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4" r:id="rId8"/>
    <p:sldId id="262" r:id="rId9"/>
    <p:sldId id="263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20"/>
    <p:restoredTop sz="94660"/>
  </p:normalViewPr>
  <p:slideViewPr>
    <p:cSldViewPr>
      <p:cViewPr varScale="1">
        <p:scale>
          <a:sx n="64" d="100"/>
          <a:sy n="64" d="100"/>
        </p:scale>
        <p:origin x="-1170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557F33-1FA0-4E9A-A89D-32002F89A38D}" type="datetimeFigureOut">
              <a:rPr lang="cs-CZ" smtClean="0"/>
              <a:pPr/>
              <a:t>3.1.2012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819CD3-1B00-44F5-A466-8737B3EBC0C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557F33-1FA0-4E9A-A89D-32002F89A38D}" type="datetimeFigureOut">
              <a:rPr lang="cs-CZ" smtClean="0"/>
              <a:pPr/>
              <a:t>3.1.2012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819CD3-1B00-44F5-A466-8737B3EBC0C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557F33-1FA0-4E9A-A89D-32002F89A38D}" type="datetimeFigureOut">
              <a:rPr lang="cs-CZ" smtClean="0"/>
              <a:pPr/>
              <a:t>3.1.2012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819CD3-1B00-44F5-A466-8737B3EBC0C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557F33-1FA0-4E9A-A89D-32002F89A38D}" type="datetimeFigureOut">
              <a:rPr lang="cs-CZ" smtClean="0"/>
              <a:pPr/>
              <a:t>3.1.2012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819CD3-1B00-44F5-A466-8737B3EBC0C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557F33-1FA0-4E9A-A89D-32002F89A38D}" type="datetimeFigureOut">
              <a:rPr lang="cs-CZ" smtClean="0"/>
              <a:pPr/>
              <a:t>3.1.2012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819CD3-1B00-44F5-A466-8737B3EBC0C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557F33-1FA0-4E9A-A89D-32002F89A38D}" type="datetimeFigureOut">
              <a:rPr lang="cs-CZ" smtClean="0"/>
              <a:pPr/>
              <a:t>3.1.2012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819CD3-1B00-44F5-A466-8737B3EBC0C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557F33-1FA0-4E9A-A89D-32002F89A38D}" type="datetimeFigureOut">
              <a:rPr lang="cs-CZ" smtClean="0"/>
              <a:pPr/>
              <a:t>3.1.2012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819CD3-1B00-44F5-A466-8737B3EBC0C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557F33-1FA0-4E9A-A89D-32002F89A38D}" type="datetimeFigureOut">
              <a:rPr lang="cs-CZ" smtClean="0"/>
              <a:pPr/>
              <a:t>3.1.2012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819CD3-1B00-44F5-A466-8737B3EBC0C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557F33-1FA0-4E9A-A89D-32002F89A38D}" type="datetimeFigureOut">
              <a:rPr lang="cs-CZ" smtClean="0"/>
              <a:pPr/>
              <a:t>3.1.2012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819CD3-1B00-44F5-A466-8737B3EBC0C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557F33-1FA0-4E9A-A89D-32002F89A38D}" type="datetimeFigureOut">
              <a:rPr lang="cs-CZ" smtClean="0"/>
              <a:pPr/>
              <a:t>3.1.2012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819CD3-1B00-44F5-A466-8737B3EBC0C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557F33-1FA0-4E9A-A89D-32002F89A38D}" type="datetimeFigureOut">
              <a:rPr lang="cs-CZ" smtClean="0"/>
              <a:pPr/>
              <a:t>3.1.2012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819CD3-1B00-44F5-A466-8737B3EBC0C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0557F33-1FA0-4E9A-A89D-32002F89A38D}" type="datetimeFigureOut">
              <a:rPr lang="cs-CZ" smtClean="0"/>
              <a:pPr/>
              <a:t>3.1.2012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5819CD3-1B00-44F5-A466-8737B3EBC0C5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7.jpeg"/><Relationship Id="rId4" Type="http://schemas.openxmlformats.org/officeDocument/2006/relationships/image" Target="../media/image5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://commons.wikimedia.org/wiki/File:Nadelbaum_am_Farrenberg.jpg?uselang=cs" TargetMode="External"/><Relationship Id="rId2" Type="http://schemas.openxmlformats.org/officeDocument/2006/relationships/hyperlink" Target="http://commons.wikimedia.org/wiki/File:Norway_Spruce_cone.jpg?uselang=cs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://commons.wikimedia.org/wiki/File:Pinus_sylvestris_hamata_cones_Bulgaria.jpg?uselang=cs" TargetMode="External"/><Relationship Id="rId4" Type="http://schemas.openxmlformats.org/officeDocument/2006/relationships/hyperlink" Target="http://commons.wikimedia.org/wiki/File:Hainberg_20080707_0054.jpg?uselang=cs" TargetMode="Externa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Abies_alba_Orjen.jpg" TargetMode="External"/><Relationship Id="rId2" Type="http://schemas.openxmlformats.org/officeDocument/2006/relationships/hyperlink" Target="http://commons.wikimedia.org/wiki/File:Abies_alba_P26.jpg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://commons.wikimedia.org/wiki/File:Larix_decidua_p.jpg?uselang=cs" TargetMode="External"/><Relationship Id="rId4" Type="http://schemas.openxmlformats.org/officeDocument/2006/relationships/hyperlink" Target="http://commons.wikimedia.org/wiki/File:L&#228;rchenzapfen.jpg?uselang=cs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457200" y="642918"/>
            <a:ext cx="8229600" cy="5483245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2000" dirty="0" smtClean="0"/>
              <a:t>Autor: Olga Kociánová</a:t>
            </a:r>
          </a:p>
          <a:p>
            <a:pPr>
              <a:buNone/>
            </a:pPr>
            <a:endParaRPr lang="cs-CZ" sz="2000" dirty="0" smtClean="0"/>
          </a:p>
          <a:p>
            <a:pPr>
              <a:buNone/>
            </a:pPr>
            <a:r>
              <a:rPr lang="cs-CZ" sz="2000" dirty="0" smtClean="0"/>
              <a:t>Datum ( období): říjen 2011</a:t>
            </a:r>
          </a:p>
          <a:p>
            <a:pPr>
              <a:buNone/>
            </a:pPr>
            <a:endParaRPr lang="cs-CZ" sz="2000" dirty="0" smtClean="0"/>
          </a:p>
          <a:p>
            <a:pPr>
              <a:buNone/>
            </a:pPr>
            <a:r>
              <a:rPr lang="cs-CZ" sz="2000" dirty="0" smtClean="0"/>
              <a:t>Ročník: 4. ročník</a:t>
            </a:r>
          </a:p>
          <a:p>
            <a:pPr>
              <a:buNone/>
            </a:pPr>
            <a:endParaRPr lang="cs-CZ" sz="2000" dirty="0" smtClean="0"/>
          </a:p>
          <a:p>
            <a:pPr>
              <a:buNone/>
            </a:pPr>
            <a:r>
              <a:rPr lang="cs-CZ" sz="2000" dirty="0" smtClean="0"/>
              <a:t>Oblast: Člověk a jeho svět. 1. stupeň. Člověk a jeho svět. Rozmanitost přírody. 1. období.</a:t>
            </a:r>
          </a:p>
          <a:p>
            <a:pPr>
              <a:buNone/>
            </a:pPr>
            <a:endParaRPr lang="cs-CZ" sz="2000" dirty="0" smtClean="0"/>
          </a:p>
          <a:p>
            <a:pPr>
              <a:buNone/>
            </a:pPr>
            <a:r>
              <a:rPr lang="cs-CZ" sz="2000" dirty="0" smtClean="0"/>
              <a:t>Anotace: Materiál slouží k upevnění učiva o jehličnatých stromech. Žáci aktivně přiřazují název stromu k jeho šišce.</a:t>
            </a:r>
            <a:endParaRPr lang="cs-CZ" sz="2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ctrTitle"/>
          </p:nvPr>
        </p:nvSpPr>
        <p:spPr>
          <a:solidFill>
            <a:schemeClr val="accent3">
              <a:lumMod val="60000"/>
              <a:lumOff val="40000"/>
            </a:schemeClr>
          </a:solidFill>
        </p:spPr>
        <p:txBody>
          <a:bodyPr/>
          <a:lstStyle/>
          <a:p>
            <a:r>
              <a:rPr lang="cs-CZ" b="1" dirty="0" smtClean="0">
                <a:solidFill>
                  <a:schemeClr val="accent3">
                    <a:lumMod val="50000"/>
                  </a:schemeClr>
                </a:solidFill>
              </a:rPr>
              <a:t>Jehličnaté stromy</a:t>
            </a:r>
            <a:endParaRPr lang="cs-CZ" b="1" dirty="0">
              <a:solidFill>
                <a:schemeClr val="accent3">
                  <a:lumMod val="50000"/>
                </a:schemeClr>
              </a:solidFill>
            </a:endParaRPr>
          </a:p>
        </p:txBody>
      </p:sp>
      <p:pic>
        <p:nvPicPr>
          <p:cNvPr id="6" name="Obrázek 5" descr="Logo do prezentace.jpg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857356" y="4286256"/>
            <a:ext cx="5400675" cy="11795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7" name="TextovéPole 6"/>
          <p:cNvSpPr txBox="1"/>
          <p:nvPr/>
        </p:nvSpPr>
        <p:spPr>
          <a:xfrm>
            <a:off x="714348" y="642918"/>
            <a:ext cx="778674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VY_32_INOVACE_08_JEHLIČNATÉ STROMY</a:t>
            </a:r>
            <a:endParaRPr lang="cs-CZ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chemeClr val="accent3">
                    <a:lumMod val="50000"/>
                  </a:schemeClr>
                </a:solidFill>
              </a:rPr>
              <a:t>Smrk </a:t>
            </a:r>
            <a:r>
              <a:rPr lang="cs-CZ" b="1" dirty="0" err="1" smtClean="0">
                <a:solidFill>
                  <a:schemeClr val="accent3">
                    <a:lumMod val="50000"/>
                  </a:schemeClr>
                </a:solidFill>
              </a:rPr>
              <a:t>ztepilý</a:t>
            </a:r>
            <a:endParaRPr lang="cs-CZ" b="1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endParaRPr lang="cs-CZ" dirty="0"/>
          </a:p>
        </p:txBody>
      </p:sp>
      <p:pic>
        <p:nvPicPr>
          <p:cNvPr id="1026" name="Picture 2" descr="File:Nadelbaum am Farrenberg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285852" y="1714488"/>
            <a:ext cx="3500462" cy="4357718"/>
          </a:xfrm>
          <a:prstGeom prst="rect">
            <a:avLst/>
          </a:prstGeom>
          <a:noFill/>
        </p:spPr>
      </p:pic>
      <p:pic>
        <p:nvPicPr>
          <p:cNvPr id="1028" name="Picture 4" descr="File:Norway Spruce cone.jp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4929190" y="1714488"/>
            <a:ext cx="3071809" cy="4286280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chemeClr val="accent3">
                    <a:lumMod val="50000"/>
                  </a:schemeClr>
                </a:solidFill>
              </a:rPr>
              <a:t>Borovice lesní</a:t>
            </a:r>
            <a:endParaRPr lang="cs-CZ" b="1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endParaRPr lang="cs-CZ" dirty="0"/>
          </a:p>
        </p:txBody>
      </p:sp>
      <p:pic>
        <p:nvPicPr>
          <p:cNvPr id="19458" name="Picture 2" descr="File:Hainberg 20080707 0054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571472" y="1714488"/>
            <a:ext cx="4000528" cy="4214842"/>
          </a:xfrm>
          <a:prstGeom prst="rect">
            <a:avLst/>
          </a:prstGeom>
          <a:noFill/>
        </p:spPr>
      </p:pic>
      <p:pic>
        <p:nvPicPr>
          <p:cNvPr id="19460" name="Picture 4" descr="File:Pinus sylvestris hamata cones Bulgaria.jp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4643438" y="1714488"/>
            <a:ext cx="4000498" cy="4214842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chemeClr val="accent3">
                    <a:lumMod val="50000"/>
                  </a:schemeClr>
                </a:solidFill>
              </a:rPr>
              <a:t>Jedle bělokorá</a:t>
            </a:r>
            <a:endParaRPr lang="cs-CZ" b="1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endParaRPr lang="cs-CZ" dirty="0"/>
          </a:p>
        </p:txBody>
      </p:sp>
      <p:pic>
        <p:nvPicPr>
          <p:cNvPr id="18434" name="Picture 2" descr="Soubor:Abies alba Orjen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428596" y="1714488"/>
            <a:ext cx="3286148" cy="4429156"/>
          </a:xfrm>
          <a:prstGeom prst="rect">
            <a:avLst/>
          </a:prstGeom>
          <a:noFill/>
        </p:spPr>
      </p:pic>
      <p:pic>
        <p:nvPicPr>
          <p:cNvPr id="18438" name="Picture 6" descr="File:Abies alba P26.jp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4071952" y="1785926"/>
            <a:ext cx="4214824" cy="4286280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chemeClr val="accent3">
                    <a:lumMod val="50000"/>
                  </a:schemeClr>
                </a:solidFill>
              </a:rPr>
              <a:t>Modřín opadavý</a:t>
            </a:r>
            <a:endParaRPr lang="cs-CZ" b="1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endParaRPr lang="cs-CZ" dirty="0"/>
          </a:p>
        </p:txBody>
      </p:sp>
      <p:pic>
        <p:nvPicPr>
          <p:cNvPr id="17410" name="Picture 2" descr="File:Larix decidua p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785786" y="1643050"/>
            <a:ext cx="3205159" cy="4429116"/>
          </a:xfrm>
          <a:prstGeom prst="rect">
            <a:avLst/>
          </a:prstGeom>
          <a:noFill/>
        </p:spPr>
      </p:pic>
      <p:pic>
        <p:nvPicPr>
          <p:cNvPr id="17412" name="Picture 4" descr="File:Lärchenzapfen.jp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4071934" y="1643050"/>
            <a:ext cx="4500594" cy="4357678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25470"/>
          </a:xfrm>
        </p:spPr>
        <p:txBody>
          <a:bodyPr>
            <a:normAutofit/>
          </a:bodyPr>
          <a:lstStyle/>
          <a:p>
            <a:r>
              <a:rPr lang="cs-CZ" sz="3200" b="1" dirty="0" smtClean="0"/>
              <a:t>Spoj obrázek s názvem stromu</a:t>
            </a:r>
            <a:endParaRPr lang="cs-CZ" sz="32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214422"/>
            <a:ext cx="8229600" cy="4911741"/>
          </a:xfrm>
        </p:spPr>
        <p:txBody>
          <a:bodyPr/>
          <a:lstStyle/>
          <a:p>
            <a:pPr>
              <a:buNone/>
            </a:pPr>
            <a:endParaRPr lang="cs-CZ" dirty="0"/>
          </a:p>
        </p:txBody>
      </p:sp>
      <p:sp>
        <p:nvSpPr>
          <p:cNvPr id="5" name="Obdélník 4"/>
          <p:cNvSpPr/>
          <p:nvPr/>
        </p:nvSpPr>
        <p:spPr>
          <a:xfrm>
            <a:off x="3786182" y="1357298"/>
            <a:ext cx="2071702" cy="785818"/>
          </a:xfrm>
          <a:prstGeom prst="rect">
            <a:avLst/>
          </a:prstGeom>
          <a:solidFill>
            <a:srgbClr val="92D050"/>
          </a:solidFill>
          <a:ln>
            <a:solidFill>
              <a:srgbClr val="92D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Jedle bělokorá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3786182" y="2571744"/>
            <a:ext cx="2000264" cy="785818"/>
          </a:xfrm>
          <a:prstGeom prst="rect">
            <a:avLst/>
          </a:prstGeom>
          <a:solidFill>
            <a:srgbClr val="92D050"/>
          </a:solidFill>
          <a:ln>
            <a:solidFill>
              <a:srgbClr val="92D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Smrk </a:t>
            </a:r>
            <a:r>
              <a:rPr lang="cs-CZ" dirty="0" err="1" smtClean="0">
                <a:solidFill>
                  <a:schemeClr val="tx1"/>
                </a:solidFill>
              </a:rPr>
              <a:t>ztepilý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3786182" y="3786190"/>
            <a:ext cx="2000264" cy="785818"/>
          </a:xfrm>
          <a:prstGeom prst="rect">
            <a:avLst/>
          </a:prstGeom>
          <a:solidFill>
            <a:srgbClr val="92D050"/>
          </a:solidFill>
          <a:ln>
            <a:solidFill>
              <a:srgbClr val="92D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Modřín opadavý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3786182" y="5072074"/>
            <a:ext cx="2000264" cy="785818"/>
          </a:xfrm>
          <a:prstGeom prst="rect">
            <a:avLst/>
          </a:prstGeom>
          <a:solidFill>
            <a:srgbClr val="92D050"/>
          </a:solidFill>
          <a:ln>
            <a:solidFill>
              <a:srgbClr val="92D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Borovice lesní</a:t>
            </a:r>
            <a:endParaRPr lang="cs-CZ" dirty="0">
              <a:solidFill>
                <a:schemeClr val="tx1"/>
              </a:solidFill>
            </a:endParaRPr>
          </a:p>
        </p:txBody>
      </p:sp>
      <p:pic>
        <p:nvPicPr>
          <p:cNvPr id="9" name="Picture 4" descr="File:Lärchenzapfen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357158" y="3643314"/>
            <a:ext cx="2643206" cy="2714644"/>
          </a:xfrm>
          <a:prstGeom prst="rect">
            <a:avLst/>
          </a:prstGeom>
          <a:noFill/>
        </p:spPr>
      </p:pic>
      <p:pic>
        <p:nvPicPr>
          <p:cNvPr id="10" name="Picture 4" descr="File:Norway Spruce cone.jp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6429388" y="3429000"/>
            <a:ext cx="2500330" cy="3000396"/>
          </a:xfrm>
          <a:prstGeom prst="rect">
            <a:avLst/>
          </a:prstGeom>
          <a:noFill/>
        </p:spPr>
      </p:pic>
      <p:pic>
        <p:nvPicPr>
          <p:cNvPr id="11" name="Picture 4" descr="File:Pinus sylvestris hamata cones Bulgaria.jpg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6429388" y="928670"/>
            <a:ext cx="2500330" cy="2357454"/>
          </a:xfrm>
          <a:prstGeom prst="rect">
            <a:avLst/>
          </a:prstGeom>
          <a:noFill/>
        </p:spPr>
      </p:pic>
      <p:pic>
        <p:nvPicPr>
          <p:cNvPr id="12" name="Picture 6" descr="File:Abies alba P26.jpg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357158" y="1000108"/>
            <a:ext cx="2571768" cy="2500330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571480"/>
            <a:ext cx="8229600" cy="5554683"/>
          </a:xfrm>
        </p:spPr>
        <p:txBody>
          <a:bodyPr/>
          <a:lstStyle/>
          <a:p>
            <a:pPr>
              <a:buNone/>
            </a:pPr>
            <a:r>
              <a:rPr lang="cs-CZ" dirty="0" smtClean="0"/>
              <a:t>Zdroje:</a:t>
            </a:r>
          </a:p>
          <a:p>
            <a:pPr>
              <a:buNone/>
            </a:pPr>
            <a:r>
              <a:rPr lang="cs-CZ" dirty="0" smtClean="0">
                <a:hlinkClick r:id="rId2"/>
              </a:rPr>
              <a:t>http://commons.wikimedia.org/wiki/File:Norway_Spruce_cone.jpg?uselang=cs</a:t>
            </a:r>
            <a:endParaRPr lang="cs-CZ" dirty="0" smtClean="0"/>
          </a:p>
          <a:p>
            <a:pPr>
              <a:buNone/>
            </a:pPr>
            <a:r>
              <a:rPr lang="cs-CZ" dirty="0" smtClean="0">
                <a:hlinkClick r:id="rId3"/>
              </a:rPr>
              <a:t>http://commons.wikimedia.org/wiki/File:Nadelbaum_am_Farrenberg.jpg?uselang=cs</a:t>
            </a:r>
            <a:endParaRPr lang="cs-CZ" dirty="0" smtClean="0"/>
          </a:p>
          <a:p>
            <a:pPr>
              <a:buNone/>
            </a:pPr>
            <a:r>
              <a:rPr lang="cs-CZ" dirty="0" smtClean="0">
                <a:hlinkClick r:id="rId4"/>
              </a:rPr>
              <a:t>http://commons.wikimedia.org/wiki/File:Hainberg_20080707_0054.jpg?uselang=cs</a:t>
            </a:r>
            <a:endParaRPr lang="cs-CZ" dirty="0" smtClean="0"/>
          </a:p>
          <a:p>
            <a:pPr>
              <a:buNone/>
            </a:pPr>
            <a:r>
              <a:rPr lang="cs-CZ" dirty="0" smtClean="0">
                <a:hlinkClick r:id="rId5"/>
              </a:rPr>
              <a:t>http://commons.wikimedia.org/wiki/File:Pinus_sylvestris_hamata_cones_Bulgaria.jpg?uselang=cs</a:t>
            </a:r>
            <a:endParaRPr lang="cs-CZ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571480"/>
            <a:ext cx="8229600" cy="5554683"/>
          </a:xfrm>
        </p:spPr>
        <p:txBody>
          <a:bodyPr/>
          <a:lstStyle/>
          <a:p>
            <a:pPr>
              <a:buNone/>
            </a:pPr>
            <a:r>
              <a:rPr lang="cs-CZ" dirty="0" smtClean="0"/>
              <a:t>Zdroje:</a:t>
            </a:r>
          </a:p>
          <a:p>
            <a:pPr>
              <a:buNone/>
            </a:pPr>
            <a:r>
              <a:rPr lang="cs-CZ" dirty="0" smtClean="0">
                <a:hlinkClick r:id="rId2"/>
              </a:rPr>
              <a:t>http://commons.wikimedia.org/wiki/File:Abies_alba_P26.jpg</a:t>
            </a:r>
            <a:endParaRPr lang="cs-CZ" dirty="0" smtClean="0"/>
          </a:p>
          <a:p>
            <a:pPr>
              <a:buNone/>
            </a:pPr>
            <a:r>
              <a:rPr lang="cs-CZ" dirty="0" smtClean="0">
                <a:hlinkClick r:id="rId3"/>
              </a:rPr>
              <a:t>http://cs.wikipedia.org/wiki/Soubor:Abies_alba_Orjen.jpg</a:t>
            </a:r>
            <a:endParaRPr lang="cs-CZ" dirty="0" smtClean="0"/>
          </a:p>
          <a:p>
            <a:pPr>
              <a:buNone/>
            </a:pPr>
            <a:r>
              <a:rPr lang="cs-CZ" dirty="0" smtClean="0">
                <a:hlinkClick r:id="rId4"/>
              </a:rPr>
              <a:t>http://commons.wikimedia.org/wiki/File:Lärchenzapfen.jpg?uselang=cs</a:t>
            </a:r>
            <a:endParaRPr lang="cs-CZ" dirty="0" smtClean="0"/>
          </a:p>
          <a:p>
            <a:pPr>
              <a:buNone/>
            </a:pPr>
            <a:r>
              <a:rPr lang="cs-CZ" dirty="0" smtClean="0">
                <a:hlinkClick r:id="rId5"/>
              </a:rPr>
              <a:t>http://commons.wikimedia.org/wiki/File:Larix_decidua_p.jpg?uselang=cs</a:t>
            </a:r>
            <a:endParaRPr lang="cs-CZ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42</TotalTime>
  <Words>111</Words>
  <Application>Microsoft Office PowerPoint</Application>
  <PresentationFormat>Předvádění na obrazovce (4:3)</PresentationFormat>
  <Paragraphs>30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sady Office</vt:lpstr>
      <vt:lpstr>Snímek 1</vt:lpstr>
      <vt:lpstr>Jehličnaté stromy</vt:lpstr>
      <vt:lpstr>Smrk ztepilý</vt:lpstr>
      <vt:lpstr>Borovice lesní</vt:lpstr>
      <vt:lpstr>Jedle bělokorá</vt:lpstr>
      <vt:lpstr>Modřín opadavý</vt:lpstr>
      <vt:lpstr>Spoj obrázek s názvem stromu</vt:lpstr>
      <vt:lpstr>Snímek 8</vt:lpstr>
      <vt:lpstr>Snímek 9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Viktor</dc:creator>
  <cp:lastModifiedBy>Viktor</cp:lastModifiedBy>
  <cp:revision>5</cp:revision>
  <dcterms:created xsi:type="dcterms:W3CDTF">2012-01-02T18:05:35Z</dcterms:created>
  <dcterms:modified xsi:type="dcterms:W3CDTF">2012-01-03T15:58:46Z</dcterms:modified>
</cp:coreProperties>
</file>