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  <p:sldMasterId id="2147483708" r:id="rId3"/>
    <p:sldMasterId id="2147483720" r:id="rId4"/>
  </p:sldMasterIdLst>
  <p:notesMasterIdLst>
    <p:notesMasterId r:id="rId16"/>
  </p:notesMasterIdLst>
  <p:sldIdLst>
    <p:sldId id="256" r:id="rId5"/>
    <p:sldId id="263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64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89F173-5156-47C5-B320-0B2BA351F5B8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DB2AF-2159-4503-8387-03E16B700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237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A.,  2. B,  </a:t>
            </a:r>
            <a:r>
              <a:rPr lang="cs-CZ" baseline="0" dirty="0" smtClean="0"/>
              <a:t> 3. C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DB2AF-2159-4503-8387-03E16B70027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64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barvě – zelený list obsahuje zelené barvivo – chlorofyl. Je schopen fotosyntézy.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DB2AF-2159-4503-8387-03E16B70027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671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Nápověda je pod jedním z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DB2AF-2159-4503-8387-03E16B70027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543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Odpověď najdeš</a:t>
            </a:r>
            <a:r>
              <a:rPr lang="cs-CZ" baseline="0" dirty="0" smtClean="0"/>
              <a:t> pod jedním z obrázků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DB2AF-2159-4503-8387-03E16B70027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17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OKVĚTÍ, B)</a:t>
            </a:r>
            <a:r>
              <a:rPr lang="cs-CZ" baseline="0" dirty="0" smtClean="0"/>
              <a:t> PESTÍK, C) TYČINKA, D) SEMENÍK, E) BLIZNA, F) ČNĚLKA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DB2AF-2159-4503-8387-03E16B70027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370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8118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8703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1979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6914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788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0474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5053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0887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6441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637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370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064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3904EB2-5FF1-4C46-A580-311F34886EDB}" type="datetimeFigureOut">
              <a:rPr lang="cs-CZ" smtClean="0"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358607-82A5-484E-B1D6-328C1D2194E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6.png"/><Relationship Id="rId5" Type="http://schemas.openxmlformats.org/officeDocument/2006/relationships/image" Target="../media/image21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NÁZEV ŠKOLY: Základní škola a mateřská škola Doudleby, okres České Budějovice</a:t>
            </a:r>
          </a:p>
          <a:p>
            <a:r>
              <a:rPr lang="cs-CZ" dirty="0" smtClean="0"/>
              <a:t>AUTOR:  Mgr. Jaromíra </a:t>
            </a:r>
            <a:r>
              <a:rPr lang="cs-CZ" dirty="0" err="1" smtClean="0"/>
              <a:t>Stropková</a:t>
            </a:r>
            <a:endParaRPr lang="cs-CZ" dirty="0" smtClean="0"/>
          </a:p>
          <a:p>
            <a:r>
              <a:rPr lang="cs-CZ" dirty="0" smtClean="0"/>
              <a:t>NÁZEV:	VY_32_INOVACE_20_List, květ</a:t>
            </a:r>
          </a:p>
          <a:p>
            <a:r>
              <a:rPr lang="cs-CZ" dirty="0" smtClean="0"/>
              <a:t>TÉMA: Člověk a jeho svět, Rozmanitost přírody, Stavba rostlin , 4. ročník</a:t>
            </a:r>
          </a:p>
          <a:p>
            <a:r>
              <a:rPr lang="cs-CZ" dirty="0" smtClean="0"/>
              <a:t>Datum tvorby: 16. září 2013</a:t>
            </a:r>
          </a:p>
          <a:p>
            <a:r>
              <a:rPr lang="cs-CZ" dirty="0" smtClean="0"/>
              <a:t>Číslo projektu:      CZ.1.07/1.4.00/21.3424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8139113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333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Digitální učební materiál je doplňkem výkladu učitele v hodině přírodopisu.</a:t>
            </a:r>
          </a:p>
          <a:p>
            <a:r>
              <a:rPr lang="cs-CZ" sz="2600" dirty="0"/>
              <a:t>Nenáročnou formou vede k zopakování zjištěných skutečností</a:t>
            </a:r>
          </a:p>
          <a:p>
            <a:r>
              <a:rPr lang="cs-CZ" sz="2600" dirty="0"/>
              <a:t>o </a:t>
            </a:r>
            <a:r>
              <a:rPr lang="cs-CZ" sz="2600" dirty="0" smtClean="0"/>
              <a:t>listu a květu </a:t>
            </a:r>
            <a:r>
              <a:rPr lang="cs-CZ" sz="2600" dirty="0"/>
              <a:t>rostlin.</a:t>
            </a:r>
          </a:p>
          <a:p>
            <a:r>
              <a:rPr lang="cs-CZ" sz="2600" dirty="0"/>
              <a:t>Žáci mohou pracovat samostatně na svých PC stanovištích nebo s učitelem přímo na IT.</a:t>
            </a:r>
          </a:p>
          <a:p>
            <a:r>
              <a:rPr lang="cs-CZ" sz="2600" dirty="0"/>
              <a:t>Pro kontrolu odpovědí slouží jejich umístění pod obrázky </a:t>
            </a:r>
            <a:r>
              <a:rPr lang="cs-CZ" sz="2600" dirty="0" smtClean="0"/>
              <a:t>nebo v </a:t>
            </a:r>
            <a:r>
              <a:rPr lang="cs-CZ" sz="2600" dirty="0"/>
              <a:t>poznámkách.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75338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LIST - stavba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Standard\Plocha\listy\šeřík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r="20000"/>
          <a:stretch/>
        </p:blipFill>
        <p:spPr bwMode="auto">
          <a:xfrm>
            <a:off x="323528" y="1556792"/>
            <a:ext cx="3627496" cy="453437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3131840" y="1988840"/>
            <a:ext cx="2952328" cy="115212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267744" y="3717032"/>
            <a:ext cx="3960440" cy="28803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979712" y="5085184"/>
            <a:ext cx="4248472" cy="28803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2208896" y="3919336"/>
            <a:ext cx="117696" cy="1714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164288" y="1340768"/>
            <a:ext cx="127419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A) ČEPEL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6588224" y="1988840"/>
            <a:ext cx="158417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ŽILNATINA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7164288" y="2780928"/>
            <a:ext cx="127419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C) ŘAPÍK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5004048" y="626867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Srovnej správně části listu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27809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3705" y="40907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3402" y="54452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949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JAKÝ JE ROZDÍL MEZI TĚMITO LISTY ?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03021"/>
            <a:ext cx="2726643" cy="3633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400000">
            <a:off x="586542" y="2349335"/>
            <a:ext cx="3640567" cy="27264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31379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36" y="3649638"/>
            <a:ext cx="2109787" cy="157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610" y="1043703"/>
            <a:ext cx="2066925" cy="155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523" y="5229200"/>
            <a:ext cx="2084387" cy="156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108" y="4512444"/>
            <a:ext cx="1890713" cy="141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62473"/>
            <a:ext cx="1890713" cy="141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821" y="2597865"/>
            <a:ext cx="2328863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178" y="4520039"/>
            <a:ext cx="2314915" cy="173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523" y="2165905"/>
            <a:ext cx="1725613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128" y="221580"/>
            <a:ext cx="4248472" cy="1219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461848"/>
            <a:ext cx="378603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Rozdělte listy na jednoduché a složené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12776"/>
            <a:ext cx="1944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JEDNODUCHÉ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700808"/>
            <a:ext cx="1309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SLOŽENÉ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4347290"/>
            <a:ext cx="19858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složený-=více jednoduchých lístků na 1 řapíku</a:t>
            </a:r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35" y="3781400"/>
            <a:ext cx="191452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82147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Proč některé rostliny nejdříve kvetou a        pak mají teprve listy?</a:t>
            </a:r>
            <a:endParaRPr lang="cs-CZ" b="1" dirty="0">
              <a:solidFill>
                <a:srgbClr val="FF00FF"/>
              </a:solidFill>
            </a:endParaRPr>
          </a:p>
        </p:txBody>
      </p:sp>
      <p:pic>
        <p:nvPicPr>
          <p:cNvPr id="3075" name="Picture 3" descr="C:\Documents and Settings\Standard\Dokumenty\DUM-př +prv\Tulipány\P10406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368" y="2063700"/>
            <a:ext cx="3768056" cy="2807570"/>
          </a:xfrm>
          <a:prstGeom prst="rec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6392" y="2132856"/>
            <a:ext cx="738664" cy="266714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dirty="0" smtClean="0"/>
              <a:t>Aby je včely lépe našly</a:t>
            </a:r>
          </a:p>
          <a:p>
            <a:r>
              <a:rPr lang="cs-CZ" dirty="0" smtClean="0"/>
              <a:t>A důvod? - </a:t>
            </a:r>
            <a:r>
              <a:rPr lang="cs-CZ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OPYLENÍ</a:t>
            </a:r>
            <a:endParaRPr lang="cs-CZ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85" y="2061587"/>
            <a:ext cx="3744416" cy="2809683"/>
          </a:xfrm>
          <a:prstGeom prst="rec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395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 V Ě T – stavba květu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 descr="C:\Documents and Settings\Standard\Plocha\tulipá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75" y="1864012"/>
            <a:ext cx="5370016" cy="4027512"/>
          </a:xfrm>
          <a:prstGeom prst="rect">
            <a:avLst/>
          </a:prstGeom>
          <a:noFill/>
          <a:ln w="57150">
            <a:solidFill>
              <a:schemeClr val="accent3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4788024" y="2276872"/>
            <a:ext cx="2088232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2915816" y="3356992"/>
            <a:ext cx="4320480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987824" y="4005064"/>
            <a:ext cx="4680520" cy="72008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331640" y="1412776"/>
            <a:ext cx="1080120" cy="223224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911353" y="4293096"/>
            <a:ext cx="3672408" cy="120759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092280" y="3356992"/>
            <a:ext cx="576064" cy="0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668344" y="3345552"/>
            <a:ext cx="0" cy="264658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092280" y="5877272"/>
            <a:ext cx="57606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TextovéPole 4098"/>
          <p:cNvSpPr txBox="1"/>
          <p:nvPr/>
        </p:nvSpPr>
        <p:spPr>
          <a:xfrm>
            <a:off x="899592" y="6309319"/>
            <a:ext cx="129614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ČNĚLKA</a:t>
            </a: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0" name="TextovéPole 4099"/>
          <p:cNvSpPr txBox="1"/>
          <p:nvPr/>
        </p:nvSpPr>
        <p:spPr>
          <a:xfrm>
            <a:off x="3275856" y="6309320"/>
            <a:ext cx="1128835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OKVĚTÍ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1" name="TextovéPole 4100"/>
          <p:cNvSpPr txBox="1"/>
          <p:nvPr/>
        </p:nvSpPr>
        <p:spPr>
          <a:xfrm>
            <a:off x="5508104" y="6309320"/>
            <a:ext cx="104105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PESTÍK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2" name="TextovéPole 4101"/>
          <p:cNvSpPr txBox="1"/>
          <p:nvPr/>
        </p:nvSpPr>
        <p:spPr>
          <a:xfrm>
            <a:off x="7236296" y="6309320"/>
            <a:ext cx="136815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TYČINKA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3" name="TextovéPole 4102"/>
          <p:cNvSpPr txBox="1"/>
          <p:nvPr/>
        </p:nvSpPr>
        <p:spPr>
          <a:xfrm>
            <a:off x="7380312" y="2132856"/>
            <a:ext cx="1353256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SEMENÍK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4" name="TextovéPole 4103"/>
          <p:cNvSpPr txBox="1"/>
          <p:nvPr/>
        </p:nvSpPr>
        <p:spPr>
          <a:xfrm>
            <a:off x="8172400" y="4568234"/>
            <a:ext cx="1104790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</a:rPr>
              <a:t>BLIZNA</a:t>
            </a:r>
            <a:endParaRPr lang="cs-CZ" sz="2400" b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06" name="Obdélník 4105"/>
          <p:cNvSpPr/>
          <p:nvPr/>
        </p:nvSpPr>
        <p:spPr>
          <a:xfrm>
            <a:off x="5382136" y="1810340"/>
            <a:ext cx="1710144" cy="5533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08" name="Obdélník 4107"/>
          <p:cNvSpPr/>
          <p:nvPr/>
        </p:nvSpPr>
        <p:spPr>
          <a:xfrm>
            <a:off x="4572001" y="4799066"/>
            <a:ext cx="1235190" cy="5021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09" name="Obdélník 4108"/>
          <p:cNvSpPr/>
          <p:nvPr/>
        </p:nvSpPr>
        <p:spPr>
          <a:xfrm>
            <a:off x="1780118" y="2142148"/>
            <a:ext cx="1567746" cy="4523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0" name="Obdélník 4109"/>
          <p:cNvSpPr/>
          <p:nvPr/>
        </p:nvSpPr>
        <p:spPr>
          <a:xfrm>
            <a:off x="5189596" y="3941677"/>
            <a:ext cx="1474503" cy="4976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12" name="Obdélník 4111"/>
          <p:cNvSpPr/>
          <p:nvPr/>
        </p:nvSpPr>
        <p:spPr>
          <a:xfrm>
            <a:off x="7832443" y="3761657"/>
            <a:ext cx="1296144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7281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871700" y="214214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1" y="479906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832443" y="364502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3429000"/>
            <a:ext cx="104964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9596" y="41216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389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1368">
            <a:off x="275332" y="1495192"/>
            <a:ext cx="3044421" cy="2030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2524" y="1100376"/>
            <a:ext cx="1878013" cy="265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4" r="5424"/>
          <a:stretch/>
        </p:blipFill>
        <p:spPr bwMode="auto">
          <a:xfrm>
            <a:off x="1691680" y="4099308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908" y="1378404"/>
            <a:ext cx="2739313" cy="2055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014" y="4004307"/>
            <a:ext cx="3128923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404664"/>
            <a:ext cx="5686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Ukázka různých druhů kvetení rostlin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1488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852" y="2021582"/>
            <a:ext cx="2973365" cy="1983482"/>
          </a:xfrm>
          <a:prstGeom prst="rect">
            <a:avLst/>
          </a:prstGeom>
          <a:noFill/>
          <a:ln w="5715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Documents and Settings\Standard\Plocha\Pomocné fotky\Orsej jarní-z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49227"/>
            <a:ext cx="2245109" cy="1728192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48680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Na kterém obrázku je květenství a na kterém květ jednoduchý?</a:t>
            </a:r>
          </a:p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Ke květenství přidej </a:t>
            </a:r>
            <a:r>
              <a:rPr lang="cs-CZ" sz="2400" b="1" i="1" dirty="0" err="1" smtClean="0">
                <a:solidFill>
                  <a:schemeClr val="accent3">
                    <a:lumMod val="75000"/>
                  </a:schemeClr>
                </a:solidFill>
              </a:rPr>
              <a:t>Smajlíka</a:t>
            </a: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, najdeš ho v obrazcích</a:t>
            </a:r>
            <a:r>
              <a:rPr lang="cs-CZ" sz="2400" b="1" i="1" dirty="0" smtClean="0"/>
              <a:t>.</a:t>
            </a:r>
            <a:endParaRPr lang="cs-CZ" sz="2400" b="1" i="1" dirty="0"/>
          </a:p>
        </p:txBody>
      </p:sp>
      <p:pic>
        <p:nvPicPr>
          <p:cNvPr id="1026" name="Picture 2" descr="C:\Documents and Settings\Standard\Plocha\Pomocné fotky\kopreti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4283343"/>
            <a:ext cx="2708059" cy="1809322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Standard\Dokumenty\DUM-př +prv\Další rostliny\P104084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41" t="5089" r="10000" b="13923"/>
          <a:stretch/>
        </p:blipFill>
        <p:spPr bwMode="auto">
          <a:xfrm>
            <a:off x="1947874" y="4283343"/>
            <a:ext cx="1952549" cy="1986714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80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38" t="9193" r="24547" b="47601"/>
          <a:stretch/>
        </p:blipFill>
        <p:spPr bwMode="auto">
          <a:xfrm>
            <a:off x="2627784" y="2276872"/>
            <a:ext cx="4009539" cy="3024336"/>
          </a:xfrm>
          <a:prstGeom prst="round2SameRect">
            <a:avLst/>
          </a:prstGeom>
          <a:noFill/>
          <a:ln w="57150">
            <a:solidFill>
              <a:schemeClr val="bg2">
                <a:lumMod val="50000"/>
              </a:schemeClr>
            </a:solidFill>
            <a:prstDash val="solid"/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692696"/>
            <a:ext cx="772168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Květ této rostliny se skládá z několika částí. Pokus se vyhledat v atlasu rostlin, které části to jsou. 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1955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980728"/>
            <a:ext cx="29258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Fotografie: vlastní fotogalerie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79712" y="2708920"/>
            <a:ext cx="4878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Kolektiv autorů, Přírodověda pro 4. ročník základní školy, Praha: SPN, 2010. ISBN </a:t>
            </a:r>
          </a:p>
          <a:p>
            <a:r>
              <a:rPr lang="cs-CZ" dirty="0"/>
              <a:t>    978-80-7235-466-5</a:t>
            </a:r>
          </a:p>
        </p:txBody>
      </p:sp>
    </p:spTree>
    <p:extLst>
      <p:ext uri="{BB962C8B-B14F-4D97-AF65-F5344CB8AC3E}">
        <p14:creationId xmlns:p14="http://schemas.microsoft.com/office/powerpoint/2010/main" val="26595879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304</Words>
  <Application>Microsoft Office PowerPoint</Application>
  <PresentationFormat>Předvádění na obrazovce (4:3)</PresentationFormat>
  <Paragraphs>60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Cesta</vt:lpstr>
      <vt:lpstr>Slunovrat</vt:lpstr>
      <vt:lpstr>Motiv systému Office</vt:lpstr>
      <vt:lpstr>Administrativní</vt:lpstr>
      <vt:lpstr>Prezentace aplikace PowerPoint</vt:lpstr>
      <vt:lpstr>A N O T A C E</vt:lpstr>
      <vt:lpstr>LIST - stavba</vt:lpstr>
      <vt:lpstr>JAKÝ JE ROZDÍL MEZI TĚMITO LISTY ?</vt:lpstr>
      <vt:lpstr>Prezentace aplikace PowerPoint</vt:lpstr>
      <vt:lpstr>Proč některé rostliny nejdříve kvetou a        pak mají teprve listy?</vt:lpstr>
      <vt:lpstr>K V Ě T – stavba květu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28</cp:revision>
  <dcterms:created xsi:type="dcterms:W3CDTF">2013-09-16T12:14:39Z</dcterms:created>
  <dcterms:modified xsi:type="dcterms:W3CDTF">2013-10-02T11:33:56Z</dcterms:modified>
</cp:coreProperties>
</file>