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82" r:id="rId3"/>
    <p:sldId id="295" r:id="rId4"/>
    <p:sldId id="292" r:id="rId5"/>
    <p:sldId id="293" r:id="rId6"/>
    <p:sldId id="294" r:id="rId7"/>
    <p:sldId id="296" r:id="rId8"/>
    <p:sldId id="29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61B04"/>
    <a:srgbClr val="792D9B"/>
    <a:srgbClr val="FF6699"/>
    <a:srgbClr val="E4E43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579" autoAdjust="0"/>
  </p:normalViewPr>
  <p:slideViewPr>
    <p:cSldViewPr>
      <p:cViewPr>
        <p:scale>
          <a:sx n="70" d="100"/>
          <a:sy n="70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VY_32_INOVACE_11_M7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Čtyřúhelníky – úvod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VY_32_INOVACE_11_M7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Čtyřúhelníky – úvod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0143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ČTYŘÚHELNÍKY - ÚVOD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xmlns="" val="1609679147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2"/>
          <p:cNvSpPr txBox="1"/>
          <p:nvPr/>
        </p:nvSpPr>
        <p:spPr>
          <a:xfrm>
            <a:off x="232032" y="613187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08112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CO JE TO ČTYŘÚHELNÍK, JAKÉ UŽ ZNÁME 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A CO O NICH VÍME?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80520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Jak vyplývá z názvu, čtyřúhelník je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rovinný útvar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, který má: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4 vnitřní úhly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4 vrcholy 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4 strany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My už známe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ČTVEREC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a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OBDÉLNÍK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None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60032" y="4149080"/>
            <a:ext cx="2520280" cy="1224136"/>
          </a:xfrm>
          <a:prstGeom prst="rect">
            <a:avLst/>
          </a:prstGeom>
          <a:solidFill>
            <a:srgbClr val="792D9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91680" y="4149080"/>
            <a:ext cx="1440160" cy="1440160"/>
          </a:xfrm>
          <a:prstGeom prst="rect">
            <a:avLst/>
          </a:prstGeom>
          <a:solidFill>
            <a:srgbClr val="F61B0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JAK VZNIKNE ČTYŘÚHELNÍK?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r>
              <a:rPr lang="cs-CZ" dirty="0" smtClean="0"/>
              <a:t>Pokud spojíme 4 body v rovině, </a:t>
            </a:r>
            <a:r>
              <a:rPr lang="cs-CZ" dirty="0" smtClean="0"/>
              <a:t>tak, </a:t>
            </a:r>
            <a:r>
              <a:rPr lang="cs-CZ" dirty="0" smtClean="0"/>
              <a:t>že žádné 3 neleží na jedné přímce a všechny strany mají společné pouze body, které tvoří vrcholy, pak mluvíme o </a:t>
            </a:r>
            <a:r>
              <a:rPr lang="cs-CZ" b="1" dirty="0" smtClean="0"/>
              <a:t>ČTYŘÚHELNÍKU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Sledujte </a:t>
            </a:r>
            <a:r>
              <a:rPr lang="cs-CZ" b="1" dirty="0" smtClean="0"/>
              <a:t>animaci</a:t>
            </a:r>
            <a:r>
              <a:rPr lang="cs-CZ" dirty="0" smtClean="0"/>
              <a:t>, kde jsou dva způsoby spojení 4 bodů v rovině: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195736" y="350100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43608" y="5157192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059832" y="609329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422108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372200" y="364502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596336" y="429309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220072" y="530120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092280" y="609329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>
            <a:stCxn id="6" idx="7"/>
            <a:endCxn id="7" idx="4"/>
          </p:cNvCxnSpPr>
          <p:nvPr/>
        </p:nvCxnSpPr>
        <p:spPr>
          <a:xfrm rot="5400000" flipH="1" flipV="1">
            <a:off x="2347209" y="5067183"/>
            <a:ext cx="1810745" cy="26257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5" idx="7"/>
            <a:endCxn id="4" idx="3"/>
          </p:cNvCxnSpPr>
          <p:nvPr/>
        </p:nvCxnSpPr>
        <p:spPr>
          <a:xfrm rot="5400000" flipH="1" flipV="1">
            <a:off x="853043" y="3814499"/>
            <a:ext cx="1605266" cy="110121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>
            <a:stCxn id="4" idx="5"/>
            <a:endCxn id="7" idx="1"/>
          </p:cNvCxnSpPr>
          <p:nvPr/>
        </p:nvCxnSpPr>
        <p:spPr>
          <a:xfrm rot="16200000" flipH="1">
            <a:off x="2473223" y="3346447"/>
            <a:ext cx="669162" cy="110121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>
            <a:stCxn id="8" idx="5"/>
            <a:endCxn id="9" idx="1"/>
          </p:cNvCxnSpPr>
          <p:nvPr/>
        </p:nvCxnSpPr>
        <p:spPr>
          <a:xfrm rot="16200000" flipH="1">
            <a:off x="6721695" y="3418455"/>
            <a:ext cx="597154" cy="117321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10" idx="7"/>
            <a:endCxn id="9" idx="3"/>
          </p:cNvCxnSpPr>
          <p:nvPr/>
        </p:nvCxnSpPr>
        <p:spPr>
          <a:xfrm rot="5400000" flipH="1" flipV="1">
            <a:off x="5965611" y="3670483"/>
            <a:ext cx="957194" cy="232534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8" idx="3"/>
            <a:endCxn id="11" idx="0"/>
          </p:cNvCxnSpPr>
          <p:nvPr/>
        </p:nvCxnSpPr>
        <p:spPr>
          <a:xfrm rot="16200000" flipH="1">
            <a:off x="5562110" y="4527121"/>
            <a:ext cx="2386809" cy="74553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10" idx="5"/>
            <a:endCxn id="11" idx="1"/>
          </p:cNvCxnSpPr>
          <p:nvPr/>
        </p:nvCxnSpPr>
        <p:spPr>
          <a:xfrm rot="16200000" flipH="1">
            <a:off x="5821595" y="4822611"/>
            <a:ext cx="741170" cy="182129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3635896" y="3356992"/>
            <a:ext cx="2592288" cy="147732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STRANY MAJÍ KROMĚ VRCHOLŮ JEŠTĚ JEDEN SPOLEČNÝ BOD – OBRAZEC NENÍ ČTYŘÚHELNÍK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67544" y="5373216"/>
            <a:ext cx="1800200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VŠECHNY PODMÍNKY SPLNĚNY, TO JE ČTYŘÚHELNÍK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39" name="Přímá spojovací čára 38"/>
          <p:cNvCxnSpPr>
            <a:stCxn id="5" idx="5"/>
            <a:endCxn id="6" idx="1"/>
          </p:cNvCxnSpPr>
          <p:nvPr/>
        </p:nvCxnSpPr>
        <p:spPr>
          <a:xfrm rot="16200000" flipH="1">
            <a:off x="1645131" y="4678595"/>
            <a:ext cx="885186" cy="196530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Šipka doprava 58"/>
          <p:cNvSpPr/>
          <p:nvPr/>
        </p:nvSpPr>
        <p:spPr>
          <a:xfrm rot="2684831">
            <a:off x="5464448" y="4356778"/>
            <a:ext cx="504056" cy="28803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prava 59"/>
          <p:cNvSpPr/>
          <p:nvPr/>
        </p:nvSpPr>
        <p:spPr>
          <a:xfrm>
            <a:off x="611560" y="4509120"/>
            <a:ext cx="504056" cy="28803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57" grpId="0" build="allAtOnce" animBg="1"/>
      <p:bldP spid="58" grpId="0" build="allAtOnce" animBg="1"/>
      <p:bldP spid="59" grpId="0" animBg="1"/>
      <p:bldP spid="6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OBECNÝ ČTYŘÚHELNÍK MŮŽE VYPADAT NAPŘÍKLAD TAKTO: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rot="5400000" flipH="1" flipV="1">
            <a:off x="791580" y="2384884"/>
            <a:ext cx="1008112" cy="648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619672" y="2204864"/>
            <a:ext cx="1008112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6200000" flipH="1">
            <a:off x="683568" y="3501008"/>
            <a:ext cx="1080120" cy="50405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 flipH="1" flipV="1">
            <a:off x="1295636" y="2960948"/>
            <a:ext cx="1512168" cy="115212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V="1">
            <a:off x="4860032" y="1628800"/>
            <a:ext cx="1368152" cy="360040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5400000">
            <a:off x="3815916" y="2456892"/>
            <a:ext cx="1512168" cy="576064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4283968" y="3501008"/>
            <a:ext cx="2880320" cy="504056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6200000" flipV="1">
            <a:off x="5508104" y="2348880"/>
            <a:ext cx="2376264" cy="936104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rot="5400000">
            <a:off x="2051720" y="4293096"/>
            <a:ext cx="1152128" cy="1008112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2123728" y="5373216"/>
            <a:ext cx="1224136" cy="504056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V="1">
            <a:off x="3347864" y="5517232"/>
            <a:ext cx="1080120" cy="360040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16200000" flipH="1">
            <a:off x="3131840" y="4221088"/>
            <a:ext cx="1296144" cy="1296144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5292080" y="4365104"/>
            <a:ext cx="2952328" cy="15696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PŘEKONTROLUJ, JESTLI JSOU VŠECHNY ROVINNÉ OBRAZCE ČTYŘÚHELNÍKY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JAK BUDEME ČTYŘÚHELNÍKY OZNAČOVAT?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870141"/>
          </a:xfrm>
        </p:spPr>
        <p:txBody>
          <a:bodyPr/>
          <a:lstStyle/>
          <a:p>
            <a:pPr>
              <a:buClrTx/>
              <a:buFont typeface="Wingdings" pitchFamily="2" charset="2"/>
              <a:buChar char="q"/>
            </a:pPr>
            <a:r>
              <a:rPr lang="cs-CZ" b="1" dirty="0" smtClean="0"/>
              <a:t>VRCHOLY</a:t>
            </a:r>
            <a:r>
              <a:rPr lang="cs-CZ" dirty="0" smtClean="0"/>
              <a:t> velkými tiskacími písmeny (proti směru hodinových ručiček)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b="1" dirty="0" smtClean="0"/>
              <a:t>STRANY</a:t>
            </a:r>
            <a:r>
              <a:rPr lang="cs-CZ" dirty="0" smtClean="0"/>
              <a:t> malými psacími písmeny (proti směru hodinových ručiček)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b="1" dirty="0" smtClean="0"/>
              <a:t>VNITŘNÍ ÚHLY </a:t>
            </a:r>
            <a:r>
              <a:rPr lang="cs-CZ" dirty="0" smtClean="0"/>
              <a:t>malými písmeny řecké abecedy (proti směru hodinových ručiček)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412776"/>
            <a:ext cx="4536504" cy="3456384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292080" y="4581128"/>
            <a:ext cx="2880320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V="1">
            <a:off x="6768244" y="3753036"/>
            <a:ext cx="2448272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>
            <a:off x="6516216" y="2132856"/>
            <a:ext cx="1296144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4680012" y="2744924"/>
            <a:ext cx="2448272" cy="12241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283968" y="5373216"/>
            <a:ext cx="4587642" cy="132343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POZOR</a:t>
            </a:r>
            <a:r>
              <a:rPr lang="cs-CZ" sz="2000" dirty="0" smtClean="0">
                <a:solidFill>
                  <a:srgbClr val="FF0000"/>
                </a:solidFill>
              </a:rPr>
              <a:t>- </a:t>
            </a:r>
            <a:r>
              <a:rPr lang="cs-CZ" sz="2000" dirty="0" smtClean="0">
                <a:solidFill>
                  <a:srgbClr val="FF0000"/>
                </a:solidFill>
              </a:rPr>
              <a:t> OPROTI </a:t>
            </a:r>
            <a:r>
              <a:rPr lang="cs-CZ" sz="2000" dirty="0" smtClean="0">
                <a:solidFill>
                  <a:srgbClr val="FF0000"/>
                </a:solidFill>
              </a:rPr>
              <a:t>TROJÚHELNÍKŮM JE ZMĚNA VE </a:t>
            </a:r>
            <a:r>
              <a:rPr lang="cs-CZ" sz="2000" b="1" dirty="0" smtClean="0">
                <a:solidFill>
                  <a:srgbClr val="FF0000"/>
                </a:solidFill>
              </a:rPr>
              <a:t>ZNAČENÍ STRAN</a:t>
            </a:r>
            <a:r>
              <a:rPr lang="cs-CZ" sz="2000" dirty="0" smtClean="0">
                <a:solidFill>
                  <a:srgbClr val="FF0000"/>
                </a:solidFill>
              </a:rPr>
              <a:t>. STRANA a NELEŽÍ NAPROTI VRCHOLU A,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 ALE VEDLE NĚHO.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4797152"/>
            <a:ext cx="3600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28384" y="3429000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4293096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1700808"/>
            <a:ext cx="41415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12360" y="2204864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44408" y="4869160"/>
            <a:ext cx="32537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52320" y="263691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γ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68344" y="450912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β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4149080"/>
            <a:ext cx="414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α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2780928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</a:t>
            </a:r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1844824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</a:p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444208" y="220486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δ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366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CO PLATÍ O SOUČTU VNITŘNÍCH ÚHLŮ?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6408712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NAKRESLÍME SI 2 LIBOVOLNÉ ČTYŘÚHELNÍKY A 2 PROTĚJŠÍ VRCHOLY SPOJÍME ÚSEČKOU. TÉTO ÚSEČCE ŘÍKÁME </a:t>
            </a:r>
            <a:r>
              <a:rPr lang="cs-CZ" sz="2400" b="1" dirty="0" smtClean="0">
                <a:solidFill>
                  <a:srgbClr val="FF0000"/>
                </a:solidFill>
              </a:rPr>
              <a:t>ÚHLOPŘÍČKA.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467544" y="3068960"/>
            <a:ext cx="1152128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55576" y="3933056"/>
            <a:ext cx="1368152" cy="100811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1439652" y="3897052"/>
            <a:ext cx="1728192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331640" y="2780928"/>
            <a:ext cx="1152128" cy="43204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H="1">
            <a:off x="4355976" y="3573016"/>
            <a:ext cx="1728192" cy="72008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5580112" y="4437112"/>
            <a:ext cx="1152128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 flipH="1" flipV="1">
            <a:off x="6264188" y="3320988"/>
            <a:ext cx="1584176" cy="648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4860032" y="2852936"/>
            <a:ext cx="2520280" cy="21602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755576" y="3212976"/>
            <a:ext cx="1728192" cy="720080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860032" y="3068960"/>
            <a:ext cx="1872208" cy="1368152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843808" y="2924944"/>
            <a:ext cx="1944216" cy="163121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61B04"/>
                </a:solidFill>
              </a:rPr>
              <a:t>ÚHLOPŘÍČKA NÁM TEDY DĚLÍ ČTYŘÚHELNÍK NA DVA RŮZNÉ TROJÚHELNÍKY</a:t>
            </a:r>
            <a:endParaRPr lang="cs-CZ" sz="2000" b="1" dirty="0">
              <a:solidFill>
                <a:srgbClr val="F61B04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7584" y="5445224"/>
            <a:ext cx="2664296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61B04"/>
                </a:solidFill>
              </a:rPr>
              <a:t>SOUČET VNITŘNÍCH ÚHLŮ V TROJÚHELNÍKU JE 180°. </a:t>
            </a:r>
            <a:endParaRPr lang="cs-CZ" sz="2000" b="1" dirty="0">
              <a:solidFill>
                <a:srgbClr val="F61B04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>
            <a:off x="3635896" y="5661248"/>
            <a:ext cx="720080" cy="36004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4716016" y="5229200"/>
            <a:ext cx="3816424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61B04"/>
                </a:solidFill>
              </a:rPr>
              <a:t>SOUČET VNITŘNÍCH ÚHLŮ V ČTYŘÚHELNÍKU </a:t>
            </a:r>
            <a:r>
              <a:rPr lang="cs-CZ" sz="2400" dirty="0" smtClean="0">
                <a:solidFill>
                  <a:srgbClr val="F61B04"/>
                </a:solidFill>
              </a:rPr>
              <a:t>JE 2 X 180° = </a:t>
            </a:r>
            <a:r>
              <a:rPr lang="cs-CZ" sz="2400" b="1" dirty="0" smtClean="0">
                <a:solidFill>
                  <a:srgbClr val="F61B04"/>
                </a:solidFill>
              </a:rPr>
              <a:t>360°</a:t>
            </a:r>
            <a:r>
              <a:rPr lang="cs-CZ" sz="2400" dirty="0" smtClean="0">
                <a:solidFill>
                  <a:srgbClr val="F61B04"/>
                </a:solidFill>
              </a:rPr>
              <a:t>NEBOLI </a:t>
            </a:r>
            <a:r>
              <a:rPr lang="cs-CZ" sz="2400" b="1" dirty="0" smtClean="0">
                <a:solidFill>
                  <a:srgbClr val="F61B04"/>
                </a:solidFill>
              </a:rPr>
              <a:t>PLNÝ ÚHEL</a:t>
            </a:r>
            <a:r>
              <a:rPr lang="cs-CZ" sz="2400" dirty="0" smtClean="0">
                <a:solidFill>
                  <a:srgbClr val="F61B04"/>
                </a:solidFill>
              </a:rPr>
              <a:t>. </a:t>
            </a:r>
            <a:endParaRPr lang="cs-CZ" sz="2400" dirty="0">
              <a:solidFill>
                <a:srgbClr val="F61B04"/>
              </a:solidFill>
            </a:endParaRPr>
          </a:p>
        </p:txBody>
      </p:sp>
      <p:sp>
        <p:nvSpPr>
          <p:cNvPr id="34" name="Šipka doprava 33"/>
          <p:cNvSpPr/>
          <p:nvPr/>
        </p:nvSpPr>
        <p:spPr>
          <a:xfrm rot="7265599">
            <a:off x="2535829" y="4802388"/>
            <a:ext cx="720080" cy="36004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29" grpId="0" build="allAtOnce" animBg="1"/>
      <p:bldP spid="30" grpId="0" build="allAtOnce" animBg="1"/>
      <p:bldP spid="31" grpId="0" animBg="1"/>
      <p:bldP spid="33" grpId="0" build="allAtOnce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             ÚKOL NA PROCVIČENÍ: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2276872"/>
            <a:ext cx="2448272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Následující čtyřúhelník správně popiš, úhloměrem změř všechny vnitřní úhly a vypočítej jejich součet.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5292080" y="4581128"/>
            <a:ext cx="2880320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V="1">
            <a:off x="6768244" y="3753036"/>
            <a:ext cx="2448272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4680012" y="2744924"/>
            <a:ext cx="2448272" cy="12241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6516216" y="2132856"/>
            <a:ext cx="1296144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lačítko akce: Nápověda 16">
            <a:hlinkClick r:id="" action="ppaction://noaction" highlightClick="1"/>
          </p:cNvPr>
          <p:cNvSpPr/>
          <p:nvPr/>
        </p:nvSpPr>
        <p:spPr>
          <a:xfrm>
            <a:off x="6372200" y="3212976"/>
            <a:ext cx="792088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      SPRÁVNÉ ŘEŠENÍ: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292080" y="4581128"/>
            <a:ext cx="2880320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V="1">
            <a:off x="6768244" y="3753036"/>
            <a:ext cx="2448272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>
            <a:off x="6516216" y="2132856"/>
            <a:ext cx="1296144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4680012" y="2744924"/>
            <a:ext cx="2448272" cy="12241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028384" y="3429000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4293096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1700808"/>
            <a:ext cx="41415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12360" y="2204864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263691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γ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68344" y="450912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β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08104" y="4149080"/>
            <a:ext cx="414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α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2780928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</a:t>
            </a:r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20272" y="1844824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220486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δ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043608" y="1844824"/>
            <a:ext cx="3456384" cy="310854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α</a:t>
            </a:r>
            <a:r>
              <a:rPr lang="cs-CZ" sz="2800" b="1" dirty="0" smtClean="0">
                <a:solidFill>
                  <a:srgbClr val="FF0000"/>
                </a:solidFill>
              </a:rPr>
              <a:t> = 74°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β = 70°</a:t>
            </a:r>
          </a:p>
          <a:p>
            <a:r>
              <a:rPr lang="el-GR" sz="2800" b="1" dirty="0" smtClean="0">
                <a:solidFill>
                  <a:srgbClr val="FF0000"/>
                </a:solidFill>
              </a:rPr>
              <a:t>γ</a:t>
            </a:r>
            <a:r>
              <a:rPr lang="cs-CZ" sz="2800" b="1" dirty="0" smtClean="0">
                <a:solidFill>
                  <a:srgbClr val="FF0000"/>
                </a:solidFill>
              </a:rPr>
              <a:t> = 93°</a:t>
            </a:r>
          </a:p>
          <a:p>
            <a:r>
              <a:rPr lang="el-GR" sz="2800" b="1" dirty="0" smtClean="0">
                <a:solidFill>
                  <a:srgbClr val="FF0000"/>
                </a:solidFill>
              </a:rPr>
              <a:t>δ</a:t>
            </a:r>
            <a:r>
              <a:rPr lang="cs-CZ" sz="2800" b="1" dirty="0" smtClean="0">
                <a:solidFill>
                  <a:srgbClr val="FF0000"/>
                </a:solidFill>
              </a:rPr>
              <a:t> = 123°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α + </a:t>
            </a:r>
            <a:r>
              <a:rPr lang="el-GR" sz="2800" b="1" dirty="0" smtClean="0">
                <a:solidFill>
                  <a:srgbClr val="FF0000"/>
                </a:solidFill>
              </a:rPr>
              <a:t>β</a:t>
            </a:r>
            <a:r>
              <a:rPr lang="cs-CZ" sz="2800" b="1" dirty="0" smtClean="0">
                <a:solidFill>
                  <a:srgbClr val="FF0000"/>
                </a:solidFill>
              </a:rPr>
              <a:t> + </a:t>
            </a:r>
            <a:r>
              <a:rPr lang="el-GR" sz="2800" b="1" dirty="0" smtClean="0">
                <a:solidFill>
                  <a:srgbClr val="FF0000"/>
                </a:solidFill>
              </a:rPr>
              <a:t>γ</a:t>
            </a:r>
            <a:r>
              <a:rPr lang="cs-CZ" sz="2800" b="1" dirty="0" smtClean="0">
                <a:solidFill>
                  <a:srgbClr val="FF0000"/>
                </a:solidFill>
              </a:rPr>
              <a:t> + </a:t>
            </a:r>
            <a:r>
              <a:rPr lang="el-GR" sz="2800" b="1" dirty="0" smtClean="0">
                <a:solidFill>
                  <a:srgbClr val="FF0000"/>
                </a:solidFill>
              </a:rPr>
              <a:t>δ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= 360°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Platí pravidlo o součtu vnitřních úhlů.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44208" y="4797152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</a:p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28384" y="5085184"/>
            <a:ext cx="4320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85000" lnSpcReduction="20000"/>
          </a:bodyPr>
          <a:lstStyle/>
          <a:p>
            <a:r>
              <a:rPr lang="cs-CZ" sz="2200" dirty="0" smtClean="0"/>
              <a:t>Tento výukový materiál bude využíván v hodině geometrie v 7. ročníku, jako doplňkový materiál na nové téma: čtyřúhelníky. Bude využit v úvodní hodině jako výklad spojený s odvozením součtu vnitřních úhlů v čtyřúhelníku.</a:t>
            </a:r>
          </a:p>
          <a:p>
            <a:r>
              <a:rPr lang="cs-CZ" sz="2200" dirty="0" smtClean="0"/>
              <a:t>Začátek hodiny věnujeme rekapitulaci dosavadních poznatků o rovinných útvarech, které známe a které jsou čtyřúhelníky.</a:t>
            </a:r>
          </a:p>
          <a:p>
            <a:r>
              <a:rPr lang="cs-CZ" sz="2200" dirty="0" smtClean="0"/>
              <a:t>Následuje definice obecného čtyřúhelníka doplněná názornou animací.</a:t>
            </a:r>
          </a:p>
          <a:p>
            <a:r>
              <a:rPr lang="cs-CZ" sz="2200" dirty="0" smtClean="0"/>
              <a:t>Dále si zrekapitulujeme označování čtyřúhelníků, žáci sledují obrázek na tabuli, který si načrtnou do sešitu.</a:t>
            </a:r>
          </a:p>
          <a:p>
            <a:r>
              <a:rPr lang="cs-CZ" sz="2200" dirty="0" smtClean="0"/>
              <a:t>Následně definujeme úhlopříčku a pomocí dosavadních znalostí o trojúhelníku odvodíme větu o součtu vnitřních úhlů ve čtyřúhelníku.</a:t>
            </a:r>
          </a:p>
          <a:p>
            <a:r>
              <a:rPr lang="cs-CZ" sz="2200" dirty="0" smtClean="0"/>
              <a:t>Pak žáci dostanou pracovní list s předtištěným čtyřúhelníkem, který mají za úkol správně popsat, změřit vnitřní úhly a přesvědčit se, kolik je součet vnitřních úhlů. Žáci pracují do pracovního listu, pak si mohou výsledky zkontrolovat podle tabule.</a:t>
            </a:r>
          </a:p>
          <a:p>
            <a:r>
              <a:rPr lang="cs-CZ" sz="2200" dirty="0" smtClean="0"/>
              <a:t>V závěru hodiny porovnáváme výsledky mezi sebou a zdůvodňujeme případné odchylky, které vzniknou při měření úhlů.</a:t>
            </a: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</a:t>
            </a:r>
            <a:r>
              <a:rPr lang="cs-CZ" sz="1400" i="1" dirty="0" err="1" smtClean="0"/>
              <a:t>Fraus</a:t>
            </a:r>
            <a:r>
              <a:rPr lang="cs-CZ" sz="1400" i="1" dirty="0" smtClean="0"/>
              <a:t> 2008</a:t>
            </a:r>
          </a:p>
          <a:p>
            <a:pPr>
              <a:buNone/>
            </a:pP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1638</TotalTime>
  <Words>507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MATEMATIKA – GEOMETRIE 7</vt:lpstr>
      <vt:lpstr>CO JE TO ČTYŘÚHELNÍK, JAKÉ UŽ ZNÁME  A CO O NICH VÍME?</vt:lpstr>
      <vt:lpstr>JAK VZNIKNE ČTYŘÚHELNÍK?</vt:lpstr>
      <vt:lpstr>OBECNÝ ČTYŘÚHELNÍK MŮŽE VYPADAT NAPŘÍKLAD TAKTO:</vt:lpstr>
      <vt:lpstr>JAK BUDEME ČTYŘÚHELNÍKY OZNAČOVAT?</vt:lpstr>
      <vt:lpstr>CO PLATÍ O SOUČTU VNITŘNÍCH ÚHLŮ?</vt:lpstr>
      <vt:lpstr>              ÚKOL NA PROCVIČENÍ:</vt:lpstr>
      <vt:lpstr>       SPRÁVNÉ ŘEŠENÍ:</vt:lpstr>
      <vt:lpstr>     ANOTACE: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 – 7.ročník</dc:title>
  <dc:creator>Lubos</dc:creator>
  <cp:lastModifiedBy>expert</cp:lastModifiedBy>
  <cp:revision>266</cp:revision>
  <dcterms:created xsi:type="dcterms:W3CDTF">2011-11-27T20:43:59Z</dcterms:created>
  <dcterms:modified xsi:type="dcterms:W3CDTF">2012-03-19T10:17:35Z</dcterms:modified>
</cp:coreProperties>
</file>