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4E07"/>
    <a:srgbClr val="585858"/>
    <a:srgbClr val="EBCA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71" autoAdjust="0"/>
  </p:normalViewPr>
  <p:slideViewPr>
    <p:cSldViewPr>
      <p:cViewPr varScale="1">
        <p:scale>
          <a:sx n="88" d="100"/>
          <a:sy n="88" d="100"/>
        </p:scale>
        <p:origin x="-146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Karolina Pátková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VY_32_INOVACE_7C_05_Téma_Šárka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Prvouka 3. třída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8C1C1B2-6E97-4A70-9AC3-66F500F8BF2B}" type="presOf" srcId="{019433A1-1324-4DE1-9E6F-32B851095F74}" destId="{83FE2C4A-F11C-43B1-9923-1AFAA3244381}" srcOrd="1" destOrd="0" presId="urn:microsoft.com/office/officeart/2005/8/layout/target3"/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AA241855-E601-4B24-A254-58624F332F85}" type="presOf" srcId="{EBC41103-E2E5-4D48-9B4B-425520D3D098}" destId="{F732C171-B6A8-40AC-BE86-9061B3C3D3B8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23442-BA50-457A-8748-336D27E1ED80}" type="presOf" srcId="{445C7998-7549-48B0-BD68-D4F0167F02E5}" destId="{4D19AB04-24FA-40C2-B203-52AE3D15E171}" srcOrd="1" destOrd="0" presId="urn:microsoft.com/office/officeart/2005/8/layout/target3"/>
    <dgm:cxn modelId="{B1EF0876-159F-4360-9C03-73135309FDA1}" type="presOf" srcId="{C73C7642-F245-4585-8F88-243F9FAEF6CA}" destId="{304CA11A-E17E-4999-A128-C72BF543B20D}" srcOrd="0" destOrd="0" presId="urn:microsoft.com/office/officeart/2005/8/layout/target3"/>
    <dgm:cxn modelId="{BB37DC40-520F-4E28-BD48-F76037B9F381}" type="presOf" srcId="{EBC41103-E2E5-4D48-9B4B-425520D3D098}" destId="{D3CEBA79-51F7-49AC-8104-9DE2B978BFF4}" srcOrd="1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6383CB44-CEE4-4F0B-95F4-A1462889B110}" type="presOf" srcId="{9F18DD90-522E-4A06-9EDB-3FF7C7EB6637}" destId="{D102FEF8-6917-41D2-AE5D-914C1EA8F84A}" srcOrd="0" destOrd="0" presId="urn:microsoft.com/office/officeart/2005/8/layout/target3"/>
    <dgm:cxn modelId="{0B02F967-DF23-4220-B49B-A6B8DFCC2B2D}" type="presOf" srcId="{39F8B381-5807-488E-AC22-73DD4140ED4A}" destId="{71045F8C-00FA-488E-A7BD-E2E6753D979D}" srcOrd="0" destOrd="0" presId="urn:microsoft.com/office/officeart/2005/8/layout/target3"/>
    <dgm:cxn modelId="{6896C2B5-B2F9-4757-A01A-F6DC233A2FE2}" type="presOf" srcId="{FBBFC3EA-9D9D-4F3A-BEA6-9C2C0E46BF20}" destId="{3F478621-DC04-4E99-8ED0-6EF817E39D41}" srcOrd="1" destOrd="0" presId="urn:microsoft.com/office/officeart/2005/8/layout/target3"/>
    <dgm:cxn modelId="{B782AF64-7E4E-40F1-934A-2464FC14C1BA}" type="presOf" srcId="{019433A1-1324-4DE1-9E6F-32B851095F74}" destId="{CC1D5B29-8413-4412-9F6D-55E531B84639}" srcOrd="0" destOrd="0" presId="urn:microsoft.com/office/officeart/2005/8/layout/target3"/>
    <dgm:cxn modelId="{C4B3CF63-6221-4B59-9846-B72AB65F5D6E}" type="presOf" srcId="{9F18DD90-522E-4A06-9EDB-3FF7C7EB6637}" destId="{932F2F5B-E5E6-4E00-9503-10413FFBA7E0}" srcOrd="1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CD2B047F-5E0F-4182-B279-5921550F2F8B}" type="presOf" srcId="{0C6E1E16-08A6-4B86-AB9F-749A7749D4C9}" destId="{D8344A4C-A59C-418B-AE84-1CF03F62012F}" srcOrd="0" destOrd="0" presId="urn:microsoft.com/office/officeart/2005/8/layout/target3"/>
    <dgm:cxn modelId="{040D7A3A-2A67-4174-A91E-C027D1DD82B5}" type="presOf" srcId="{0C6E1E16-08A6-4B86-AB9F-749A7749D4C9}" destId="{B7652895-8F40-40B1-8BC2-AD2A1592E4B6}" srcOrd="1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0E76904E-62E0-475B-9FEE-0B2BD10D0A65}" type="presOf" srcId="{FBBFC3EA-9D9D-4F3A-BEA6-9C2C0E46BF20}" destId="{601CDFA2-8205-4060-95D5-B0A001D0D0E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3852318-88E6-4117-BA6A-D860824A3CF2}" type="presOf" srcId="{C73C7642-F245-4585-8F88-243F9FAEF6CA}" destId="{0E0F4EFC-82FA-4EC4-801E-BC2F931EC339}" srcOrd="1" destOrd="0" presId="urn:microsoft.com/office/officeart/2005/8/layout/target3"/>
    <dgm:cxn modelId="{066D75FA-4AF3-4570-A958-41F7747B6E18}" type="presOf" srcId="{445C7998-7549-48B0-BD68-D4F0167F02E5}" destId="{BC35EE03-4121-4EF9-923D-7CB6D30D358D}" srcOrd="0" destOrd="0" presId="urn:microsoft.com/office/officeart/2005/8/layout/target3"/>
    <dgm:cxn modelId="{24876C27-BBE1-498A-A1E4-E7E9FB5C0AC3}" type="presParOf" srcId="{71045F8C-00FA-488E-A7BD-E2E6753D979D}" destId="{3577EC6B-C980-4F34-8C69-4365E7B8FC8C}" srcOrd="0" destOrd="0" presId="urn:microsoft.com/office/officeart/2005/8/layout/target3"/>
    <dgm:cxn modelId="{1C884C0E-85F3-4A95-B3AC-261E8B96ACCD}" type="presParOf" srcId="{71045F8C-00FA-488E-A7BD-E2E6753D979D}" destId="{6940EB87-DC1D-4BC3-9408-9AC2E1FFC039}" srcOrd="1" destOrd="0" presId="urn:microsoft.com/office/officeart/2005/8/layout/target3"/>
    <dgm:cxn modelId="{DC6796D9-30EC-448F-BF38-E4F1C813AABF}" type="presParOf" srcId="{71045F8C-00FA-488E-A7BD-E2E6753D979D}" destId="{BC35EE03-4121-4EF9-923D-7CB6D30D358D}" srcOrd="2" destOrd="0" presId="urn:microsoft.com/office/officeart/2005/8/layout/target3"/>
    <dgm:cxn modelId="{2C9A3352-8EB2-405B-AB81-D1086D4CD7A0}" type="presParOf" srcId="{71045F8C-00FA-488E-A7BD-E2E6753D979D}" destId="{D3840DFA-901C-4049-8AB2-27AC2BA34540}" srcOrd="3" destOrd="0" presId="urn:microsoft.com/office/officeart/2005/8/layout/target3"/>
    <dgm:cxn modelId="{CE82487F-18D9-4522-9CB9-9CE9CC8F8FE2}" type="presParOf" srcId="{71045F8C-00FA-488E-A7BD-E2E6753D979D}" destId="{5BDA8D49-C64C-4FDF-ACCF-171444A32B21}" srcOrd="4" destOrd="0" presId="urn:microsoft.com/office/officeart/2005/8/layout/target3"/>
    <dgm:cxn modelId="{639CE34D-A235-46CA-9784-625E70D2CAED}" type="presParOf" srcId="{71045F8C-00FA-488E-A7BD-E2E6753D979D}" destId="{D8344A4C-A59C-418B-AE84-1CF03F62012F}" srcOrd="5" destOrd="0" presId="urn:microsoft.com/office/officeart/2005/8/layout/target3"/>
    <dgm:cxn modelId="{0195889C-7612-4AED-AE06-981991D19CD2}" type="presParOf" srcId="{71045F8C-00FA-488E-A7BD-E2E6753D979D}" destId="{57DDA582-354B-4295-AE97-083B34E96D1A}" srcOrd="6" destOrd="0" presId="urn:microsoft.com/office/officeart/2005/8/layout/target3"/>
    <dgm:cxn modelId="{A5FD3E2A-4E79-4219-8976-08781F646D13}" type="presParOf" srcId="{71045F8C-00FA-488E-A7BD-E2E6753D979D}" destId="{4A11C032-4DF2-44E5-8C80-1286B3D4B133}" srcOrd="7" destOrd="0" presId="urn:microsoft.com/office/officeart/2005/8/layout/target3"/>
    <dgm:cxn modelId="{3E50D25A-F628-4757-9113-E1D3DF5531A7}" type="presParOf" srcId="{71045F8C-00FA-488E-A7BD-E2E6753D979D}" destId="{601CDFA2-8205-4060-95D5-B0A001D0D0E3}" srcOrd="8" destOrd="0" presId="urn:microsoft.com/office/officeart/2005/8/layout/target3"/>
    <dgm:cxn modelId="{FB3B0E95-FA90-4F67-857C-26B35D542C5D}" type="presParOf" srcId="{71045F8C-00FA-488E-A7BD-E2E6753D979D}" destId="{EA95FEE9-5F68-48C7-93BB-0F8C419DA96D}" srcOrd="9" destOrd="0" presId="urn:microsoft.com/office/officeart/2005/8/layout/target3"/>
    <dgm:cxn modelId="{0EEBDBD8-40B4-4373-8DC4-F110F49AE0F7}" type="presParOf" srcId="{71045F8C-00FA-488E-A7BD-E2E6753D979D}" destId="{BB3828A8-1683-43A3-8BCA-2995B7EAE8F3}" srcOrd="10" destOrd="0" presId="urn:microsoft.com/office/officeart/2005/8/layout/target3"/>
    <dgm:cxn modelId="{C9CB56E5-DA49-460B-9B75-BBF430ED5A0B}" type="presParOf" srcId="{71045F8C-00FA-488E-A7BD-E2E6753D979D}" destId="{CC1D5B29-8413-4412-9F6D-55E531B84639}" srcOrd="11" destOrd="0" presId="urn:microsoft.com/office/officeart/2005/8/layout/target3"/>
    <dgm:cxn modelId="{53C117B4-0972-4CA3-BF97-2AE786200D0B}" type="presParOf" srcId="{71045F8C-00FA-488E-A7BD-E2E6753D979D}" destId="{AEEDACE7-4427-455B-A155-2C3381828BD7}" srcOrd="12" destOrd="0" presId="urn:microsoft.com/office/officeart/2005/8/layout/target3"/>
    <dgm:cxn modelId="{8FC28DD6-DA91-4B4F-8882-B7664E711D0D}" type="presParOf" srcId="{71045F8C-00FA-488E-A7BD-E2E6753D979D}" destId="{7C8531F2-00DF-4DB1-A6C6-AF46193E1BBF}" srcOrd="13" destOrd="0" presId="urn:microsoft.com/office/officeart/2005/8/layout/target3"/>
    <dgm:cxn modelId="{502051EB-CFC3-45CA-B894-B3F30DE6FA4E}" type="presParOf" srcId="{71045F8C-00FA-488E-A7BD-E2E6753D979D}" destId="{304CA11A-E17E-4999-A128-C72BF543B20D}" srcOrd="14" destOrd="0" presId="urn:microsoft.com/office/officeart/2005/8/layout/target3"/>
    <dgm:cxn modelId="{D61ED397-57ED-4A58-91B8-F12AB7C82C00}" type="presParOf" srcId="{71045F8C-00FA-488E-A7BD-E2E6753D979D}" destId="{C67EF5F7-B425-49AF-82F9-2446588ED851}" srcOrd="15" destOrd="0" presId="urn:microsoft.com/office/officeart/2005/8/layout/target3"/>
    <dgm:cxn modelId="{92DEB5EE-997B-4DB2-8F7E-A41D069D3DF5}" type="presParOf" srcId="{71045F8C-00FA-488E-A7BD-E2E6753D979D}" destId="{14E80F71-B028-4CCE-8C5A-7AE67F9A28C6}" srcOrd="16" destOrd="0" presId="urn:microsoft.com/office/officeart/2005/8/layout/target3"/>
    <dgm:cxn modelId="{71C37F4E-5EE5-4DA5-A47D-51102EFBA5E4}" type="presParOf" srcId="{71045F8C-00FA-488E-A7BD-E2E6753D979D}" destId="{F732C171-B6A8-40AC-BE86-9061B3C3D3B8}" srcOrd="17" destOrd="0" presId="urn:microsoft.com/office/officeart/2005/8/layout/target3"/>
    <dgm:cxn modelId="{B9342850-B53B-4C22-9C3F-9B62A9597286}" type="presParOf" srcId="{71045F8C-00FA-488E-A7BD-E2E6753D979D}" destId="{D8C5187E-68B6-4E2E-86D0-57087190219B}" srcOrd="18" destOrd="0" presId="urn:microsoft.com/office/officeart/2005/8/layout/target3"/>
    <dgm:cxn modelId="{2DBF0F44-5128-45ED-B2E3-73657949EDD9}" type="presParOf" srcId="{71045F8C-00FA-488E-A7BD-E2E6753D979D}" destId="{1A909E4D-639C-4CB7-A7CE-FC1133FAA37E}" srcOrd="19" destOrd="0" presId="urn:microsoft.com/office/officeart/2005/8/layout/target3"/>
    <dgm:cxn modelId="{D1EF56E0-D5D7-41E9-912E-D140E9A52370}" type="presParOf" srcId="{71045F8C-00FA-488E-A7BD-E2E6753D979D}" destId="{D102FEF8-6917-41D2-AE5D-914C1EA8F84A}" srcOrd="20" destOrd="0" presId="urn:microsoft.com/office/officeart/2005/8/layout/target3"/>
    <dgm:cxn modelId="{C641F053-1159-4DC3-B262-973073DDE010}" type="presParOf" srcId="{71045F8C-00FA-488E-A7BD-E2E6753D979D}" destId="{4D19AB04-24FA-40C2-B203-52AE3D15E171}" srcOrd="21" destOrd="0" presId="urn:microsoft.com/office/officeart/2005/8/layout/target3"/>
    <dgm:cxn modelId="{632C21D1-8AC3-40E1-995F-A91F8C272090}" type="presParOf" srcId="{71045F8C-00FA-488E-A7BD-E2E6753D979D}" destId="{B7652895-8F40-40B1-8BC2-AD2A1592E4B6}" srcOrd="22" destOrd="0" presId="urn:microsoft.com/office/officeart/2005/8/layout/target3"/>
    <dgm:cxn modelId="{81D15309-600D-40B1-9568-97D894535112}" type="presParOf" srcId="{71045F8C-00FA-488E-A7BD-E2E6753D979D}" destId="{3F478621-DC04-4E99-8ED0-6EF817E39D41}" srcOrd="23" destOrd="0" presId="urn:microsoft.com/office/officeart/2005/8/layout/target3"/>
    <dgm:cxn modelId="{F9234908-EA1B-4D99-B83D-2FC815E606E8}" type="presParOf" srcId="{71045F8C-00FA-488E-A7BD-E2E6753D979D}" destId="{83FE2C4A-F11C-43B1-9923-1AFAA3244381}" srcOrd="24" destOrd="0" presId="urn:microsoft.com/office/officeart/2005/8/layout/target3"/>
    <dgm:cxn modelId="{9AED2576-2FF1-4204-B652-17FA826BC4CB}" type="presParOf" srcId="{71045F8C-00FA-488E-A7BD-E2E6753D979D}" destId="{0E0F4EFC-82FA-4EC4-801E-BC2F931EC339}" srcOrd="25" destOrd="0" presId="urn:microsoft.com/office/officeart/2005/8/layout/target3"/>
    <dgm:cxn modelId="{0D8CAB38-BECD-473E-8AAC-C34D8F0FC9C9}" type="presParOf" srcId="{71045F8C-00FA-488E-A7BD-E2E6753D979D}" destId="{D3CEBA79-51F7-49AC-8104-9DE2B978BFF4}" srcOrd="26" destOrd="0" presId="urn:microsoft.com/office/officeart/2005/8/layout/target3"/>
    <dgm:cxn modelId="{8273A253-8278-4C51-9761-55D8BB3C3F06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Karolina Pátková</a:t>
          </a:r>
          <a:endParaRPr lang="cs-CZ" sz="18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VY_32_INOVACE_7C_05_Téma_Šárka</a:t>
          </a:r>
          <a:endParaRPr lang="cs-CZ" sz="18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Prvouka 3. třída</a:t>
          </a:r>
          <a:endParaRPr lang="cs-CZ" sz="18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CZ.1.07/1.4.00/21.1431</a:t>
          </a:r>
          <a:endParaRPr lang="cs-CZ" sz="18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5B51-E990-4DFE-B0EF-BE01BC804F4C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8EF11-3D95-4877-A7C0-9DAF1E0C64F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5B51-E990-4DFE-B0EF-BE01BC804F4C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8EF11-3D95-4877-A7C0-9DAF1E0C64F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5B51-E990-4DFE-B0EF-BE01BC804F4C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8EF11-3D95-4877-A7C0-9DAF1E0C64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5B51-E990-4DFE-B0EF-BE01BC804F4C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8EF11-3D95-4877-A7C0-9DAF1E0C64F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5B51-E990-4DFE-B0EF-BE01BC804F4C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8EF11-3D95-4877-A7C0-9DAF1E0C64F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5B51-E990-4DFE-B0EF-BE01BC804F4C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8EF11-3D95-4877-A7C0-9DAF1E0C64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5B51-E990-4DFE-B0EF-BE01BC804F4C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8EF11-3D95-4877-A7C0-9DAF1E0C64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5B51-E990-4DFE-B0EF-BE01BC804F4C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8EF11-3D95-4877-A7C0-9DAF1E0C64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5B51-E990-4DFE-B0EF-BE01BC804F4C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8EF11-3D95-4877-A7C0-9DAF1E0C64F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5B51-E990-4DFE-B0EF-BE01BC804F4C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8EF11-3D95-4877-A7C0-9DAF1E0C64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75B51-E990-4DFE-B0EF-BE01BC804F4C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8EF11-3D95-4877-A7C0-9DAF1E0C64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F875B51-E990-4DFE-B0EF-BE01BC804F4C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D78EF11-3D95-4877-A7C0-9DAF1E0C64F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21201433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772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836712"/>
            <a:ext cx="6512511" cy="1143000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87624" y="2708920"/>
            <a:ext cx="6400800" cy="3474720"/>
          </a:xfrm>
        </p:spPr>
        <p:txBody>
          <a:bodyPr/>
          <a:lstStyle/>
          <a:p>
            <a:pPr marL="45720" indent="0">
              <a:buNone/>
            </a:pPr>
            <a:r>
              <a:rPr lang="cs-CZ" dirty="0" smtClean="0"/>
              <a:t>Následující prezentace propojuje učivo prvouky s hudební výchovou. Po seznámení žáků s nejstaršími českými pověstmi si mohou poslechnout symfonickou báseň Šárka ze Smetanova cyklu Má vlast.</a:t>
            </a:r>
          </a:p>
          <a:p>
            <a:pPr marL="45720" indent="0">
              <a:buNone/>
            </a:pPr>
            <a:r>
              <a:rPr lang="cs-CZ" dirty="0" smtClean="0"/>
              <a:t>Jednotlivé listy slouží k vysvětlení děje při probíhající hudbě.</a:t>
            </a:r>
          </a:p>
          <a:p>
            <a:pPr marL="45720" indent="0">
              <a:buNone/>
            </a:pPr>
            <a:r>
              <a:rPr lang="cs-CZ" dirty="0" smtClean="0"/>
              <a:t>K prezentaci je nutno připojit nahrávku nejlépe ze školních výukových cd.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057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284984"/>
            <a:ext cx="6400800" cy="1752600"/>
          </a:xfrm>
        </p:spPr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Symfonická báseň z cyklu Má vlast</a:t>
            </a:r>
          </a:p>
          <a:p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Bedřich Smetana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843808" y="1196752"/>
            <a:ext cx="330131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relaxedInset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8000" b="1" cap="none" spc="0" dirty="0" smtClean="0">
                <a:ln w="12700">
                  <a:solidFill>
                    <a:srgbClr val="585858"/>
                  </a:solidFill>
                </a:ln>
                <a:solidFill>
                  <a:srgbClr val="EBCA4F"/>
                </a:solidFill>
                <a:effectLst>
                  <a:glow rad="101600">
                    <a:schemeClr val="accent6">
                      <a:lumMod val="40000"/>
                      <a:lumOff val="60000"/>
                      <a:alpha val="60000"/>
                    </a:schemeClr>
                  </a:glow>
                </a:effectLst>
              </a:rPr>
              <a:t>Šárka</a:t>
            </a:r>
            <a:endParaRPr lang="cs-CZ" sz="8000" b="1" cap="none" spc="0" dirty="0">
              <a:ln w="12700">
                <a:solidFill>
                  <a:srgbClr val="585858"/>
                </a:solidFill>
              </a:ln>
              <a:solidFill>
                <a:srgbClr val="EBCA4F"/>
              </a:solidFill>
              <a:effectLst>
                <a:glow rad="101600">
                  <a:schemeClr val="accent6">
                    <a:lumMod val="40000"/>
                    <a:lumOff val="60000"/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395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472006" y="476672"/>
            <a:ext cx="8352928" cy="3024336"/>
          </a:xfrm>
          <a:prstGeom prst="horizontalScroll">
            <a:avLst/>
          </a:prstGeom>
          <a:solidFill>
            <a:schemeClr val="accent6">
              <a:lumMod val="50000"/>
              <a:alpha val="0"/>
            </a:schemeClr>
          </a:solidFill>
          <a:ln>
            <a:solidFill>
              <a:srgbClr val="A54E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14400" y="908720"/>
            <a:ext cx="8229600" cy="45259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3. symfonická báseň cyklu Má vlast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dokončena roku 1875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vypráví lidovou pověst o Ctiradovi a Šárce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8" name="Picture 4" descr="C:\Documents and Settings\Bája\Local Settings\Temporary Internet Files\Content.IE5\QLMSMWP9\MC900428257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573016"/>
            <a:ext cx="2767271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112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</p:transition>
    </mc:Choice>
    <mc:Fallback xmlns="">
      <p:transition spd="slow" advClick="0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11560" y="1268760"/>
            <a:ext cx="8064896" cy="4525963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Slyšíme první motiv vyjadřující jednak Šárčinu divokost a pomstychtivost, ale také její nesmírnou krásu.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6" name="Picture 2" descr="C:\Documents and Settings\Bája\Local Settings\Temporary Internet Files\Content.IE5\JFU2XPSY\MC9002336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4024" y="3933056"/>
            <a:ext cx="3024336" cy="1829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593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3000">
        <p:split orient="vert"/>
      </p:transition>
    </mc:Choice>
    <mc:Fallback xmlns="">
      <p:transition spd="slow" advClick="0" advTm="5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1600201"/>
            <a:ext cx="8229600" cy="1676920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Z dáli se blíží Ctiradova družina, slyšíme dusot koňských kopyt.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052" name="Picture 4" descr="C:\Documents and Settings\Bája\Local Settings\Temporary Internet Files\Content.IE5\QLMSMWP9\MC9001493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277120"/>
            <a:ext cx="2372008" cy="2550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647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orient="vert"/>
      </p:transition>
    </mc:Choice>
    <mc:Fallback xmlns="">
      <p:transition spd="slow" advClick="0" advTm="6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620688"/>
            <a:ext cx="8229600" cy="244827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A54E07"/>
                </a:solidFill>
              </a:rPr>
              <a:t>Ctirad najednou slyší  z lesů, kterými projíždí, nářek. Objevuje krásnou Šárku přivázanou ke stromu, okamžitě je jí okouzlen a proto neváhá dívku osvobodit.</a:t>
            </a:r>
            <a:endParaRPr lang="cs-CZ" dirty="0">
              <a:solidFill>
                <a:srgbClr val="A54E07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066239" y="2852936"/>
            <a:ext cx="482453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rgbClr val="A54E07"/>
                </a:solidFill>
              </a:rPr>
              <a:t>Naříkavý, kulatý tón klarinetu, který nejprve nenápadně vstupuje do melodie orchestru a poté pláče ve svém krásném sólu, znázorňuje Šárku.</a:t>
            </a:r>
          </a:p>
          <a:p>
            <a:pPr>
              <a:lnSpc>
                <a:spcPct val="150000"/>
              </a:lnSpc>
            </a:pPr>
            <a:endParaRPr lang="cs-CZ" sz="2000" dirty="0">
              <a:solidFill>
                <a:srgbClr val="A54E07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2000" dirty="0">
                <a:solidFill>
                  <a:srgbClr val="A54E07"/>
                </a:solidFill>
              </a:rPr>
              <a:t>Zasněné tóny violoncella, které se ozvou v odpověď, vyjadřují Ctiradovo okouzlení</a:t>
            </a:r>
            <a:r>
              <a:rPr lang="cs-CZ" sz="2000" dirty="0" smtClean="0">
                <a:solidFill>
                  <a:srgbClr val="A54E07"/>
                </a:solidFill>
              </a:rPr>
              <a:t>.</a:t>
            </a:r>
            <a:endParaRPr lang="cs-CZ" sz="2000" dirty="0">
              <a:solidFill>
                <a:srgbClr val="A54E07"/>
              </a:solidFill>
            </a:endParaRPr>
          </a:p>
        </p:txBody>
      </p:sp>
      <p:pic>
        <p:nvPicPr>
          <p:cNvPr id="1028" name="Picture 4" descr="C:\Documents and Settings\Bája\Local Settings\Temporary Internet Files\Content.IE5\JFU2XPSY\MC900432413[1].wmf"/>
          <p:cNvPicPr>
            <a:picLocks noChangeAspect="1" noChangeArrowheads="1"/>
          </p:cNvPicPr>
          <p:nvPr/>
        </p:nvPicPr>
        <p:blipFill>
          <a:blip r:embed="rId2">
            <a:lum bright="96000" contrast="9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189814"/>
            <a:ext cx="1690542" cy="2746539"/>
          </a:xfrm>
          <a:prstGeom prst="rect">
            <a:avLst/>
          </a:prstGeom>
          <a:noFill/>
        </p:spPr>
      </p:pic>
      <p:pic>
        <p:nvPicPr>
          <p:cNvPr id="1032" name="Picture 8" descr="C:\Documents and Settings\Bája\Local Settings\Temporary Internet Files\Content.IE5\JFU2XPSY\MC9003357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419" y="4708204"/>
            <a:ext cx="755341" cy="1723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Bája\Local Settings\Temporary Internet Files\Content.IE5\0I3J3O38\MC9003906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868144" y="4301759"/>
            <a:ext cx="2110346" cy="69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01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8000">
        <p:split orient="vert"/>
      </p:transition>
    </mc:Choice>
    <mc:Fallback xmlns="">
      <p:transition spd="slow" advClick="0" advTm="7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979712" y="1124744"/>
            <a:ext cx="5184576" cy="8206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A54E07"/>
                </a:solidFill>
              </a:rPr>
              <a:t>Následuje scéna vyznání lásky.</a:t>
            </a:r>
            <a:endParaRPr lang="cs-CZ" dirty="0">
              <a:solidFill>
                <a:srgbClr val="A54E07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547664" y="2348880"/>
            <a:ext cx="6264696" cy="967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000" dirty="0" smtClean="0">
                <a:solidFill>
                  <a:srgbClr val="A54E07"/>
                </a:solidFill>
              </a:rPr>
              <a:t>Smetanova milostná scéna v symfonické básni Šárka </a:t>
            </a:r>
            <a:r>
              <a:rPr lang="cs-CZ" sz="2000" smtClean="0">
                <a:solidFill>
                  <a:srgbClr val="A54E07"/>
                </a:solidFill>
              </a:rPr>
              <a:t>patří k nejkrásnějším </a:t>
            </a:r>
            <a:r>
              <a:rPr lang="cs-CZ" sz="2000" dirty="0" smtClean="0">
                <a:solidFill>
                  <a:srgbClr val="A54E07"/>
                </a:solidFill>
              </a:rPr>
              <a:t>vyjádřením lásky v hudebních dílech.</a:t>
            </a:r>
            <a:endParaRPr lang="cs-CZ" sz="2000" dirty="0">
              <a:solidFill>
                <a:srgbClr val="A54E07"/>
              </a:solidFill>
            </a:endParaRPr>
          </a:p>
        </p:txBody>
      </p:sp>
      <p:pic>
        <p:nvPicPr>
          <p:cNvPr id="2050" name="Picture 2" descr="C:\Documents and Settings\Bája\Local Settings\Temporary Internet Files\Content.IE5\0I3J3O38\MC9003985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861048"/>
            <a:ext cx="2391129" cy="1688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682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5000">
        <p:split orient="vert"/>
      </p:transition>
    </mc:Choice>
    <mc:Fallback xmlns="">
      <p:transition spd="slow" advClick="0" advTm="1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691680" y="10527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3"/>
          </p:nvPr>
        </p:nvSpPr>
        <p:spPr>
          <a:xfrm>
            <a:off x="467721" y="555613"/>
            <a:ext cx="8229600" cy="173290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cs-CZ" dirty="0" smtClean="0">
                <a:solidFill>
                  <a:srgbClr val="A54E07"/>
                </a:solidFill>
              </a:rPr>
              <a:t>Ctirad opojený láskou přikazuje družině, aby se v lese utábořila. Zavládne všeobecné veselí s medovinou, jídlem a tancem.</a:t>
            </a:r>
            <a:endParaRPr lang="cs-CZ" dirty="0">
              <a:solidFill>
                <a:srgbClr val="A54E07"/>
              </a:solidFill>
            </a:endParaRPr>
          </a:p>
        </p:txBody>
      </p:sp>
      <p:pic>
        <p:nvPicPr>
          <p:cNvPr id="3074" name="Picture 2" descr="C:\Documents and Settings\Bája\Local Settings\Temporary Internet Files\Content.IE5\JFU2XPSY\MC9002902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3" y="2915578"/>
            <a:ext cx="2469317" cy="2958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Skupina 6"/>
          <p:cNvGrpSpPr/>
          <p:nvPr/>
        </p:nvGrpSpPr>
        <p:grpSpPr>
          <a:xfrm>
            <a:off x="539552" y="2708920"/>
            <a:ext cx="8105721" cy="3764340"/>
            <a:chOff x="539552" y="2420888"/>
            <a:chExt cx="8105721" cy="3764340"/>
          </a:xfrm>
        </p:grpSpPr>
        <p:pic>
          <p:nvPicPr>
            <p:cNvPr id="3075" name="Picture 3" descr="C:\Documents and Settings\Bája\Local Settings\Temporary Internet Files\Content.IE5\JFU2XPSY\MC900335869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51817" y="2924944"/>
              <a:ext cx="1449188" cy="11857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8" name="Picture 6" descr="C:\Documents and Settings\Bája\Local Settings\Temporary Internet Files\Content.IE5\JFU2XPSY\MC900112610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4240" y="5349121"/>
              <a:ext cx="1308428" cy="8361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0" name="Picture 8" descr="C:\Documents and Settings\Bája\Local Settings\Temporary Internet Files\Content.IE5\9XJX561F\MC900348881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8144" y="2420888"/>
              <a:ext cx="880619" cy="12354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1" name="Picture 9" descr="C:\Documents and Settings\Bája\Local Settings\Temporary Internet Files\Content.IE5\9XJX561F\MC900353876[1].wmf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4045" y="4679336"/>
              <a:ext cx="1397251" cy="15058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3" name="Picture 11" descr="C:\Documents and Settings\Bája\Local Settings\Temporary Internet Files\Content.IE5\QLMSMWP9\MC900203020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1202" y="4025013"/>
              <a:ext cx="1504071" cy="64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4" name="Picture 12" descr="C:\Documents and Settings\Bája\Local Settings\Temporary Internet Files\Content.IE5\JFU2XPSY\MC900346479[1]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4670636"/>
              <a:ext cx="955548" cy="6784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55339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2000">
        <p:split orient="vert"/>
      </p:transition>
    </mc:Choice>
    <mc:Fallback xmlns="">
      <p:transition spd="slow" advClick="0" advTm="8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8396" y="656832"/>
            <a:ext cx="8229600" cy="4525963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cs-CZ" dirty="0" smtClean="0">
                <a:solidFill>
                  <a:srgbClr val="A54E07"/>
                </a:solidFill>
              </a:rPr>
              <a:t>Účinky alkoholu na sebe nenechají dlouho čekat. Stráže postupně usínají, vojsko je v tuto chvíli úplně bezmocné. Přichází noc a les upadá do neklidného ticha…</a:t>
            </a:r>
            <a:endParaRPr lang="cs-CZ" dirty="0">
              <a:solidFill>
                <a:srgbClr val="A54E07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4078931" y="3036582"/>
            <a:ext cx="3060060" cy="3360767"/>
            <a:chOff x="3203848" y="2007935"/>
            <a:chExt cx="4412614" cy="4493800"/>
          </a:xfrm>
        </p:grpSpPr>
        <p:pic>
          <p:nvPicPr>
            <p:cNvPr id="4108" name="Picture 12" descr="C:\Documents and Settings\Bája\Local Settings\Temporary Internet Files\Content.IE5\JFU2XPSY\MC900022849[1].wmf"/>
            <p:cNvPicPr>
              <a:picLocks noChangeAspect="1" noChangeArrowheads="1"/>
            </p:cNvPicPr>
            <p:nvPr/>
          </p:nvPicPr>
          <p:blipFill>
            <a:blip r:embed="rId2" cstate="print">
              <a:lum bright="-100000" contrast="1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848" y="5013176"/>
              <a:ext cx="2160240" cy="14885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12" name="Picture 16" descr="C:\Documents and Settings\Bája\Local Settings\Temporary Internet Files\Content.IE5\QLMSMWP9\MC900351349[1].wmf"/>
            <p:cNvPicPr>
              <a:picLocks noChangeAspect="1" noChangeArrowheads="1"/>
            </p:cNvPicPr>
            <p:nvPr/>
          </p:nvPicPr>
          <p:blipFill>
            <a:blip r:embed="rId3" cstate="print">
              <a:lum bright="-10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1257" y="3966378"/>
              <a:ext cx="1036622" cy="17910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16" descr="C:\Documents and Settings\Bája\Local Settings\Temporary Internet Files\Content.IE5\QLMSMWP9\MC900351349[1].wmf"/>
            <p:cNvPicPr>
              <a:picLocks noChangeAspect="1" noChangeArrowheads="1"/>
            </p:cNvPicPr>
            <p:nvPr/>
          </p:nvPicPr>
          <p:blipFill>
            <a:blip r:embed="rId3" cstate="print">
              <a:lum bright="-10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412" y="2332018"/>
              <a:ext cx="1929961" cy="33345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16" descr="C:\Documents and Settings\Bája\Local Settings\Temporary Internet Files\Content.IE5\QLMSMWP9\MC900351349[1].wmf"/>
            <p:cNvPicPr>
              <a:picLocks noChangeAspect="1" noChangeArrowheads="1"/>
            </p:cNvPicPr>
            <p:nvPr/>
          </p:nvPicPr>
          <p:blipFill>
            <a:blip r:embed="rId3" cstate="print">
              <a:lum bright="-10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6176" y="2354627"/>
              <a:ext cx="1460286" cy="25230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16" descr="C:\Documents and Settings\Bája\Local Settings\Temporary Internet Files\Content.IE5\QLMSMWP9\MC900351349[1].wmf"/>
            <p:cNvPicPr>
              <a:picLocks noChangeAspect="1" noChangeArrowheads="1"/>
            </p:cNvPicPr>
            <p:nvPr/>
          </p:nvPicPr>
          <p:blipFill>
            <a:blip r:embed="rId3" cstate="print">
              <a:lum bright="-10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1940" y="2007935"/>
              <a:ext cx="1625453" cy="28084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16" descr="C:\Documents and Settings\Bája\Local Settings\Temporary Internet Files\Content.IE5\QLMSMWP9\MC900351349[1].wmf"/>
            <p:cNvPicPr>
              <a:picLocks noChangeAspect="1" noChangeArrowheads="1"/>
            </p:cNvPicPr>
            <p:nvPr/>
          </p:nvPicPr>
          <p:blipFill>
            <a:blip r:embed="rId3" cstate="print">
              <a:lum bright="-10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872" y="3014598"/>
              <a:ext cx="1224136" cy="21150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38493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4000">
        <p:split orient="vert"/>
      </p:transition>
    </mc:Choice>
    <mc:Fallback xmlns="">
      <p:transition spd="slow" advClick="0" advTm="2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11560" y="836712"/>
            <a:ext cx="8229600" cy="115212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cs-CZ" dirty="0" smtClean="0">
                <a:solidFill>
                  <a:srgbClr val="A54E07"/>
                </a:solidFill>
              </a:rPr>
              <a:t>Šárka podává opilému Ctiradovi roh a vyzývá ho, aby na něj zatroubil. </a:t>
            </a:r>
            <a:endParaRPr lang="cs-CZ" dirty="0">
              <a:solidFill>
                <a:srgbClr val="A54E07"/>
              </a:solidFill>
            </a:endParaRPr>
          </a:p>
        </p:txBody>
      </p:sp>
      <p:pic>
        <p:nvPicPr>
          <p:cNvPr id="5122" name="Picture 2" descr="C:\Documents and Settings\Bája\Local Settings\Temporary Internet Files\Content.IE5\JFU2XPSY\MC9003315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846" y="2330489"/>
            <a:ext cx="1798622" cy="1003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56781" y="3535413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A54E07"/>
                </a:solidFill>
              </a:rPr>
              <a:t>Zde ovšem netroubí roh, ale fagot. Lesní roh se ozve v odpověď – odpověď Šárčiných spolubojovnic.</a:t>
            </a:r>
            <a:endParaRPr lang="cs-CZ" sz="2000" dirty="0">
              <a:solidFill>
                <a:srgbClr val="A54E07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2939349" y="4243299"/>
            <a:ext cx="3409318" cy="2101351"/>
            <a:chOff x="3059832" y="4198370"/>
            <a:chExt cx="3409318" cy="2101351"/>
          </a:xfrm>
        </p:grpSpPr>
        <p:pic>
          <p:nvPicPr>
            <p:cNvPr id="5123" name="Picture 3" descr="C:\Documents and Settings\Bája\Local Settings\Temporary Internet Files\Content.IE5\JFU2XPSY\MC900390666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9832" y="4198370"/>
              <a:ext cx="1192062" cy="21013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4" name="Picture 4" descr="C:\Documents and Settings\Bája\Local Settings\Temporary Internet Files\Content.IE5\0I3J3O38\MC900305319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4008" y="4477679"/>
              <a:ext cx="1825142" cy="16596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646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1000">
        <p:split orient="vert"/>
      </p:transition>
    </mc:Choice>
    <mc:Fallback xmlns="">
      <p:transition spd="slow" advClick="0" advTm="3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836712"/>
            <a:ext cx="8352928" cy="2448272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cs-CZ" dirty="0" smtClean="0">
                <a:solidFill>
                  <a:srgbClr val="A54E07"/>
                </a:solidFill>
              </a:rPr>
              <a:t>Ještě jednou slyšíme hlas Šárky, která příliš pozdě prožívá lítost, tíží ji svědomí a cítí bolest, protože tak krutě zradila svoji lásku.</a:t>
            </a:r>
            <a:endParaRPr lang="cs-CZ" dirty="0">
              <a:solidFill>
                <a:srgbClr val="A54E07"/>
              </a:solidFill>
            </a:endParaRPr>
          </a:p>
        </p:txBody>
      </p:sp>
      <p:pic>
        <p:nvPicPr>
          <p:cNvPr id="6146" name="Picture 2" descr="C:\Documents and Settings\Bája\Local Settings\Temporary Internet Files\Content.IE5\JFU2XPSY\MC9003906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123727" y="4149080"/>
            <a:ext cx="4661565" cy="154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424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5000">
        <p:split orient="vert"/>
      </p:transition>
    </mc:Choice>
    <mc:Fallback xmlns="">
      <p:transition spd="slow" advClick="0" advTm="4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836712"/>
            <a:ext cx="8568952" cy="2304256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cs-CZ" dirty="0" smtClean="0">
                <a:solidFill>
                  <a:srgbClr val="A54E07"/>
                </a:solidFill>
              </a:rPr>
              <a:t>Z lesů se najednou vyhrnul houf ozbrojených dívek  a než se stihli Ctiradovi vojáci vzpamatovat, bojovnice je bez milosti pobily.</a:t>
            </a:r>
            <a:endParaRPr lang="cs-CZ" dirty="0">
              <a:solidFill>
                <a:srgbClr val="A54E07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508005" y="3356992"/>
            <a:ext cx="3384376" cy="2856535"/>
            <a:chOff x="395536" y="3429000"/>
            <a:chExt cx="3384376" cy="2856535"/>
          </a:xfrm>
        </p:grpSpPr>
        <p:pic>
          <p:nvPicPr>
            <p:cNvPr id="7171" name="Picture 3" descr="C:\Documents and Settings\Bája\Local Settings\Temporary Internet Files\Content.IE5\JFU2XPSY\MC900232105[1].wmf"/>
            <p:cNvPicPr>
              <a:picLocks noChangeAspect="1" noChangeArrowheads="1"/>
            </p:cNvPicPr>
            <p:nvPr/>
          </p:nvPicPr>
          <p:blipFill>
            <a:blip r:embed="rId2" cstate="print">
              <a:lum bright="-10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5696" y="3429000"/>
              <a:ext cx="1944216" cy="28565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4" name="Picture 6" descr="C:\Documents and Settings\Bája\Local Settings\Temporary Internet Files\Content.IE5\QLMSMWP9\MC900351576[1].wmf"/>
            <p:cNvPicPr>
              <a:picLocks noChangeAspect="1" noChangeArrowheads="1"/>
            </p:cNvPicPr>
            <p:nvPr/>
          </p:nvPicPr>
          <p:blipFill>
            <a:blip r:embed="rId3" cstate="print">
              <a:lum bright="-10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95536" y="3573016"/>
              <a:ext cx="1804657" cy="1397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Skupina 3"/>
          <p:cNvGrpSpPr/>
          <p:nvPr/>
        </p:nvGrpSpPr>
        <p:grpSpPr>
          <a:xfrm>
            <a:off x="4828630" y="3785695"/>
            <a:ext cx="2653596" cy="1999127"/>
            <a:chOff x="5065164" y="3717032"/>
            <a:chExt cx="2653596" cy="1999127"/>
          </a:xfrm>
        </p:grpSpPr>
        <p:pic>
          <p:nvPicPr>
            <p:cNvPr id="7172" name="Picture 4" descr="C:\Documents and Settings\Bája\Local Settings\Temporary Internet Files\Content.IE5\9XJX561F\MC900156549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064" y="3717032"/>
              <a:ext cx="2570696" cy="19741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C:\Documents and Settings\Bája\Local Settings\Temporary Internet Files\Content.IE5\9XJX561F\MC900156549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065164" y="3717032"/>
              <a:ext cx="2603179" cy="19991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2085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2000">
        <p:split orient="vert"/>
      </p:transition>
    </mc:Choice>
    <mc:Fallback xmlns="">
      <p:transition spd="slow" advClick="0" advTm="7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755576" y="2420888"/>
            <a:ext cx="7772400" cy="1467594"/>
          </a:xfrm>
        </p:spPr>
        <p:txBody>
          <a:bodyPr>
            <a:normAutofit/>
          </a:bodyPr>
          <a:lstStyle/>
          <a:p>
            <a:pPr marL="182880" indent="0">
              <a:buNone/>
            </a:pPr>
            <a:r>
              <a:rPr lang="cs-CZ" sz="5500" dirty="0" smtClean="0">
                <a:solidFill>
                  <a:srgbClr val="A54E07"/>
                </a:solidFill>
              </a:rPr>
              <a:t>Konec</a:t>
            </a:r>
            <a:endParaRPr lang="cs-CZ" sz="5500" dirty="0">
              <a:solidFill>
                <a:srgbClr val="A54E0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0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620688"/>
            <a:ext cx="6512511" cy="1143000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259632" y="2276872"/>
            <a:ext cx="6400800" cy="3474720"/>
          </a:xfrm>
        </p:spPr>
        <p:txBody>
          <a:bodyPr/>
          <a:lstStyle/>
          <a:p>
            <a:pPr marL="45720" indent="0">
              <a:buNone/>
            </a:pPr>
            <a:r>
              <a:rPr lang="cs-CZ" dirty="0" smtClean="0"/>
              <a:t>Otevřená galerie Microsoft </a:t>
            </a:r>
            <a:r>
              <a:rPr lang="cs-CZ" dirty="0" smtClean="0"/>
              <a:t>Office - Klipart</a:t>
            </a:r>
            <a:endParaRPr lang="cs-CZ" dirty="0" smtClean="0"/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786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Aerodynamika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346</TotalTime>
  <Words>369</Words>
  <Application>Microsoft Office PowerPoint</Application>
  <PresentationFormat>Předvádění na obrazovce (4:3)</PresentationFormat>
  <Paragraphs>33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Aerodynamika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Konec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Bája</dc:creator>
  <cp:lastModifiedBy>Kajka</cp:lastModifiedBy>
  <cp:revision>38</cp:revision>
  <dcterms:created xsi:type="dcterms:W3CDTF">2012-09-24T08:23:35Z</dcterms:created>
  <dcterms:modified xsi:type="dcterms:W3CDTF">2013-10-15T17:52:35Z</dcterms:modified>
</cp:coreProperties>
</file>