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VY_32_INOVACE_07_Téma_Orientace_v_krajině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Mgr. Karolina Pátková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VY_32_INOVACE_07_Téma_Orientace_v_krajině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Prvouka 3.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418244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23728" y="2060848"/>
            <a:ext cx="5976664" cy="3886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0" dirty="0" smtClean="0">
                <a:latin typeface="Comic Sans MS" pitchFamily="66" charset="0"/>
              </a:rPr>
              <a:t>Seznámení s čtyřmi základními světovými stranami, později i s vedlejšími.</a:t>
            </a:r>
          </a:p>
          <a:p>
            <a:pPr marL="0" indent="0">
              <a:buNone/>
            </a:pPr>
            <a:r>
              <a:rPr lang="cs-CZ" sz="2800" i="0" dirty="0" smtClean="0">
                <a:latin typeface="Comic Sans MS" pitchFamily="66" charset="0"/>
              </a:rPr>
              <a:t>Poznání směrové růžice, ukázka kompasu.</a:t>
            </a:r>
          </a:p>
          <a:p>
            <a:pPr marL="0" indent="0">
              <a:buNone/>
            </a:pPr>
            <a:r>
              <a:rPr lang="cs-CZ" sz="2800" i="0" dirty="0" smtClean="0">
                <a:latin typeface="Comic Sans MS" pitchFamily="66" charset="0"/>
              </a:rPr>
              <a:t>Po vysvětlení žáci doplňují světové strany do směrové růžice v situaci, kdy sever není nahoře. </a:t>
            </a:r>
          </a:p>
          <a:p>
            <a:pPr marL="0" indent="0">
              <a:buNone/>
            </a:pPr>
            <a:endParaRPr lang="cs-CZ" sz="2800" i="0" dirty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24744"/>
            <a:ext cx="4006208" cy="151448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Anotace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94283" y="1844920"/>
            <a:ext cx="6172199" cy="1806956"/>
          </a:xfrm>
        </p:spPr>
        <p:txBody>
          <a:bodyPr/>
          <a:lstStyle/>
          <a:p>
            <a:pPr algn="ctr"/>
            <a:r>
              <a:rPr lang="cs-CZ" sz="7200" dirty="0" smtClean="0">
                <a:solidFill>
                  <a:srgbClr val="92D050"/>
                </a:solidFill>
                <a:latin typeface="Comic Sans MS" pitchFamily="66" charset="0"/>
              </a:rPr>
              <a:t>ORIENTACE</a:t>
            </a:r>
            <a:endParaRPr lang="cs-CZ" sz="72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2599" y="3727083"/>
            <a:ext cx="6172200" cy="1384176"/>
          </a:xfrm>
        </p:spPr>
        <p:txBody>
          <a:bodyPr>
            <a:normAutofit/>
          </a:bodyPr>
          <a:lstStyle/>
          <a:p>
            <a:pPr algn="ctr"/>
            <a:r>
              <a:rPr lang="cs-CZ" sz="6000" i="0" dirty="0" smtClean="0">
                <a:solidFill>
                  <a:srgbClr val="92D050"/>
                </a:solidFill>
                <a:latin typeface="Comic Sans MS" pitchFamily="66" charset="0"/>
              </a:rPr>
              <a:t>V KRAJINĚ</a:t>
            </a:r>
            <a:endParaRPr lang="cs-CZ" sz="6000" i="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971600" y="1399369"/>
            <a:ext cx="432048" cy="432048"/>
          </a:xfrm>
          <a:prstGeom prst="star5">
            <a:avLst>
              <a:gd name="adj" fmla="val 14540"/>
              <a:gd name="hf" fmla="val 105146"/>
              <a:gd name="vf" fmla="val 110557"/>
            </a:avLst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3059832" y="548680"/>
            <a:ext cx="864096" cy="864096"/>
          </a:xfrm>
          <a:prstGeom prst="star5">
            <a:avLst>
              <a:gd name="adj" fmla="val 14540"/>
              <a:gd name="hf" fmla="val 105146"/>
              <a:gd name="vf" fmla="val 110557"/>
            </a:avLst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7164288" y="692696"/>
            <a:ext cx="864096" cy="864096"/>
          </a:xfrm>
          <a:prstGeom prst="star5">
            <a:avLst>
              <a:gd name="adj" fmla="val 14540"/>
              <a:gd name="hf" fmla="val 105146"/>
              <a:gd name="vf" fmla="val 110557"/>
            </a:avLst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á šipka 6"/>
          <p:cNvSpPr/>
          <p:nvPr/>
        </p:nvSpPr>
        <p:spPr>
          <a:xfrm rot="9368550">
            <a:off x="7013813" y="4643207"/>
            <a:ext cx="720080" cy="936104"/>
          </a:xfrm>
          <a:prstGeom prst="bentArrow">
            <a:avLst>
              <a:gd name="adj1" fmla="val 25000"/>
              <a:gd name="adj2" fmla="val 23436"/>
              <a:gd name="adj3" fmla="val 25000"/>
              <a:gd name="adj4" fmla="val 43750"/>
            </a:avLst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3491880" y="5684941"/>
            <a:ext cx="2304256" cy="480363"/>
          </a:xfrm>
          <a:prstGeom prst="leftArrow">
            <a:avLst/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691952" y="3365376"/>
            <a:ext cx="864096" cy="864096"/>
          </a:xfrm>
          <a:prstGeom prst="star5">
            <a:avLst>
              <a:gd name="adj" fmla="val 14540"/>
              <a:gd name="hf" fmla="val 105146"/>
              <a:gd name="vf" fmla="val 110557"/>
            </a:avLst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8028384" y="2515344"/>
            <a:ext cx="432048" cy="432048"/>
          </a:xfrm>
          <a:prstGeom prst="star5">
            <a:avLst>
              <a:gd name="adj" fmla="val 14540"/>
              <a:gd name="hf" fmla="val 105146"/>
              <a:gd name="vf" fmla="val 110557"/>
            </a:avLst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 rot="2299814">
            <a:off x="1259632" y="5111259"/>
            <a:ext cx="576064" cy="910029"/>
          </a:xfrm>
          <a:prstGeom prst="upArrow">
            <a:avLst/>
          </a:prstGeom>
          <a:solidFill>
            <a:schemeClr val="tx2">
              <a:lumMod val="5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5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786" y="457571"/>
            <a:ext cx="7416824" cy="151216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92D050"/>
                </a:solidFill>
                <a:latin typeface="Comic Sans MS" pitchFamily="66" charset="0"/>
              </a:rPr>
              <a:t>Při určení směru nám pomáhají světové strany.</a:t>
            </a:r>
            <a:endParaRPr lang="cs-CZ" sz="36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23728" y="2636912"/>
            <a:ext cx="0" cy="2376264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971600" y="3789040"/>
            <a:ext cx="2304256" cy="0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1835696" y="1999692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atin typeface="Comic Sans MS" pitchFamily="66" charset="0"/>
              </a:rPr>
              <a:t>S</a:t>
            </a:r>
          </a:p>
        </p:txBody>
      </p:sp>
      <p:sp>
        <p:nvSpPr>
          <p:cNvPr id="14" name="Ovál 13"/>
          <p:cNvSpPr/>
          <p:nvPr/>
        </p:nvSpPr>
        <p:spPr>
          <a:xfrm>
            <a:off x="1830827" y="5063446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J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347187" y="3501008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V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23528" y="3464193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Z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44346" y="1855676"/>
            <a:ext cx="2232248" cy="720080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Comic Sans MS" pitchFamily="66" charset="0"/>
              </a:rPr>
              <a:t>sever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725683" y="2780928"/>
            <a:ext cx="2232248" cy="720080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Comic Sans MS" pitchFamily="66" charset="0"/>
              </a:rPr>
              <a:t>jih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744346" y="3727006"/>
            <a:ext cx="2232248" cy="720080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Comic Sans MS" pitchFamily="66" charset="0"/>
              </a:rPr>
              <a:t>východ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725683" y="4703406"/>
            <a:ext cx="2232248" cy="720080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Comic Sans MS" pitchFamily="66" charset="0"/>
              </a:rPr>
              <a:t>západ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915816" y="5805264"/>
            <a:ext cx="4824536" cy="720080"/>
          </a:xfrm>
          <a:prstGeom prst="round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  <a:latin typeface="Comic Sans MS" pitchFamily="66" charset="0"/>
              </a:rPr>
              <a:t>4  hlavní světové strany</a:t>
            </a:r>
            <a:endParaRPr lang="cs-CZ" sz="32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85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se šipkou 4"/>
          <p:cNvCxnSpPr/>
          <p:nvPr/>
        </p:nvCxnSpPr>
        <p:spPr>
          <a:xfrm>
            <a:off x="2123728" y="1782857"/>
            <a:ext cx="0" cy="2376264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042931" y="2960915"/>
            <a:ext cx="2304256" cy="0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1825958" y="1124744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atin typeface="Comic Sans MS" pitchFamily="66" charset="0"/>
              </a:rPr>
              <a:t>S</a:t>
            </a:r>
          </a:p>
        </p:txBody>
      </p:sp>
      <p:sp>
        <p:nvSpPr>
          <p:cNvPr id="14" name="Ovál 13"/>
          <p:cNvSpPr/>
          <p:nvPr/>
        </p:nvSpPr>
        <p:spPr>
          <a:xfrm>
            <a:off x="1876531" y="4293096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J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467674" y="2682957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V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30491" y="2682957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Z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44346" y="1855676"/>
            <a:ext cx="3356046" cy="720080"/>
          </a:xfrm>
          <a:prstGeom prst="round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omic Sans MS" pitchFamily="66" charset="0"/>
              </a:rPr>
              <a:t>severovýchod</a:t>
            </a:r>
            <a:endParaRPr lang="cs-CZ" sz="3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644008" y="3799081"/>
            <a:ext cx="3096344" cy="720080"/>
          </a:xfrm>
          <a:prstGeom prst="round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omic Sans MS" pitchFamily="66" charset="0"/>
              </a:rPr>
              <a:t>jihovýchod</a:t>
            </a:r>
            <a:endParaRPr lang="cs-CZ" sz="3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364088" y="2780928"/>
            <a:ext cx="3213585" cy="720080"/>
          </a:xfrm>
          <a:prstGeom prst="round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omic Sans MS" pitchFamily="66" charset="0"/>
              </a:rPr>
              <a:t>severozápad</a:t>
            </a:r>
            <a:endParaRPr lang="cs-CZ" sz="3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508104" y="4859052"/>
            <a:ext cx="2808312" cy="720080"/>
          </a:xfrm>
          <a:prstGeom prst="round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omic Sans MS" pitchFamily="66" charset="0"/>
              </a:rPr>
              <a:t>jihozápad</a:t>
            </a:r>
            <a:endParaRPr lang="cs-CZ" sz="3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349554" y="332656"/>
            <a:ext cx="5496815" cy="101350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  <a:latin typeface="Comic Sans MS" pitchFamily="66" charset="0"/>
              </a:rPr>
              <a:t>vedlejší světové strany</a:t>
            </a:r>
            <a:endParaRPr lang="cs-CZ" sz="36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1156253" y="2215717"/>
            <a:ext cx="1903579" cy="1511289"/>
          </a:xfrm>
          <a:prstGeom prst="straightConnector1">
            <a:avLst/>
          </a:prstGeom>
          <a:ln w="31750">
            <a:solidFill>
              <a:schemeClr val="accent2">
                <a:lumMod val="20000"/>
                <a:lumOff val="8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136573" y="2282265"/>
            <a:ext cx="2055979" cy="1357300"/>
          </a:xfrm>
          <a:prstGeom prst="straightConnector1">
            <a:avLst/>
          </a:prstGeom>
          <a:ln w="31750">
            <a:solidFill>
              <a:schemeClr val="accent2">
                <a:lumMod val="20000"/>
                <a:lumOff val="8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290127" y="1484784"/>
            <a:ext cx="1081475" cy="720080"/>
          </a:xfrm>
          <a:prstGeom prst="ellipse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latin typeface="Comic Sans MS" pitchFamily="66" charset="0"/>
              </a:rPr>
              <a:t>SZ</a:t>
            </a:r>
            <a:endParaRPr lang="cs-CZ" sz="28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059832" y="1562185"/>
            <a:ext cx="1081475" cy="720080"/>
          </a:xfrm>
          <a:prstGeom prst="ellipse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latin typeface="Comic Sans MS" pitchFamily="66" charset="0"/>
              </a:rPr>
              <a:t>SV</a:t>
            </a:r>
            <a:endParaRPr lang="cs-CZ" sz="28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90128" y="3727006"/>
            <a:ext cx="1081475" cy="720080"/>
          </a:xfrm>
          <a:prstGeom prst="ellipse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latin typeface="Comic Sans MS" pitchFamily="66" charset="0"/>
              </a:rPr>
              <a:t>JZ</a:t>
            </a:r>
            <a:endParaRPr lang="cs-CZ" sz="28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926936" y="3643689"/>
            <a:ext cx="1081475" cy="720080"/>
          </a:xfrm>
          <a:prstGeom prst="ellipse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C000"/>
                </a:solidFill>
                <a:latin typeface="Comic Sans MS" pitchFamily="66" charset="0"/>
              </a:rPr>
              <a:t>J</a:t>
            </a:r>
            <a:r>
              <a:rPr lang="cs-CZ" sz="2800" dirty="0" smtClean="0">
                <a:solidFill>
                  <a:srgbClr val="FFC000"/>
                </a:solidFill>
                <a:latin typeface="Comic Sans MS" pitchFamily="66" charset="0"/>
              </a:rPr>
              <a:t>V</a:t>
            </a:r>
            <a:endParaRPr lang="cs-CZ" sz="28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48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50"/>
                            </p:stCondLst>
                            <p:childTnLst>
                              <p:par>
                                <p:cTn id="5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250"/>
                            </p:stCondLst>
                            <p:childTnLst>
                              <p:par>
                                <p:cTn id="5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83568" y="620688"/>
            <a:ext cx="7632848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0" dirty="0" smtClean="0">
                <a:latin typeface="Comic Sans MS" pitchFamily="66" charset="0"/>
              </a:rPr>
              <a:t>Aby ses mohl zorientovat v krajině,</a:t>
            </a:r>
          </a:p>
          <a:p>
            <a:pPr marL="0" indent="0">
              <a:buNone/>
            </a:pPr>
            <a:r>
              <a:rPr lang="cs-CZ" sz="3200" i="0" dirty="0">
                <a:latin typeface="Comic Sans MS" pitchFamily="66" charset="0"/>
              </a:rPr>
              <a:t>m</a:t>
            </a:r>
            <a:r>
              <a:rPr lang="cs-CZ" sz="3200" i="0" dirty="0" smtClean="0">
                <a:latin typeface="Comic Sans MS" pitchFamily="66" charset="0"/>
              </a:rPr>
              <a:t>usíš vědět, </a:t>
            </a:r>
            <a:r>
              <a:rPr lang="cs-CZ" sz="3200" i="0" u="sng" dirty="0" smtClean="0">
                <a:solidFill>
                  <a:srgbClr val="FFC000"/>
                </a:solidFill>
                <a:latin typeface="Comic Sans MS" pitchFamily="66" charset="0"/>
              </a:rPr>
              <a:t>kde je sever</a:t>
            </a:r>
          </a:p>
          <a:p>
            <a:pPr marL="0" indent="0">
              <a:buNone/>
            </a:pPr>
            <a:r>
              <a:rPr lang="cs-CZ" sz="3200" i="0" dirty="0">
                <a:latin typeface="Comic Sans MS" pitchFamily="66" charset="0"/>
              </a:rPr>
              <a:t>a</a:t>
            </a:r>
            <a:r>
              <a:rPr lang="cs-CZ" sz="3200" i="0" dirty="0" smtClean="0">
                <a:latin typeface="Comic Sans MS" pitchFamily="66" charset="0"/>
              </a:rPr>
              <a:t> jak si od severu </a:t>
            </a:r>
            <a:r>
              <a:rPr lang="cs-CZ" sz="3200" i="0" u="sng" dirty="0" smtClean="0">
                <a:solidFill>
                  <a:srgbClr val="FFC000"/>
                </a:solidFill>
                <a:latin typeface="Comic Sans MS" pitchFamily="66" charset="0"/>
              </a:rPr>
              <a:t>odvodit další strany</a:t>
            </a:r>
            <a:r>
              <a:rPr lang="cs-CZ" sz="3200" i="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3200" i="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600" i="0" dirty="0" smtClean="0">
                <a:solidFill>
                  <a:srgbClr val="92D050"/>
                </a:solidFill>
                <a:latin typeface="Comic Sans MS" pitchFamily="66" charset="0"/>
              </a:rPr>
              <a:t>A jak poznáme, kde je sever?</a:t>
            </a:r>
          </a:p>
          <a:p>
            <a:pPr marL="0" indent="0">
              <a:buNone/>
            </a:pPr>
            <a:r>
              <a:rPr lang="cs-CZ" sz="3200" i="0" dirty="0" smtClean="0">
                <a:latin typeface="Comic Sans MS" pitchFamily="66" charset="0"/>
              </a:rPr>
              <a:t>Pomůže nám kompas, jehož střelka míří</a:t>
            </a:r>
          </a:p>
          <a:p>
            <a:pPr marL="0" indent="0">
              <a:buNone/>
            </a:pPr>
            <a:r>
              <a:rPr lang="cs-CZ" sz="3200" i="0" dirty="0" smtClean="0">
                <a:latin typeface="Comic Sans MS" pitchFamily="66" charset="0"/>
              </a:rPr>
              <a:t>vždy na sever. </a:t>
            </a:r>
            <a:endParaRPr lang="cs-CZ" sz="3200" i="0" dirty="0">
              <a:latin typeface="Comic Sans MS" pitchFamily="66" charset="0"/>
            </a:endParaRPr>
          </a:p>
        </p:txBody>
      </p:sp>
      <p:pic>
        <p:nvPicPr>
          <p:cNvPr id="1026" name="Picture 2" descr="C:\Documents and Settings\Kajka\Local Settings\Temporary Internet Files\Content.IE5\YGY5F0AX\MC9004325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2108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87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9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4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5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se šipkou 4"/>
          <p:cNvCxnSpPr/>
          <p:nvPr/>
        </p:nvCxnSpPr>
        <p:spPr>
          <a:xfrm flipH="1">
            <a:off x="1979712" y="2636912"/>
            <a:ext cx="648072" cy="2376264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187624" y="3537012"/>
            <a:ext cx="2232248" cy="576064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2412908" y="2027447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prstClr val="white"/>
              </a:solidFill>
              <a:latin typeface="Comic Sans MS" pitchFamily="66" charset="0"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691680" y="5063446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prstClr val="white"/>
              </a:solidFill>
              <a:latin typeface="Comic Sans MS" pitchFamily="66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446037" y="3933056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white"/>
                </a:solidFill>
                <a:latin typeface="Comic Sans MS" pitchFamily="66" charset="0"/>
              </a:rPr>
              <a:t>S</a:t>
            </a:r>
            <a:endParaRPr lang="cs-CZ" sz="3600" dirty="0">
              <a:solidFill>
                <a:prstClr val="white"/>
              </a:solidFill>
              <a:latin typeface="Comic Sans MS" pitchFamily="66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11560" y="3068960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prstClr val="white"/>
              </a:solidFill>
              <a:latin typeface="Comic Sans MS" pitchFamily="66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318576" cy="86409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92D050"/>
                </a:solidFill>
                <a:latin typeface="Comic Sans MS" pitchFamily="66" charset="0"/>
              </a:rPr>
              <a:t>procvičuj, doplňuj:</a:t>
            </a:r>
            <a:endParaRPr lang="cs-CZ" sz="44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6515539" y="2456081"/>
            <a:ext cx="0" cy="2376264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363411" y="3608209"/>
            <a:ext cx="2304256" cy="0"/>
          </a:xfrm>
          <a:prstGeom prst="straightConnector1">
            <a:avLst/>
          </a:prstGeom>
          <a:ln w="317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227507" y="1818861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J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222638" y="4882615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latin typeface="Comic Sans MS" pitchFamily="66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738998" y="3320177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latin typeface="Comic Sans MS" pitchFamily="66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715339" y="3283362"/>
            <a:ext cx="576064" cy="57606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187624" y="5805264"/>
            <a:ext cx="6839406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  <a:latin typeface="Comic Sans MS" pitchFamily="66" charset="0"/>
              </a:rPr>
              <a:t>Zkus doplnit i vedlejší světové strany.</a:t>
            </a:r>
            <a:endParaRPr lang="cs-CZ" sz="28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03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771800" y="2924944"/>
            <a:ext cx="5472608" cy="3238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0" dirty="0" smtClean="0">
                <a:latin typeface="Comic Sans MS" pitchFamily="66" charset="0"/>
              </a:rPr>
              <a:t>Otevřená galerie</a:t>
            </a:r>
          </a:p>
          <a:p>
            <a:pPr marL="0" indent="0">
              <a:buNone/>
            </a:pPr>
            <a:r>
              <a:rPr lang="cs-CZ" sz="3600" i="0" dirty="0" smtClean="0">
                <a:latin typeface="Comic Sans MS" pitchFamily="66" charset="0"/>
              </a:rPr>
              <a:t>Microsoft </a:t>
            </a:r>
            <a:r>
              <a:rPr lang="cs-CZ" sz="3600" i="0" dirty="0" smtClean="0">
                <a:latin typeface="Comic Sans MS" pitchFamily="66" charset="0"/>
              </a:rPr>
              <a:t>Office - Klipart</a:t>
            </a:r>
            <a:endParaRPr lang="cs-CZ" sz="3600" i="0" dirty="0"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836712"/>
            <a:ext cx="3816424" cy="1979466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</a:rPr>
              <a:t>Zdroje</a:t>
            </a:r>
            <a:endParaRPr lang="cs-CZ" sz="40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2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108</TotalTime>
  <Words>169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Tradeshow</vt:lpstr>
      <vt:lpstr>Prezentace aplikace PowerPoint</vt:lpstr>
      <vt:lpstr>Anotace</vt:lpstr>
      <vt:lpstr>ORIENTACE</vt:lpstr>
      <vt:lpstr>Při určení směru nám pomáhají světové strany.</vt:lpstr>
      <vt:lpstr>Prezentace aplikace PowerPoint</vt:lpstr>
      <vt:lpstr>Prezentace aplikace PowerPoint</vt:lpstr>
      <vt:lpstr>procvičuj, doplňuj:</vt:lpstr>
      <vt:lpstr>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13</cp:revision>
  <dcterms:created xsi:type="dcterms:W3CDTF">2011-08-21T15:31:45Z</dcterms:created>
  <dcterms:modified xsi:type="dcterms:W3CDTF">2013-10-17T14:33:31Z</dcterms:modified>
</cp:coreProperties>
</file>