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VY_32_INOVACE_7C_08_Téma_Typy_krajiny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6">
                <a:alpha val="90000"/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6">
                <a:alpha val="9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6">
                <a:alpha val="90000"/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60000"/>
              </a:schemeClr>
            </a:gs>
            <a:gs pos="33000">
              <a:schemeClr val="accent6">
                <a:alpha val="90000"/>
                <a:hueOff val="0"/>
                <a:satOff val="0"/>
                <a:lumOff val="0"/>
                <a:alphaOff val="-6667"/>
                <a:tint val="86500"/>
              </a:schemeClr>
            </a:gs>
            <a:gs pos="46750">
              <a:schemeClr val="accent6">
                <a:alpha val="90000"/>
                <a:hueOff val="0"/>
                <a:satOff val="0"/>
                <a:lumOff val="0"/>
                <a:alphaOff val="-6667"/>
                <a:tint val="71000"/>
                <a:satMod val="112000"/>
              </a:schemeClr>
            </a:gs>
            <a:gs pos="53000">
              <a:schemeClr val="accent6">
                <a:alpha val="90000"/>
                <a:hueOff val="0"/>
                <a:satOff val="0"/>
                <a:lumOff val="0"/>
                <a:alphaOff val="-6667"/>
                <a:tint val="71000"/>
                <a:satMod val="112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6667"/>
                <a:tint val="86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60000"/>
              </a:schemeClr>
            </a:gs>
            <a:gs pos="33000">
              <a:schemeClr val="accent6">
                <a:alpha val="90000"/>
                <a:hueOff val="0"/>
                <a:satOff val="0"/>
                <a:lumOff val="0"/>
                <a:alphaOff val="-13333"/>
                <a:tint val="86500"/>
              </a:schemeClr>
            </a:gs>
            <a:gs pos="46750">
              <a:schemeClr val="accent6">
                <a:alpha val="90000"/>
                <a:hueOff val="0"/>
                <a:satOff val="0"/>
                <a:lumOff val="0"/>
                <a:alphaOff val="-13333"/>
                <a:tint val="71000"/>
                <a:satMod val="112000"/>
              </a:schemeClr>
            </a:gs>
            <a:gs pos="53000">
              <a:schemeClr val="accent6">
                <a:alpha val="90000"/>
                <a:hueOff val="0"/>
                <a:satOff val="0"/>
                <a:lumOff val="0"/>
                <a:alphaOff val="-13333"/>
                <a:tint val="71000"/>
                <a:satMod val="112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13333"/>
                <a:tint val="86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Karolina Pátková</a:t>
          </a:r>
          <a:endParaRPr lang="cs-CZ" sz="14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60000"/>
              </a:schemeClr>
            </a:gs>
            <a:gs pos="33000">
              <a:schemeClr val="accent6">
                <a:alpha val="90000"/>
                <a:hueOff val="0"/>
                <a:satOff val="0"/>
                <a:lumOff val="0"/>
                <a:alphaOff val="-20000"/>
                <a:tint val="86500"/>
              </a:schemeClr>
            </a:gs>
            <a:gs pos="46750">
              <a:schemeClr val="accent6">
                <a:alpha val="90000"/>
                <a:hueOff val="0"/>
                <a:satOff val="0"/>
                <a:lumOff val="0"/>
                <a:alphaOff val="-20000"/>
                <a:tint val="71000"/>
                <a:satMod val="112000"/>
              </a:schemeClr>
            </a:gs>
            <a:gs pos="53000">
              <a:schemeClr val="accent6">
                <a:alpha val="90000"/>
                <a:hueOff val="0"/>
                <a:satOff val="0"/>
                <a:lumOff val="0"/>
                <a:alphaOff val="-20000"/>
                <a:tint val="71000"/>
                <a:satMod val="112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20000"/>
                <a:tint val="86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VY_32_INOVACE_7C_08_Téma_Typy_krajiny</a:t>
          </a:r>
          <a:endParaRPr lang="cs-CZ" sz="14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60000"/>
              </a:schemeClr>
            </a:gs>
            <a:gs pos="33000">
              <a:schemeClr val="accent6">
                <a:alpha val="90000"/>
                <a:hueOff val="0"/>
                <a:satOff val="0"/>
                <a:lumOff val="0"/>
                <a:alphaOff val="-26667"/>
                <a:tint val="86500"/>
              </a:schemeClr>
            </a:gs>
            <a:gs pos="46750">
              <a:schemeClr val="accent6">
                <a:alpha val="90000"/>
                <a:hueOff val="0"/>
                <a:satOff val="0"/>
                <a:lumOff val="0"/>
                <a:alphaOff val="-26667"/>
                <a:tint val="71000"/>
                <a:satMod val="112000"/>
              </a:schemeClr>
            </a:gs>
            <a:gs pos="53000">
              <a:schemeClr val="accent6">
                <a:alpha val="90000"/>
                <a:hueOff val="0"/>
                <a:satOff val="0"/>
                <a:lumOff val="0"/>
                <a:alphaOff val="-26667"/>
                <a:tint val="71000"/>
                <a:satMod val="112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26667"/>
                <a:tint val="86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Prvouka 3. třída</a:t>
          </a:r>
          <a:endParaRPr lang="cs-CZ" sz="14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60000"/>
              </a:schemeClr>
            </a:gs>
            <a:gs pos="33000">
              <a:schemeClr val="accent6">
                <a:alpha val="90000"/>
                <a:hueOff val="0"/>
                <a:satOff val="0"/>
                <a:lumOff val="0"/>
                <a:alphaOff val="-33333"/>
                <a:tint val="86500"/>
              </a:schemeClr>
            </a:gs>
            <a:gs pos="46750">
              <a:schemeClr val="accent6">
                <a:alpha val="90000"/>
                <a:hueOff val="0"/>
                <a:satOff val="0"/>
                <a:lumOff val="0"/>
                <a:alphaOff val="-33333"/>
                <a:tint val="71000"/>
                <a:satMod val="112000"/>
              </a:schemeClr>
            </a:gs>
            <a:gs pos="53000">
              <a:schemeClr val="accent6">
                <a:alpha val="90000"/>
                <a:hueOff val="0"/>
                <a:satOff val="0"/>
                <a:lumOff val="0"/>
                <a:alphaOff val="-33333"/>
                <a:tint val="71000"/>
                <a:satMod val="112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33333"/>
                <a:tint val="86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CZ.1.07/1.4.00/21.1431</a:t>
          </a:r>
          <a:endParaRPr lang="cs-CZ" sz="14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60000"/>
              </a:schemeClr>
            </a:gs>
            <a:gs pos="33000">
              <a:schemeClr val="accent6">
                <a:alpha val="90000"/>
                <a:hueOff val="0"/>
                <a:satOff val="0"/>
                <a:lumOff val="0"/>
                <a:alphaOff val="-40000"/>
                <a:tint val="86500"/>
              </a:schemeClr>
            </a:gs>
            <a:gs pos="46750">
              <a:schemeClr val="accent6">
                <a:alpha val="90000"/>
                <a:hueOff val="0"/>
                <a:satOff val="0"/>
                <a:lumOff val="0"/>
                <a:alphaOff val="-40000"/>
                <a:tint val="71000"/>
                <a:satMod val="112000"/>
              </a:schemeClr>
            </a:gs>
            <a:gs pos="53000">
              <a:schemeClr val="accent6">
                <a:alpha val="90000"/>
                <a:hueOff val="0"/>
                <a:satOff val="0"/>
                <a:lumOff val="0"/>
                <a:alphaOff val="-40000"/>
                <a:tint val="71000"/>
                <a:satMod val="112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40000"/>
                <a:tint val="86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0140377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>
              <a:buNone/>
            </a:pPr>
            <a:endParaRPr lang="cs-CZ" sz="32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137160" indent="0">
              <a:buNone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Žáci se seznámí s různým typem krajiny. Povídají si o krajině, ve které žijí, jak </a:t>
            </a:r>
            <a:r>
              <a:rPr lang="cs-CZ" sz="3200" smtClean="0">
                <a:solidFill>
                  <a:schemeClr val="tx2">
                    <a:lumMod val="75000"/>
                  </a:schemeClr>
                </a:solidFill>
              </a:rPr>
              <a:t>do </a:t>
            </a:r>
            <a:r>
              <a:rPr lang="cs-CZ" sz="3200" smtClean="0">
                <a:solidFill>
                  <a:schemeClr val="tx2">
                    <a:lumMod val="75000"/>
                  </a:schemeClr>
                </a:solidFill>
              </a:rPr>
              <a:t>jejího vzhledu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zasáhl člověk.</a:t>
            </a:r>
          </a:p>
          <a:p>
            <a:pPr marL="137160" indent="0">
              <a:buNone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Rozeznávají krajinu z hlediska využití člověkem.</a:t>
            </a:r>
          </a:p>
          <a:p>
            <a:pPr marL="137160" indent="0">
              <a:buNone/>
            </a:pP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916832"/>
            <a:ext cx="8229600" cy="1828800"/>
          </a:xfrm>
        </p:spPr>
        <p:txBody>
          <a:bodyPr>
            <a:normAutofit fontScale="90000"/>
          </a:bodyPr>
          <a:lstStyle/>
          <a:p>
            <a:r>
              <a:rPr lang="cs-CZ" sz="6600" dirty="0" smtClean="0"/>
              <a:t/>
            </a:r>
            <a:br>
              <a:rPr lang="cs-CZ" sz="6600" dirty="0" smtClean="0"/>
            </a:br>
            <a:r>
              <a:rPr lang="cs-CZ" sz="6600" dirty="0"/>
              <a:t/>
            </a:r>
            <a:br>
              <a:rPr lang="cs-CZ" sz="6600" dirty="0"/>
            </a:br>
            <a:r>
              <a:rPr lang="cs-CZ" sz="8000" dirty="0" smtClean="0"/>
              <a:t>Typy krajiny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2093937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544656"/>
          </a:xfrm>
        </p:spPr>
        <p:txBody>
          <a:bodyPr/>
          <a:lstStyle/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Krajina kolem nás má různé podoby.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Stačí se podívat a sami poznáte, v jakém typu 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krajiny se nacházíte.</a:t>
            </a:r>
          </a:p>
          <a:p>
            <a:pPr marL="137160" indent="0">
              <a:buNone/>
            </a:pP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420888"/>
            <a:ext cx="6588224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57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9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2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Rozlišujeme tyto typy krajiny:</a:t>
            </a:r>
            <a:endParaRPr lang="cs-CZ" sz="4000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 lnSpcReduction="10000"/>
          </a:bodyPr>
          <a:lstStyle/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r>
              <a:rPr lang="cs-CZ" dirty="0" smtClean="0">
                <a:solidFill>
                  <a:srgbClr val="99FF33"/>
                </a:solidFill>
              </a:rPr>
              <a:t>Rovná, málo členěná krajina. Nejsou zde kopce, je vidět do širého kraje.</a:t>
            </a:r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dirty="0" smtClean="0">
                <a:solidFill>
                  <a:srgbClr val="99FF33"/>
                </a:solidFill>
              </a:rPr>
              <a:t>Zvlněná krajina, jsou zde kopce pokryté lesy, ale také louky, pole a pastviny.</a:t>
            </a:r>
          </a:p>
          <a:p>
            <a:pPr marL="137160" indent="0">
              <a:buNone/>
            </a:pPr>
            <a:endParaRPr lang="cs-CZ" dirty="0">
              <a:solidFill>
                <a:srgbClr val="99FF33"/>
              </a:solidFill>
            </a:endParaRPr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dirty="0" smtClean="0">
                <a:solidFill>
                  <a:srgbClr val="99FF33"/>
                </a:solidFill>
              </a:rPr>
              <a:t>Vyšší hory, které mají strmější svahy. Oddělují je hluboká údolí.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683568" y="1340768"/>
            <a:ext cx="2808312" cy="504056"/>
          </a:xfrm>
          <a:prstGeom prst="round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Rovina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83568" y="3104964"/>
            <a:ext cx="2808312" cy="504056"/>
          </a:xfrm>
          <a:prstGeom prst="round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Pahorkatina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83568" y="4869160"/>
            <a:ext cx="2808312" cy="504056"/>
          </a:xfrm>
          <a:prstGeom prst="round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Hory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871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Části kopce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556792"/>
            <a:ext cx="7062787" cy="4708525"/>
          </a:xfrm>
        </p:spPr>
      </p:pic>
      <p:sp>
        <p:nvSpPr>
          <p:cNvPr id="5" name="Zaoblený obdélník 4"/>
          <p:cNvSpPr/>
          <p:nvPr/>
        </p:nvSpPr>
        <p:spPr>
          <a:xfrm>
            <a:off x="1187624" y="1844824"/>
            <a:ext cx="1944216" cy="576064"/>
          </a:xfrm>
          <a:prstGeom prst="round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vrchol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652120" y="2708920"/>
            <a:ext cx="1944216" cy="576064"/>
          </a:xfrm>
          <a:prstGeom prst="round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úbočí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283968" y="5517232"/>
            <a:ext cx="1944216" cy="576064"/>
          </a:xfrm>
          <a:prstGeom prst="round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úpatí</a:t>
            </a:r>
            <a:endParaRPr lang="cs-CZ" sz="3600" dirty="0">
              <a:solidFill>
                <a:schemeClr val="bg1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7784" y="2420888"/>
            <a:ext cx="576064" cy="7200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3779912" y="3007905"/>
            <a:ext cx="1868962" cy="493103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275856" y="2924944"/>
            <a:ext cx="2268252" cy="329512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3881297" y="3114040"/>
            <a:ext cx="1764196" cy="1336459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3419872" y="5873080"/>
            <a:ext cx="843271" cy="7620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8696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7051" y="1628800"/>
            <a:ext cx="4608513" cy="3096345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544656"/>
          </a:xfrm>
        </p:spPr>
        <p:txBody>
          <a:bodyPr/>
          <a:lstStyle/>
          <a:p>
            <a:pPr marL="137160" indent="0">
              <a:buNone/>
            </a:pP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Člověk po staletí zasahuje do krajiny a přizpůsobuje ji svým potřebám. </a:t>
            </a:r>
          </a:p>
          <a:p>
            <a:pPr marL="137160" indent="0">
              <a:buNone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Napadá vás, jak?</a:t>
            </a:r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r>
              <a:rPr lang="cs-CZ" dirty="0" smtClean="0">
                <a:solidFill>
                  <a:srgbClr val="99FF33"/>
                </a:solidFill>
              </a:rPr>
              <a:t>Kácí lesy, vysazuje nové, zakládá rybníky, orá pole, staví města a továrny, staví přehrady, doluje uhlí . . . .</a:t>
            </a:r>
          </a:p>
          <a:p>
            <a:pPr marL="137160" indent="0">
              <a:buNone/>
            </a:pPr>
            <a:r>
              <a:rPr lang="cs-CZ" dirty="0" smtClean="0">
                <a:solidFill>
                  <a:srgbClr val="99FF33"/>
                </a:solidFill>
              </a:rPr>
              <a:t> Říkejte další možnosti.</a:t>
            </a:r>
          </a:p>
          <a:p>
            <a:pPr marL="137160" indent="0">
              <a:buNone/>
            </a:pPr>
            <a:endParaRPr lang="cs-CZ" dirty="0" smtClean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pPr marL="137160" indent="0">
              <a:buNone/>
            </a:pP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Které jsou podle vás dobré, které špatné?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Jak se má člověk k přírodě chovat a proč?</a:t>
            </a:r>
            <a:endParaRPr lang="cs-CZ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pPr marL="13716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5558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Krajina může také být: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>
              <a:buNone/>
            </a:pPr>
            <a:r>
              <a:rPr lang="cs-CZ" sz="3200" b="1" dirty="0" smtClean="0">
                <a:solidFill>
                  <a:srgbClr val="99FF33"/>
                </a:solidFill>
              </a:rPr>
              <a:t>Zemědělská</a:t>
            </a:r>
            <a:r>
              <a:rPr lang="cs-CZ" dirty="0" smtClean="0"/>
              <a:t>   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  <a:r>
              <a:rPr lang="cs-CZ" dirty="0" smtClean="0">
                <a:solidFill>
                  <a:schemeClr val="bg1"/>
                </a:solidFill>
              </a:rPr>
              <a:t>pole, pastviny</a:t>
            </a:r>
          </a:p>
          <a:p>
            <a:pPr marL="137160" indent="0">
              <a:buNone/>
            </a:pPr>
            <a:r>
              <a:rPr lang="cs-CZ" sz="3200" b="1" dirty="0" smtClean="0">
                <a:solidFill>
                  <a:srgbClr val="99FF33"/>
                </a:solidFill>
              </a:rPr>
              <a:t>Průmyslová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  <a:r>
              <a:rPr lang="cs-CZ" dirty="0" smtClean="0">
                <a:solidFill>
                  <a:schemeClr val="bg1"/>
                </a:solidFill>
              </a:rPr>
              <a:t>továrny, elektrárny, doly</a:t>
            </a:r>
          </a:p>
          <a:p>
            <a:pPr marL="137160" indent="0">
              <a:buNone/>
            </a:pPr>
            <a:r>
              <a:rPr lang="cs-CZ" sz="3200" b="1" dirty="0" smtClean="0">
                <a:solidFill>
                  <a:srgbClr val="99FF33"/>
                </a:solidFill>
              </a:rPr>
              <a:t>Lesnatá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  <a:r>
              <a:rPr lang="cs-CZ" dirty="0" smtClean="0">
                <a:solidFill>
                  <a:schemeClr val="bg1"/>
                </a:solidFill>
              </a:rPr>
              <a:t>lesy, skály, paseky</a:t>
            </a:r>
          </a:p>
          <a:p>
            <a:pPr marL="137160" indent="0">
              <a:buNone/>
            </a:pPr>
            <a:r>
              <a:rPr lang="cs-CZ" sz="3200" b="1" dirty="0" smtClean="0">
                <a:solidFill>
                  <a:srgbClr val="99FF33"/>
                </a:solidFill>
              </a:rPr>
              <a:t>S rybníky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  <a:r>
              <a:rPr lang="cs-CZ" dirty="0" smtClean="0">
                <a:solidFill>
                  <a:schemeClr val="bg1"/>
                </a:solidFill>
              </a:rPr>
              <a:t>například na jihu Čech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95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jaké krajině žijeme my?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2983" y="1600200"/>
            <a:ext cx="6278033" cy="4708525"/>
          </a:xfrm>
        </p:spPr>
      </p:pic>
    </p:spTree>
    <p:extLst>
      <p:ext uri="{BB962C8B-B14F-4D97-AF65-F5344CB8AC3E}">
        <p14:creationId xmlns:p14="http://schemas.microsoft.com/office/powerpoint/2010/main" val="24876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16664"/>
          </a:xfrm>
        </p:spPr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Rozdělte nebo vylosujte si </a:t>
            </a:r>
          </a:p>
          <a:p>
            <a:pPr marL="137160" indent="0" algn="ctr">
              <a:buNone/>
            </a:pP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krajinu lesnatou, hornatou, </a:t>
            </a:r>
          </a:p>
          <a:p>
            <a:pPr marL="137160" indent="0" algn="ctr">
              <a:buNone/>
            </a:pP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průmyslovou apod. </a:t>
            </a:r>
          </a:p>
          <a:p>
            <a:pPr marL="137160" indent="0" algn="ctr">
              <a:buNone/>
            </a:pP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a nakreslete ji.</a:t>
            </a:r>
          </a:p>
          <a:p>
            <a:pPr marL="137160" indent="0" algn="ctr">
              <a:buNone/>
            </a:pPr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137160" indent="0" algn="ctr">
              <a:buNone/>
            </a:pP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Udělejte si společnou výstavu.</a:t>
            </a: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Slunce 3"/>
          <p:cNvSpPr/>
          <p:nvPr/>
        </p:nvSpPr>
        <p:spPr>
          <a:xfrm>
            <a:off x="4067944" y="5229200"/>
            <a:ext cx="864096" cy="93610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1948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Vlastní fotografie z archivu autorky.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203</TotalTime>
  <Words>278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Prezentace aplikace PowerPoint</vt:lpstr>
      <vt:lpstr>Anotace</vt:lpstr>
      <vt:lpstr>  Typy krajiny</vt:lpstr>
      <vt:lpstr>Prezentace aplikace PowerPoint</vt:lpstr>
      <vt:lpstr>Rozlišujeme tyto typy krajiny:</vt:lpstr>
      <vt:lpstr>Části kopce</vt:lpstr>
      <vt:lpstr>Prezentace aplikace PowerPoint</vt:lpstr>
      <vt:lpstr>Krajina může také být:</vt:lpstr>
      <vt:lpstr>V jaké krajině žijeme my?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14</cp:revision>
  <dcterms:created xsi:type="dcterms:W3CDTF">2011-08-21T15:31:45Z</dcterms:created>
  <dcterms:modified xsi:type="dcterms:W3CDTF">2013-01-29T16:19:41Z</dcterms:modified>
</cp:coreProperties>
</file>