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  <p:sldId id="272" r:id="rId3"/>
    <p:sldId id="257" r:id="rId4"/>
    <p:sldId id="259" r:id="rId5"/>
    <p:sldId id="260" r:id="rId6"/>
    <p:sldId id="262" r:id="rId7"/>
    <p:sldId id="263" r:id="rId8"/>
    <p:sldId id="264" r:id="rId9"/>
    <p:sldId id="267" r:id="rId10"/>
    <p:sldId id="265" r:id="rId11"/>
    <p:sldId id="268" r:id="rId12"/>
    <p:sldId id="269" r:id="rId13"/>
    <p:sldId id="270" r:id="rId14"/>
    <p:sldId id="271" r:id="rId15"/>
    <p:sldId id="258" r:id="rId16"/>
    <p:sldId id="261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2" d="100"/>
          <a:sy n="112" d="100"/>
        </p:scale>
        <p:origin x="-948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3d2" qsCatId="3D" csTypeId="urn:microsoft.com/office/officeart/2005/8/colors/accent6_5" csCatId="accent6" phldr="1"/>
      <dgm:spPr/>
      <dgm:t>
        <a:bodyPr/>
        <a:lstStyle/>
        <a:p>
          <a:endParaRPr lang="cs-CZ"/>
        </a:p>
      </dgm:t>
    </dgm:pt>
    <dgm:pt modelId="{445C7998-7549-48B0-BD68-D4F0167F02E5}">
      <dgm:prSet phldrT="[Text]" custT="1"/>
      <dgm:spPr/>
      <dgm:t>
        <a:bodyPr/>
        <a:lstStyle/>
        <a:p>
          <a:pPr algn="l"/>
          <a:r>
            <a:rPr lang="cs-CZ" sz="1100" dirty="0"/>
            <a:t>Název školy:    </a:t>
          </a:r>
          <a:r>
            <a:rPr lang="cs-CZ" sz="1100" dirty="0" smtClean="0"/>
            <a:t>Základní škola a Mateřská škola, Police nad Metují, okres Náchod</a:t>
          </a:r>
          <a:endParaRPr lang="cs-CZ" sz="1100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Stejskalová Hana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VY_32_INOVACE_11C_06_PSP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 smtClean="0"/>
            <a:t>Téma: Chemie 8. ročník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CZ.1.07/1.4.00/21.1431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0C6E1E16-08A6-4B86-AB9F-749A7749D4C9}">
      <dgm:prSet phldrT="[Text]"/>
      <dgm:spPr/>
      <dgm:t>
        <a:bodyPr/>
        <a:lstStyle/>
        <a:p>
          <a:pPr algn="l"/>
          <a:endParaRPr lang="cs-CZ"/>
        </a:p>
      </dgm:t>
    </dgm:pt>
    <dgm:pt modelId="{16195275-21B3-4907-9A5D-8941AF020ED5}" type="parTrans" cxnId="{1473645A-91BD-4A85-95D1-5A16CDA0B60C}">
      <dgm:prSet/>
      <dgm:spPr/>
      <dgm:t>
        <a:bodyPr/>
        <a:lstStyle/>
        <a:p>
          <a:endParaRPr lang="cs-CZ"/>
        </a:p>
      </dgm:t>
    </dgm:pt>
    <dgm:pt modelId="{4A3A465D-E9EB-44FE-A57B-D00F620D5B2D}" type="sibTrans" cxnId="{1473645A-91BD-4A85-95D1-5A16CDA0B60C}">
      <dgm:prSet/>
      <dgm:spPr/>
      <dgm:t>
        <a:bodyPr/>
        <a:lstStyle/>
        <a:p>
          <a:endParaRPr lang="cs-CZ"/>
        </a:p>
      </dgm:t>
    </dgm:pt>
    <dgm:pt modelId="{9F18DD90-522E-4A06-9EDB-3FF7C7EB6637}">
      <dgm:prSet/>
      <dgm:spPr/>
      <dgm:t>
        <a:bodyPr/>
        <a:lstStyle/>
        <a:p>
          <a:pPr algn="l"/>
          <a:endParaRPr lang="cs-CZ" dirty="0"/>
        </a:p>
      </dgm:t>
    </dgm:pt>
    <dgm:pt modelId="{DC71C009-E3ED-475A-840A-BB6DF5CACA1E}" type="parTrans" cxnId="{74551AAA-BEB0-4396-BD80-6629C3B31C87}">
      <dgm:prSet/>
      <dgm:spPr/>
      <dgm:t>
        <a:bodyPr/>
        <a:lstStyle/>
        <a:p>
          <a:endParaRPr lang="cs-CZ"/>
        </a:p>
      </dgm:t>
    </dgm:pt>
    <dgm:pt modelId="{90F4423F-FE16-401C-9EF9-B9A4578C2C46}" type="sibTrans" cxnId="{74551AAA-BEB0-4396-BD80-6629C3B31C87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7"/>
      <dgm:spPr/>
      <dgm:t>
        <a:bodyPr/>
        <a:lstStyle/>
        <a:p>
          <a:endParaRPr lang="cs-CZ"/>
        </a:p>
      </dgm:t>
    </dgm:pt>
    <dgm:pt modelId="{6940EB87-DC1D-4BC3-9408-9AC2E1FFC039}" type="pres">
      <dgm:prSet presAssocID="{445C7998-7549-48B0-BD68-D4F0167F02E5}" presName="space" presStyleCnt="0"/>
      <dgm:spPr/>
      <dgm:t>
        <a:bodyPr/>
        <a:lstStyle/>
        <a:p>
          <a:endParaRPr lang="cs-CZ"/>
        </a:p>
      </dgm:t>
    </dgm:pt>
    <dgm:pt modelId="{BC35EE03-4121-4EF9-923D-7CB6D30D358D}" type="pres">
      <dgm:prSet presAssocID="{445C7998-7549-48B0-BD68-D4F0167F02E5}" presName="rect1" presStyleLbl="alignAcc1" presStyleIdx="0" presStyleCnt="7"/>
      <dgm:spPr/>
      <dgm:t>
        <a:bodyPr/>
        <a:lstStyle/>
        <a:p>
          <a:endParaRPr lang="cs-CZ"/>
        </a:p>
      </dgm:t>
    </dgm:pt>
    <dgm:pt modelId="{D3840DFA-901C-4049-8AB2-27AC2BA34540}" type="pres">
      <dgm:prSet presAssocID="{0C6E1E16-08A6-4B86-AB9F-749A7749D4C9}" presName="vertSpace2" presStyleLbl="node1" presStyleIdx="0" presStyleCnt="7"/>
      <dgm:spPr/>
    </dgm:pt>
    <dgm:pt modelId="{5BDA8D49-C64C-4FDF-ACCF-171444A32B21}" type="pres">
      <dgm:prSet presAssocID="{0C6E1E16-08A6-4B86-AB9F-749A7749D4C9}" presName="circle2" presStyleLbl="node1" presStyleIdx="1" presStyleCnt="7"/>
      <dgm:spPr/>
    </dgm:pt>
    <dgm:pt modelId="{D8344A4C-A59C-418B-AE84-1CF03F62012F}" type="pres">
      <dgm:prSet presAssocID="{0C6E1E16-08A6-4B86-AB9F-749A7749D4C9}" presName="rect2" presStyleLbl="alignAcc1" presStyleIdx="1" presStyleCnt="7"/>
      <dgm:spPr/>
      <dgm:t>
        <a:bodyPr/>
        <a:lstStyle/>
        <a:p>
          <a:endParaRPr lang="cs-CZ"/>
        </a:p>
      </dgm:t>
    </dgm:pt>
    <dgm:pt modelId="{57DDA582-354B-4295-AE97-083B34E96D1A}" type="pres">
      <dgm:prSet presAssocID="{FBBFC3EA-9D9D-4F3A-BEA6-9C2C0E46BF20}" presName="vertSpace3" presStyleLbl="node1" presStyleIdx="1" presStyleCnt="7"/>
      <dgm:spPr/>
    </dgm:pt>
    <dgm:pt modelId="{4A11C032-4DF2-44E5-8C80-1286B3D4B133}" type="pres">
      <dgm:prSet presAssocID="{FBBFC3EA-9D9D-4F3A-BEA6-9C2C0E46BF20}" presName="circle3" presStyleLbl="node1" presStyleIdx="2" presStyleCnt="7"/>
      <dgm:spPr/>
    </dgm:pt>
    <dgm:pt modelId="{601CDFA2-8205-4060-95D5-B0A001D0D0E3}" type="pres">
      <dgm:prSet presAssocID="{FBBFC3EA-9D9D-4F3A-BEA6-9C2C0E46BF20}" presName="rect3" presStyleLbl="alignAcc1" presStyleIdx="2" presStyleCnt="7"/>
      <dgm:spPr/>
      <dgm:t>
        <a:bodyPr/>
        <a:lstStyle/>
        <a:p>
          <a:endParaRPr lang="cs-CZ"/>
        </a:p>
      </dgm:t>
    </dgm:pt>
    <dgm:pt modelId="{EA95FEE9-5F68-48C7-93BB-0F8C419DA96D}" type="pres">
      <dgm:prSet presAssocID="{019433A1-1324-4DE1-9E6F-32B851095F74}" presName="vertSpace4" presStyleLbl="node1" presStyleIdx="2" presStyleCnt="7"/>
      <dgm:spPr/>
    </dgm:pt>
    <dgm:pt modelId="{BB3828A8-1683-43A3-8BCA-2995B7EAE8F3}" type="pres">
      <dgm:prSet presAssocID="{019433A1-1324-4DE1-9E6F-32B851095F74}" presName="circle4" presStyleLbl="node1" presStyleIdx="3" presStyleCnt="7"/>
      <dgm:spPr/>
    </dgm:pt>
    <dgm:pt modelId="{CC1D5B29-8413-4412-9F6D-55E531B84639}" type="pres">
      <dgm:prSet presAssocID="{019433A1-1324-4DE1-9E6F-32B851095F74}" presName="rect4" presStyleLbl="alignAcc1" presStyleIdx="3" presStyleCnt="7"/>
      <dgm:spPr/>
      <dgm:t>
        <a:bodyPr/>
        <a:lstStyle/>
        <a:p>
          <a:endParaRPr lang="cs-CZ"/>
        </a:p>
      </dgm:t>
    </dgm:pt>
    <dgm:pt modelId="{AEEDACE7-4427-455B-A155-2C3381828BD7}" type="pres">
      <dgm:prSet presAssocID="{C73C7642-F245-4585-8F88-243F9FAEF6CA}" presName="vertSpace5" presStyleLbl="node1" presStyleIdx="3" presStyleCnt="7"/>
      <dgm:spPr/>
    </dgm:pt>
    <dgm:pt modelId="{7C8531F2-00DF-4DB1-A6C6-AF46193E1BBF}" type="pres">
      <dgm:prSet presAssocID="{C73C7642-F245-4585-8F88-243F9FAEF6CA}" presName="circle5" presStyleLbl="node1" presStyleIdx="4" presStyleCnt="7"/>
      <dgm:spPr/>
    </dgm:pt>
    <dgm:pt modelId="{304CA11A-E17E-4999-A128-C72BF543B20D}" type="pres">
      <dgm:prSet presAssocID="{C73C7642-F245-4585-8F88-243F9FAEF6CA}" presName="rect5" presStyleLbl="alignAcc1" presStyleIdx="4" presStyleCnt="7"/>
      <dgm:spPr/>
      <dgm:t>
        <a:bodyPr/>
        <a:lstStyle/>
        <a:p>
          <a:endParaRPr lang="cs-CZ"/>
        </a:p>
      </dgm:t>
    </dgm:pt>
    <dgm:pt modelId="{C67EF5F7-B425-49AF-82F9-2446588ED851}" type="pres">
      <dgm:prSet presAssocID="{EBC41103-E2E5-4D48-9B4B-425520D3D098}" presName="vertSpace6" presStyleLbl="node1" presStyleIdx="4" presStyleCnt="7"/>
      <dgm:spPr/>
    </dgm:pt>
    <dgm:pt modelId="{14E80F71-B028-4CCE-8C5A-7AE67F9A28C6}" type="pres">
      <dgm:prSet presAssocID="{EBC41103-E2E5-4D48-9B4B-425520D3D098}" presName="circle6" presStyleLbl="node1" presStyleIdx="5" presStyleCnt="7"/>
      <dgm:spPr/>
    </dgm:pt>
    <dgm:pt modelId="{F732C171-B6A8-40AC-BE86-9061B3C3D3B8}" type="pres">
      <dgm:prSet presAssocID="{EBC41103-E2E5-4D48-9B4B-425520D3D098}" presName="rect6" presStyleLbl="alignAcc1" presStyleIdx="5" presStyleCnt="7"/>
      <dgm:spPr/>
      <dgm:t>
        <a:bodyPr/>
        <a:lstStyle/>
        <a:p>
          <a:endParaRPr lang="cs-CZ"/>
        </a:p>
      </dgm:t>
    </dgm:pt>
    <dgm:pt modelId="{D8C5187E-68B6-4E2E-86D0-57087190219B}" type="pres">
      <dgm:prSet presAssocID="{9F18DD90-522E-4A06-9EDB-3FF7C7EB6637}" presName="vertSpace7" presStyleLbl="node1" presStyleIdx="5" presStyleCnt="7"/>
      <dgm:spPr/>
    </dgm:pt>
    <dgm:pt modelId="{1A909E4D-639C-4CB7-A7CE-FC1133FAA37E}" type="pres">
      <dgm:prSet presAssocID="{9F18DD90-522E-4A06-9EDB-3FF7C7EB6637}" presName="circle7" presStyleLbl="node1" presStyleIdx="6" presStyleCnt="7"/>
      <dgm:spPr/>
    </dgm:pt>
    <dgm:pt modelId="{D102FEF8-6917-41D2-AE5D-914C1EA8F84A}" type="pres">
      <dgm:prSet presAssocID="{9F18DD90-522E-4A06-9EDB-3FF7C7EB6637}" presName="rect7" presStyleLbl="alignAcc1" presStyleIdx="6" presStyleCnt="7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7652895-8F40-40B1-8BC2-AD2A1592E4B6}" type="pres">
      <dgm:prSet presAssocID="{0C6E1E16-08A6-4B86-AB9F-749A7749D4C9}" presName="rect2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F478621-DC04-4E99-8ED0-6EF817E39D41}" type="pres">
      <dgm:prSet presAssocID="{FBBFC3EA-9D9D-4F3A-BEA6-9C2C0E46BF20}" presName="rect3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FE2C4A-F11C-43B1-9923-1AFAA3244381}" type="pres">
      <dgm:prSet presAssocID="{019433A1-1324-4DE1-9E6F-32B851095F74}" presName="rect4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E0F4EFC-82FA-4EC4-801E-BC2F931EC339}" type="pres">
      <dgm:prSet presAssocID="{C73C7642-F245-4585-8F88-243F9FAEF6CA}" presName="rect5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3CEBA79-51F7-49AC-8104-9DE2B978BFF4}" type="pres">
      <dgm:prSet presAssocID="{EBC41103-E2E5-4D48-9B4B-425520D3D098}" presName="rect6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32F2F5B-E5E6-4E00-9503-10413FFBA7E0}" type="pres">
      <dgm:prSet presAssocID="{9F18DD90-522E-4A06-9EDB-3FF7C7EB6637}" presName="rect7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473645A-91BD-4A85-95D1-5A16CDA0B60C}" srcId="{39F8B381-5807-488E-AC22-73DD4140ED4A}" destId="{0C6E1E16-08A6-4B86-AB9F-749A7749D4C9}" srcOrd="1" destOrd="0" parTransId="{16195275-21B3-4907-9A5D-8941AF020ED5}" sibTransId="{4A3A465D-E9EB-44FE-A57B-D00F620D5B2D}"/>
    <dgm:cxn modelId="{27E56A60-6D15-4B30-AF99-C3AF6BB20FAE}" type="presOf" srcId="{9F18DD90-522E-4A06-9EDB-3FF7C7EB6637}" destId="{932F2F5B-E5E6-4E00-9503-10413FFBA7E0}" srcOrd="1" destOrd="0" presId="urn:microsoft.com/office/officeart/2005/8/layout/target3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C24533D2-26E5-47EB-8A39-D4FB9E52EFE6}" srcId="{39F8B381-5807-488E-AC22-73DD4140ED4A}" destId="{FBBFC3EA-9D9D-4F3A-BEA6-9C2C0E46BF20}" srcOrd="2" destOrd="0" parTransId="{DDB8DF17-17D4-4A37-80A4-B2BE20408FA2}" sibTransId="{83B48451-91B6-4E15-99C9-0FE713D5286E}"/>
    <dgm:cxn modelId="{F02B96FD-D0AF-4466-AAFB-FC641AC5F56E}" type="presOf" srcId="{0C6E1E16-08A6-4B86-AB9F-749A7749D4C9}" destId="{D8344A4C-A59C-418B-AE84-1CF03F62012F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574114A8-B60D-4B66-85FD-976B12C4B5A5}" type="presOf" srcId="{019433A1-1324-4DE1-9E6F-32B851095F74}" destId="{83FE2C4A-F11C-43B1-9923-1AFAA3244381}" srcOrd="1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139EB02B-250A-4008-90DF-1BA0483AC3E7}" type="presOf" srcId="{019433A1-1324-4DE1-9E6F-32B851095F74}" destId="{CC1D5B29-8413-4412-9F6D-55E531B84639}" srcOrd="0" destOrd="0" presId="urn:microsoft.com/office/officeart/2005/8/layout/target3"/>
    <dgm:cxn modelId="{187106AA-6322-4DC9-AE6E-0B854C8AD94D}" type="presOf" srcId="{9F18DD90-522E-4A06-9EDB-3FF7C7EB6637}" destId="{D102FEF8-6917-41D2-AE5D-914C1EA8F84A}" srcOrd="0" destOrd="0" presId="urn:microsoft.com/office/officeart/2005/8/layout/target3"/>
    <dgm:cxn modelId="{EF89DA1C-5C29-48FE-A6BE-30C3BCCD95DA}" type="presOf" srcId="{FBBFC3EA-9D9D-4F3A-BEA6-9C2C0E46BF20}" destId="{601CDFA2-8205-4060-95D5-B0A001D0D0E3}" srcOrd="0" destOrd="0" presId="urn:microsoft.com/office/officeart/2005/8/layout/target3"/>
    <dgm:cxn modelId="{74551AAA-BEB0-4396-BD80-6629C3B31C87}" srcId="{39F8B381-5807-488E-AC22-73DD4140ED4A}" destId="{9F18DD90-522E-4A06-9EDB-3FF7C7EB6637}" srcOrd="6" destOrd="0" parTransId="{DC71C009-E3ED-475A-840A-BB6DF5CACA1E}" sibTransId="{90F4423F-FE16-401C-9EF9-B9A4578C2C46}"/>
    <dgm:cxn modelId="{2A2BCF91-C654-4E19-950C-39AA1A49C169}" srcId="{39F8B381-5807-488E-AC22-73DD4140ED4A}" destId="{019433A1-1324-4DE1-9E6F-32B851095F74}" srcOrd="3" destOrd="0" parTransId="{2AB92C11-48B1-4C26-9CC1-F4AB2F53C03B}" sibTransId="{2716416C-EF69-44CA-AEFE-14F7FF081354}"/>
    <dgm:cxn modelId="{DFCD2CDC-C68F-44BC-9CC8-EAE34D1D7BE3}" type="presOf" srcId="{C73C7642-F245-4585-8F88-243F9FAEF6CA}" destId="{0E0F4EFC-82FA-4EC4-801E-BC2F931EC339}" srcOrd="1" destOrd="0" presId="urn:microsoft.com/office/officeart/2005/8/layout/target3"/>
    <dgm:cxn modelId="{DDEEF2AC-7C51-4E77-A3CF-4ED236BB5AB4}" type="presOf" srcId="{FBBFC3EA-9D9D-4F3A-BEA6-9C2C0E46BF20}" destId="{3F478621-DC04-4E99-8ED0-6EF817E39D41}" srcOrd="1" destOrd="0" presId="urn:microsoft.com/office/officeart/2005/8/layout/target3"/>
    <dgm:cxn modelId="{7A8D27AE-19B5-4542-A9C4-EF4FB8766AF6}" type="presOf" srcId="{EBC41103-E2E5-4D48-9B4B-425520D3D098}" destId="{D3CEBA79-51F7-49AC-8104-9DE2B978BFF4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5791DB01-286F-4CF8-80BA-2033D972469E}" type="presOf" srcId="{C73C7642-F245-4585-8F88-243F9FAEF6CA}" destId="{304CA11A-E17E-4999-A128-C72BF543B20D}" srcOrd="0" destOrd="0" presId="urn:microsoft.com/office/officeart/2005/8/layout/target3"/>
    <dgm:cxn modelId="{9E22FA03-6D5A-4BFF-B0E6-801F40A423FC}" type="presOf" srcId="{0C6E1E16-08A6-4B86-AB9F-749A7749D4C9}" destId="{B7652895-8F40-40B1-8BC2-AD2A1592E4B6}" srcOrd="1" destOrd="0" presId="urn:microsoft.com/office/officeart/2005/8/layout/target3"/>
    <dgm:cxn modelId="{98ABFB6E-C93B-415F-A872-20204A474F46}" type="presOf" srcId="{EBC41103-E2E5-4D48-9B4B-425520D3D098}" destId="{F732C171-B6A8-40AC-BE86-9061B3C3D3B8}" srcOrd="0" destOrd="0" presId="urn:microsoft.com/office/officeart/2005/8/layout/target3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A0BF2E5B-7C53-4697-9FE2-7852954FF75A}" type="presParOf" srcId="{71045F8C-00FA-488E-A7BD-E2E6753D979D}" destId="{D3840DFA-901C-4049-8AB2-27AC2BA34540}" srcOrd="3" destOrd="0" presId="urn:microsoft.com/office/officeart/2005/8/layout/target3"/>
    <dgm:cxn modelId="{FEE1433C-6C9E-4624-BC58-27A71CB12D1D}" type="presParOf" srcId="{71045F8C-00FA-488E-A7BD-E2E6753D979D}" destId="{5BDA8D49-C64C-4FDF-ACCF-171444A32B21}" srcOrd="4" destOrd="0" presId="urn:microsoft.com/office/officeart/2005/8/layout/target3"/>
    <dgm:cxn modelId="{5CCD10E2-04DE-4873-A9B4-AEFCF4FADEC5}" type="presParOf" srcId="{71045F8C-00FA-488E-A7BD-E2E6753D979D}" destId="{D8344A4C-A59C-418B-AE84-1CF03F62012F}" srcOrd="5" destOrd="0" presId="urn:microsoft.com/office/officeart/2005/8/layout/target3"/>
    <dgm:cxn modelId="{B488BE37-8299-4C9B-A56C-A7AFA23C855F}" type="presParOf" srcId="{71045F8C-00FA-488E-A7BD-E2E6753D979D}" destId="{57DDA582-354B-4295-AE97-083B34E96D1A}" srcOrd="6" destOrd="0" presId="urn:microsoft.com/office/officeart/2005/8/layout/target3"/>
    <dgm:cxn modelId="{04F28B9B-B908-41C6-A44F-D302A5BA6A75}" type="presParOf" srcId="{71045F8C-00FA-488E-A7BD-E2E6753D979D}" destId="{4A11C032-4DF2-44E5-8C80-1286B3D4B133}" srcOrd="7" destOrd="0" presId="urn:microsoft.com/office/officeart/2005/8/layout/target3"/>
    <dgm:cxn modelId="{40D688F3-D2A9-4564-8A55-0EEC63F21F53}" type="presParOf" srcId="{71045F8C-00FA-488E-A7BD-E2E6753D979D}" destId="{601CDFA2-8205-4060-95D5-B0A001D0D0E3}" srcOrd="8" destOrd="0" presId="urn:microsoft.com/office/officeart/2005/8/layout/target3"/>
    <dgm:cxn modelId="{B786AD0C-D3A5-4302-96D7-72C08D100F3B}" type="presParOf" srcId="{71045F8C-00FA-488E-A7BD-E2E6753D979D}" destId="{EA95FEE9-5F68-48C7-93BB-0F8C419DA96D}" srcOrd="9" destOrd="0" presId="urn:microsoft.com/office/officeart/2005/8/layout/target3"/>
    <dgm:cxn modelId="{17239303-0268-442C-84E4-9CF1EE7456B7}" type="presParOf" srcId="{71045F8C-00FA-488E-A7BD-E2E6753D979D}" destId="{BB3828A8-1683-43A3-8BCA-2995B7EAE8F3}" srcOrd="10" destOrd="0" presId="urn:microsoft.com/office/officeart/2005/8/layout/target3"/>
    <dgm:cxn modelId="{1BB50963-4026-4D70-B41B-35837997A5D6}" type="presParOf" srcId="{71045F8C-00FA-488E-A7BD-E2E6753D979D}" destId="{CC1D5B29-8413-4412-9F6D-55E531B84639}" srcOrd="11" destOrd="0" presId="urn:microsoft.com/office/officeart/2005/8/layout/target3"/>
    <dgm:cxn modelId="{1C6AAF37-626E-4386-B5DA-571231DBB27C}" type="presParOf" srcId="{71045F8C-00FA-488E-A7BD-E2E6753D979D}" destId="{AEEDACE7-4427-455B-A155-2C3381828BD7}" srcOrd="12" destOrd="0" presId="urn:microsoft.com/office/officeart/2005/8/layout/target3"/>
    <dgm:cxn modelId="{FA4DBB59-D7FB-46D7-8E29-9B735E3C7044}" type="presParOf" srcId="{71045F8C-00FA-488E-A7BD-E2E6753D979D}" destId="{7C8531F2-00DF-4DB1-A6C6-AF46193E1BBF}" srcOrd="13" destOrd="0" presId="urn:microsoft.com/office/officeart/2005/8/layout/target3"/>
    <dgm:cxn modelId="{9038DC1D-CA3E-4FC0-B7DA-F6C0860D5A07}" type="presParOf" srcId="{71045F8C-00FA-488E-A7BD-E2E6753D979D}" destId="{304CA11A-E17E-4999-A128-C72BF543B20D}" srcOrd="14" destOrd="0" presId="urn:microsoft.com/office/officeart/2005/8/layout/target3"/>
    <dgm:cxn modelId="{7696F90B-C9D5-4A8B-844F-2429C5DE6E88}" type="presParOf" srcId="{71045F8C-00FA-488E-A7BD-E2E6753D979D}" destId="{C67EF5F7-B425-49AF-82F9-2446588ED851}" srcOrd="15" destOrd="0" presId="urn:microsoft.com/office/officeart/2005/8/layout/target3"/>
    <dgm:cxn modelId="{26A56947-725D-4D2D-B846-C6B9CEF0DA4D}" type="presParOf" srcId="{71045F8C-00FA-488E-A7BD-E2E6753D979D}" destId="{14E80F71-B028-4CCE-8C5A-7AE67F9A28C6}" srcOrd="16" destOrd="0" presId="urn:microsoft.com/office/officeart/2005/8/layout/target3"/>
    <dgm:cxn modelId="{E31DB8ED-5F23-4EDE-8234-4624D50F31CC}" type="presParOf" srcId="{71045F8C-00FA-488E-A7BD-E2E6753D979D}" destId="{F732C171-B6A8-40AC-BE86-9061B3C3D3B8}" srcOrd="17" destOrd="0" presId="urn:microsoft.com/office/officeart/2005/8/layout/target3"/>
    <dgm:cxn modelId="{D16661BC-1AD4-41BE-8835-A495CFDEE6EE}" type="presParOf" srcId="{71045F8C-00FA-488E-A7BD-E2E6753D979D}" destId="{D8C5187E-68B6-4E2E-86D0-57087190219B}" srcOrd="18" destOrd="0" presId="urn:microsoft.com/office/officeart/2005/8/layout/target3"/>
    <dgm:cxn modelId="{A782218C-64D3-4EB8-9917-08643CBBC499}" type="presParOf" srcId="{71045F8C-00FA-488E-A7BD-E2E6753D979D}" destId="{1A909E4D-639C-4CB7-A7CE-FC1133FAA37E}" srcOrd="19" destOrd="0" presId="urn:microsoft.com/office/officeart/2005/8/layout/target3"/>
    <dgm:cxn modelId="{D8A46D4C-0479-49B3-9A14-D99B419E9374}" type="presParOf" srcId="{71045F8C-00FA-488E-A7BD-E2E6753D979D}" destId="{D102FEF8-6917-41D2-AE5D-914C1EA8F84A}" srcOrd="20" destOrd="0" presId="urn:microsoft.com/office/officeart/2005/8/layout/target3"/>
    <dgm:cxn modelId="{00A003CF-4BAE-4A7E-B527-319406F52F72}" type="presParOf" srcId="{71045F8C-00FA-488E-A7BD-E2E6753D979D}" destId="{4D19AB04-24FA-40C2-B203-52AE3D15E171}" srcOrd="21" destOrd="0" presId="urn:microsoft.com/office/officeart/2005/8/layout/target3"/>
    <dgm:cxn modelId="{83C42F6B-AFFA-4788-8586-26047B1C1830}" type="presParOf" srcId="{71045F8C-00FA-488E-A7BD-E2E6753D979D}" destId="{B7652895-8F40-40B1-8BC2-AD2A1592E4B6}" srcOrd="22" destOrd="0" presId="urn:microsoft.com/office/officeart/2005/8/layout/target3"/>
    <dgm:cxn modelId="{79EC0E4D-C124-47B3-AEEE-3BF3A409DA1C}" type="presParOf" srcId="{71045F8C-00FA-488E-A7BD-E2E6753D979D}" destId="{3F478621-DC04-4E99-8ED0-6EF817E39D41}" srcOrd="23" destOrd="0" presId="urn:microsoft.com/office/officeart/2005/8/layout/target3"/>
    <dgm:cxn modelId="{F83EDD4D-2857-4208-B80E-A43D9D885DF0}" type="presParOf" srcId="{71045F8C-00FA-488E-A7BD-E2E6753D979D}" destId="{83FE2C4A-F11C-43B1-9923-1AFAA3244381}" srcOrd="24" destOrd="0" presId="urn:microsoft.com/office/officeart/2005/8/layout/target3"/>
    <dgm:cxn modelId="{6AEE2849-8C05-4E7B-A05C-4F8D0DC7D9C6}" type="presParOf" srcId="{71045F8C-00FA-488E-A7BD-E2E6753D979D}" destId="{0E0F4EFC-82FA-4EC4-801E-BC2F931EC339}" srcOrd="25" destOrd="0" presId="urn:microsoft.com/office/officeart/2005/8/layout/target3"/>
    <dgm:cxn modelId="{AE48CE57-3F43-4E93-A410-6C838F8F100F}" type="presParOf" srcId="{71045F8C-00FA-488E-A7BD-E2E6753D979D}" destId="{D3CEBA79-51F7-49AC-8104-9DE2B978BFF4}" srcOrd="26" destOrd="0" presId="urn:microsoft.com/office/officeart/2005/8/layout/target3"/>
    <dgm:cxn modelId="{8DCAFD80-BFC5-4BFD-BA17-9B6F39E11FDD}" type="presParOf" srcId="{71045F8C-00FA-488E-A7BD-E2E6753D979D}" destId="{932F2F5B-E5E6-4E00-9503-10413FFBA7E0}" srcOrd="2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7200"/>
          <a:ext cx="4018046" cy="401804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0"/>
                <a:tint val="96000"/>
                <a:satMod val="130000"/>
                <a:lumMod val="114000"/>
              </a:schemeClr>
            </a:gs>
            <a:gs pos="60000">
              <a:schemeClr val="accent6">
                <a:alpha val="90000"/>
                <a:hueOff val="0"/>
                <a:satOff val="0"/>
                <a:lumOff val="0"/>
                <a:alphaOff val="0"/>
                <a:tint val="100000"/>
                <a:satMod val="106000"/>
                <a:lumMod val="11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0"/>
              </a:schemeClr>
            </a:gs>
          </a:gsLst>
          <a:lin ang="5400000" scaled="0"/>
        </a:gradFill>
        <a:ln>
          <a:noFill/>
        </a:ln>
        <a:effectLst>
          <a:outerShdw blurRad="47625" dist="38100" dir="5400000" sy="98000" rotWithShape="0">
            <a:srgbClr val="000000">
              <a:alpha val="4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09023" y="7200"/>
          <a:ext cx="4687720" cy="401804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7625" dist="38100" dir="5400000" sy="98000" rotWithShape="0">
            <a:srgbClr val="000000">
              <a:alpha val="4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/>
            <a:t>Název školy:    </a:t>
          </a:r>
          <a:r>
            <a:rPr lang="cs-CZ" sz="1100" kern="1200" dirty="0" smtClean="0"/>
            <a:t>Základní škola a Mateřská škola, Police nad Metují, okres Náchod</a:t>
          </a:r>
          <a:endParaRPr lang="cs-CZ" sz="1100" kern="1200" dirty="0"/>
        </a:p>
      </dsp:txBody>
      <dsp:txXfrm>
        <a:off x="2009023" y="7200"/>
        <a:ext cx="4687720" cy="401804"/>
      </dsp:txXfrm>
    </dsp:sp>
    <dsp:sp modelId="{5BDA8D49-C64C-4FDF-ACCF-171444A32B21}">
      <dsp:nvSpPr>
        <dsp:cNvPr id="0" name=""/>
        <dsp:cNvSpPr/>
      </dsp:nvSpPr>
      <dsp:spPr>
        <a:xfrm>
          <a:off x="301353" y="409004"/>
          <a:ext cx="3415340" cy="341534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6667"/>
                <a:tint val="96000"/>
                <a:satMod val="130000"/>
                <a:lumMod val="114000"/>
              </a:schemeClr>
            </a:gs>
            <a:gs pos="60000">
              <a:schemeClr val="accent6">
                <a:alpha val="90000"/>
                <a:hueOff val="0"/>
                <a:satOff val="0"/>
                <a:lumOff val="0"/>
                <a:alphaOff val="-6667"/>
                <a:tint val="100000"/>
                <a:satMod val="106000"/>
                <a:lumMod val="11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6667"/>
              </a:schemeClr>
            </a:gs>
          </a:gsLst>
          <a:lin ang="5400000" scaled="0"/>
        </a:gradFill>
        <a:ln>
          <a:noFill/>
        </a:ln>
        <a:effectLst>
          <a:outerShdw blurRad="47625" dist="38100" dir="5400000" sy="98000" rotWithShape="0">
            <a:srgbClr val="000000">
              <a:alpha val="4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8344A4C-A59C-418B-AE84-1CF03F62012F}">
      <dsp:nvSpPr>
        <dsp:cNvPr id="0" name=""/>
        <dsp:cNvSpPr/>
      </dsp:nvSpPr>
      <dsp:spPr>
        <a:xfrm>
          <a:off x="2009023" y="409004"/>
          <a:ext cx="4687720" cy="341534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alpha val="90000"/>
              <a:hueOff val="0"/>
              <a:satOff val="0"/>
              <a:lumOff val="0"/>
              <a:alphaOff val="-6667"/>
            </a:schemeClr>
          </a:solidFill>
          <a:prstDash val="solid"/>
        </a:ln>
        <a:effectLst>
          <a:outerShdw blurRad="47625" dist="38100" dir="5400000" sy="98000" rotWithShape="0">
            <a:srgbClr val="000000">
              <a:alpha val="4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900" kern="1200"/>
        </a:p>
      </dsp:txBody>
      <dsp:txXfrm>
        <a:off x="2009023" y="409004"/>
        <a:ext cx="4687720" cy="401804"/>
      </dsp:txXfrm>
    </dsp:sp>
    <dsp:sp modelId="{4A11C032-4DF2-44E5-8C80-1286B3D4B133}">
      <dsp:nvSpPr>
        <dsp:cNvPr id="0" name=""/>
        <dsp:cNvSpPr/>
      </dsp:nvSpPr>
      <dsp:spPr>
        <a:xfrm>
          <a:off x="602706" y="810808"/>
          <a:ext cx="2812633" cy="281263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13333"/>
                <a:tint val="96000"/>
                <a:satMod val="130000"/>
                <a:lumMod val="114000"/>
              </a:schemeClr>
            </a:gs>
            <a:gs pos="60000">
              <a:schemeClr val="accent6">
                <a:alpha val="90000"/>
                <a:hueOff val="0"/>
                <a:satOff val="0"/>
                <a:lumOff val="0"/>
                <a:alphaOff val="-13333"/>
                <a:tint val="100000"/>
                <a:satMod val="106000"/>
                <a:lumMod val="11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13333"/>
              </a:schemeClr>
            </a:gs>
          </a:gsLst>
          <a:lin ang="5400000" scaled="0"/>
        </a:gradFill>
        <a:ln>
          <a:noFill/>
        </a:ln>
        <a:effectLst>
          <a:outerShdw blurRad="47625" dist="38100" dir="5400000" sy="98000" rotWithShape="0">
            <a:srgbClr val="000000">
              <a:alpha val="4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01CDFA2-8205-4060-95D5-B0A001D0D0E3}">
      <dsp:nvSpPr>
        <dsp:cNvPr id="0" name=""/>
        <dsp:cNvSpPr/>
      </dsp:nvSpPr>
      <dsp:spPr>
        <a:xfrm>
          <a:off x="2009023" y="810808"/>
          <a:ext cx="4687720" cy="2812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alpha val="90000"/>
              <a:hueOff val="0"/>
              <a:satOff val="0"/>
              <a:lumOff val="0"/>
              <a:alphaOff val="-13333"/>
            </a:schemeClr>
          </a:solidFill>
          <a:prstDash val="solid"/>
        </a:ln>
        <a:effectLst>
          <a:outerShdw blurRad="47625" dist="38100" dir="5400000" sy="98000" rotWithShape="0">
            <a:srgbClr val="000000">
              <a:alpha val="4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/>
            <a:t>Autor: </a:t>
          </a:r>
          <a:r>
            <a:rPr lang="cs-CZ" sz="1900" kern="1200" dirty="0" smtClean="0"/>
            <a:t>Stejskalová Hana</a:t>
          </a:r>
          <a:endParaRPr lang="cs-CZ" sz="1900" kern="1200" dirty="0"/>
        </a:p>
      </dsp:txBody>
      <dsp:txXfrm>
        <a:off x="2009023" y="810808"/>
        <a:ext cx="4687720" cy="401804"/>
      </dsp:txXfrm>
    </dsp:sp>
    <dsp:sp modelId="{BB3828A8-1683-43A3-8BCA-2995B7EAE8F3}">
      <dsp:nvSpPr>
        <dsp:cNvPr id="0" name=""/>
        <dsp:cNvSpPr/>
      </dsp:nvSpPr>
      <dsp:spPr>
        <a:xfrm>
          <a:off x="904059" y="1212612"/>
          <a:ext cx="2209927" cy="220992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20000"/>
                <a:tint val="96000"/>
                <a:satMod val="130000"/>
                <a:lumMod val="114000"/>
              </a:schemeClr>
            </a:gs>
            <a:gs pos="60000">
              <a:schemeClr val="accent6">
                <a:alpha val="90000"/>
                <a:hueOff val="0"/>
                <a:satOff val="0"/>
                <a:lumOff val="0"/>
                <a:alphaOff val="-20000"/>
                <a:tint val="100000"/>
                <a:satMod val="106000"/>
                <a:lumMod val="11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20000"/>
              </a:schemeClr>
            </a:gs>
          </a:gsLst>
          <a:lin ang="5400000" scaled="0"/>
        </a:gradFill>
        <a:ln>
          <a:noFill/>
        </a:ln>
        <a:effectLst>
          <a:outerShdw blurRad="47625" dist="38100" dir="5400000" sy="98000" rotWithShape="0">
            <a:srgbClr val="000000">
              <a:alpha val="4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C1D5B29-8413-4412-9F6D-55E531B84639}">
      <dsp:nvSpPr>
        <dsp:cNvPr id="0" name=""/>
        <dsp:cNvSpPr/>
      </dsp:nvSpPr>
      <dsp:spPr>
        <a:xfrm>
          <a:off x="2009023" y="1212612"/>
          <a:ext cx="4687720" cy="220992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alpha val="90000"/>
              <a:hueOff val="0"/>
              <a:satOff val="0"/>
              <a:lumOff val="0"/>
              <a:alphaOff val="-20000"/>
            </a:schemeClr>
          </a:solidFill>
          <a:prstDash val="solid"/>
        </a:ln>
        <a:effectLst>
          <a:outerShdw blurRad="47625" dist="38100" dir="5400000" sy="98000" rotWithShape="0">
            <a:srgbClr val="000000">
              <a:alpha val="4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/>
            <a:t>Název : </a:t>
          </a:r>
          <a:r>
            <a:rPr lang="cs-CZ" sz="1900" kern="1200" dirty="0" smtClean="0"/>
            <a:t>VY_32_INOVACE_11C_06_PSP</a:t>
          </a:r>
          <a:endParaRPr lang="cs-CZ" sz="1900" kern="1200" dirty="0"/>
        </a:p>
      </dsp:txBody>
      <dsp:txXfrm>
        <a:off x="2009023" y="1212612"/>
        <a:ext cx="4687720" cy="401808"/>
      </dsp:txXfrm>
    </dsp:sp>
    <dsp:sp modelId="{7C8531F2-00DF-4DB1-A6C6-AF46193E1BBF}">
      <dsp:nvSpPr>
        <dsp:cNvPr id="0" name=""/>
        <dsp:cNvSpPr/>
      </dsp:nvSpPr>
      <dsp:spPr>
        <a:xfrm>
          <a:off x="1205414" y="1614421"/>
          <a:ext cx="1607216" cy="160721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26667"/>
                <a:tint val="96000"/>
                <a:satMod val="130000"/>
                <a:lumMod val="114000"/>
              </a:schemeClr>
            </a:gs>
            <a:gs pos="60000">
              <a:schemeClr val="accent6">
                <a:alpha val="90000"/>
                <a:hueOff val="0"/>
                <a:satOff val="0"/>
                <a:lumOff val="0"/>
                <a:alphaOff val="-26667"/>
                <a:tint val="100000"/>
                <a:satMod val="106000"/>
                <a:lumMod val="11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26667"/>
              </a:schemeClr>
            </a:gs>
          </a:gsLst>
          <a:lin ang="5400000" scaled="0"/>
        </a:gradFill>
        <a:ln>
          <a:noFill/>
        </a:ln>
        <a:effectLst>
          <a:outerShdw blurRad="47625" dist="38100" dir="5400000" sy="98000" rotWithShape="0">
            <a:srgbClr val="000000">
              <a:alpha val="4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04CA11A-E17E-4999-A128-C72BF543B20D}">
      <dsp:nvSpPr>
        <dsp:cNvPr id="0" name=""/>
        <dsp:cNvSpPr/>
      </dsp:nvSpPr>
      <dsp:spPr>
        <a:xfrm>
          <a:off x="2009023" y="1614421"/>
          <a:ext cx="4687720" cy="160721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alpha val="90000"/>
              <a:hueOff val="0"/>
              <a:satOff val="0"/>
              <a:lumOff val="0"/>
              <a:alphaOff val="-26667"/>
            </a:schemeClr>
          </a:solidFill>
          <a:prstDash val="solid"/>
        </a:ln>
        <a:effectLst>
          <a:outerShdw blurRad="47625" dist="38100" dir="5400000" sy="98000" rotWithShape="0">
            <a:srgbClr val="000000">
              <a:alpha val="4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 smtClean="0"/>
            <a:t>Téma: Chemie 8. ročník</a:t>
          </a:r>
          <a:endParaRPr lang="cs-CZ" sz="1900" kern="1200" dirty="0"/>
        </a:p>
      </dsp:txBody>
      <dsp:txXfrm>
        <a:off x="2009023" y="1614421"/>
        <a:ext cx="4687720" cy="401804"/>
      </dsp:txXfrm>
    </dsp:sp>
    <dsp:sp modelId="{14E80F71-B028-4CCE-8C5A-7AE67F9A28C6}">
      <dsp:nvSpPr>
        <dsp:cNvPr id="0" name=""/>
        <dsp:cNvSpPr/>
      </dsp:nvSpPr>
      <dsp:spPr>
        <a:xfrm>
          <a:off x="1506768" y="2016225"/>
          <a:ext cx="1004510" cy="100451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33333"/>
                <a:tint val="96000"/>
                <a:satMod val="130000"/>
                <a:lumMod val="114000"/>
              </a:schemeClr>
            </a:gs>
            <a:gs pos="60000">
              <a:schemeClr val="accent6">
                <a:alpha val="90000"/>
                <a:hueOff val="0"/>
                <a:satOff val="0"/>
                <a:lumOff val="0"/>
                <a:alphaOff val="-33333"/>
                <a:tint val="100000"/>
                <a:satMod val="106000"/>
                <a:lumMod val="11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33333"/>
              </a:schemeClr>
            </a:gs>
          </a:gsLst>
          <a:lin ang="5400000" scaled="0"/>
        </a:gradFill>
        <a:ln>
          <a:noFill/>
        </a:ln>
        <a:effectLst>
          <a:outerShdw blurRad="47625" dist="38100" dir="5400000" sy="98000" rotWithShape="0">
            <a:srgbClr val="000000">
              <a:alpha val="4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732C171-B6A8-40AC-BE86-9061B3C3D3B8}">
      <dsp:nvSpPr>
        <dsp:cNvPr id="0" name=""/>
        <dsp:cNvSpPr/>
      </dsp:nvSpPr>
      <dsp:spPr>
        <a:xfrm>
          <a:off x="2009023" y="2016225"/>
          <a:ext cx="4687720" cy="100451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alpha val="90000"/>
              <a:hueOff val="0"/>
              <a:satOff val="0"/>
              <a:lumOff val="0"/>
              <a:alphaOff val="-33333"/>
            </a:schemeClr>
          </a:solidFill>
          <a:prstDash val="solid"/>
        </a:ln>
        <a:effectLst>
          <a:outerShdw blurRad="47625" dist="38100" dir="5400000" sy="98000" rotWithShape="0">
            <a:srgbClr val="000000">
              <a:alpha val="4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/>
            <a:t>Číslo projektu</a:t>
          </a:r>
          <a:r>
            <a:rPr lang="cs-CZ" sz="1900" kern="1200" dirty="0" smtClean="0"/>
            <a:t>: CZ.1.07/1.4.00/21.1431</a:t>
          </a:r>
          <a:endParaRPr lang="cs-CZ" sz="1900" kern="1200" dirty="0"/>
        </a:p>
      </dsp:txBody>
      <dsp:txXfrm>
        <a:off x="2009023" y="2016225"/>
        <a:ext cx="4687720" cy="401804"/>
      </dsp:txXfrm>
    </dsp:sp>
    <dsp:sp modelId="{1A909E4D-639C-4CB7-A7CE-FC1133FAA37E}">
      <dsp:nvSpPr>
        <dsp:cNvPr id="0" name=""/>
        <dsp:cNvSpPr/>
      </dsp:nvSpPr>
      <dsp:spPr>
        <a:xfrm>
          <a:off x="1808121" y="2418029"/>
          <a:ext cx="401804" cy="40180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40000"/>
                <a:tint val="96000"/>
                <a:satMod val="130000"/>
                <a:lumMod val="114000"/>
              </a:schemeClr>
            </a:gs>
            <a:gs pos="60000">
              <a:schemeClr val="accent6">
                <a:alpha val="90000"/>
                <a:hueOff val="0"/>
                <a:satOff val="0"/>
                <a:lumOff val="0"/>
                <a:alphaOff val="-40000"/>
                <a:tint val="100000"/>
                <a:satMod val="106000"/>
                <a:lumMod val="11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40000"/>
              </a:schemeClr>
            </a:gs>
          </a:gsLst>
          <a:lin ang="5400000" scaled="0"/>
        </a:gradFill>
        <a:ln>
          <a:noFill/>
        </a:ln>
        <a:effectLst>
          <a:outerShdw blurRad="47625" dist="38100" dir="5400000" sy="98000" rotWithShape="0">
            <a:srgbClr val="000000">
              <a:alpha val="4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102FEF8-6917-41D2-AE5D-914C1EA8F84A}">
      <dsp:nvSpPr>
        <dsp:cNvPr id="0" name=""/>
        <dsp:cNvSpPr/>
      </dsp:nvSpPr>
      <dsp:spPr>
        <a:xfrm>
          <a:off x="2009023" y="2418029"/>
          <a:ext cx="4687720" cy="40180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>
          <a:outerShdw blurRad="47625" dist="38100" dir="5400000" sy="98000" rotWithShape="0">
            <a:srgbClr val="000000">
              <a:alpha val="4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900" kern="1200" dirty="0"/>
        </a:p>
      </dsp:txBody>
      <dsp:txXfrm>
        <a:off x="2009023" y="2418029"/>
        <a:ext cx="4687720" cy="40180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516624"/>
            <a:ext cx="7315200" cy="2595025"/>
          </a:xfrm>
        </p:spPr>
        <p:txBody>
          <a:bodyPr>
            <a:normAutofit/>
          </a:bodyPr>
          <a:lstStyle>
            <a:lvl1pPr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166530"/>
            <a:ext cx="7315200" cy="1144632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20.1.2013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20.1.2013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017572"/>
            <a:ext cx="7315200" cy="1293592"/>
          </a:xfrm>
        </p:spPr>
        <p:txBody>
          <a:bodyPr anchor="t"/>
          <a:lstStyle>
            <a:lvl1pPr algn="l">
              <a:defRPr sz="40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3865097"/>
            <a:ext cx="7315200" cy="109843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20.1.2013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20.1.2013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914400" y="2743200"/>
            <a:ext cx="3566160" cy="359359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81728" y="2743200"/>
            <a:ext cx="3566160" cy="35956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6348" y="2743200"/>
            <a:ext cx="3364992" cy="621792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85144" y="2743200"/>
            <a:ext cx="3362062" cy="621792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20.1.2013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914400" y="3383280"/>
            <a:ext cx="3566160" cy="295351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81727" y="3383280"/>
            <a:ext cx="3566160" cy="295351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20.1.2013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20.1.2013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825362"/>
            <a:ext cx="2950936" cy="2173015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21752" y="1826709"/>
            <a:ext cx="4207848" cy="4476614"/>
          </a:xfrm>
        </p:spPr>
        <p:txBody>
          <a:bodyPr anchor="ctr"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061095"/>
            <a:ext cx="2950936" cy="22453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20.1.2013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828800"/>
            <a:ext cx="2953512" cy="2176272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191000" y="2286000"/>
            <a:ext cx="4038600" cy="3352800"/>
          </a:xfrm>
          <a:solidFill>
            <a:schemeClr val="accent2"/>
          </a:solidFill>
          <a:ln w="12700">
            <a:noFill/>
          </a:ln>
          <a:effectLst>
            <a:reflection blurRad="12700" stA="30000" endPos="30000" dist="31750" dir="5400000" sy="-100000" algn="bl" rotWithShape="0"/>
          </a:effectLst>
          <a:scene3d>
            <a:camera prst="perspectiveRight" fov="2700000">
              <a:rot lat="240000" lon="900000" rev="0"/>
            </a:camera>
            <a:lightRig rig="threePt" dir="t">
              <a:rot lat="0" lon="0" rev="2700000"/>
            </a:lightRig>
          </a:scene3d>
          <a:sp3d/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059936"/>
            <a:ext cx="2953512" cy="224942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20.1.2013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20.1.2013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48400" y="1826709"/>
            <a:ext cx="1492499" cy="4484454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54524" y="1826709"/>
            <a:ext cx="5241476" cy="448445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20.1.2013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8435268" y="573807"/>
            <a:ext cx="86236" cy="57231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8569419" y="573807"/>
            <a:ext cx="576072" cy="57231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2769833"/>
            <a:ext cx="7315200" cy="35395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07690" y="548797"/>
            <a:ext cx="1189132" cy="29791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alpha val="50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20.1.2013</a:t>
            </a:fld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314415" y="548797"/>
            <a:ext cx="941203" cy="3017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08688" y="855956"/>
            <a:ext cx="2246489" cy="301227"/>
          </a:xfrm>
          <a:prstGeom prst="rect">
            <a:avLst/>
          </a:prstGeom>
        </p:spPr>
        <p:txBody>
          <a:bodyPr vert="horz" lIns="91440" tIns="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6002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8288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704433006"/>
              </p:ext>
            </p:extLst>
          </p:nvPr>
        </p:nvGraphicFramePr>
        <p:xfrm>
          <a:off x="1259632" y="1700808"/>
          <a:ext cx="6696744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PERIODICKÁ SOUSTAVA PRVKŮ</a:t>
            </a:r>
            <a:endParaRPr lang="cs-CZ" sz="32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124033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43000"/>
          </a:xfrm>
        </p:spPr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1"/>
            <a:ext cx="8136904" cy="4680560"/>
          </a:xfrm>
        </p:spPr>
        <p:txBody>
          <a:bodyPr>
            <a:normAutofit lnSpcReduction="10000"/>
          </a:bodyPr>
          <a:lstStyle/>
          <a:p>
            <a:pPr marL="45720" indent="0">
              <a:buNone/>
            </a:pPr>
            <a:r>
              <a:rPr lang="cs-CZ" sz="2400" dirty="0" smtClean="0"/>
              <a:t>Prezentace je určena k výkladu a procvičení učiva PSP v 8. ročníku a opakování učiva v 9. ročníku.</a:t>
            </a:r>
          </a:p>
          <a:p>
            <a:pPr marL="45720" indent="0">
              <a:buNone/>
            </a:pPr>
            <a:r>
              <a:rPr lang="cs-CZ" sz="2400" dirty="0" smtClean="0"/>
              <a:t>Žáci by měli umět vysvětlit, co je PSP a jak v ní jsou prvky řazeny. Budou schopni vysvětlit platnost periodického zákona na konkrétních příkladech z PSP.</a:t>
            </a:r>
          </a:p>
          <a:p>
            <a:pPr marL="45720" indent="0">
              <a:buNone/>
            </a:pPr>
            <a:r>
              <a:rPr lang="cs-CZ" sz="2400" dirty="0" smtClean="0"/>
              <a:t>Dokážou vymezit v PSP skupiny a periody a jejich značení.</a:t>
            </a:r>
          </a:p>
          <a:p>
            <a:pPr marL="45720" indent="0">
              <a:buNone/>
            </a:pPr>
            <a:r>
              <a:rPr lang="cs-CZ" sz="2400" dirty="0" smtClean="0"/>
              <a:t>Na základě polohy prvku v PSP budou schopni určit počet valenčních elektronů, číslo valenční vrstvy, celkový počet vrstev, prvky s podobnými chemickými vlastnostmi.</a:t>
            </a:r>
          </a:p>
          <a:p>
            <a:pPr marL="45720" indent="0">
              <a:buNone/>
            </a:pPr>
            <a:r>
              <a:rPr lang="cs-CZ" sz="2400" dirty="0" smtClean="0"/>
              <a:t>Rozdělí prvky na kovy, polokovy a nekovy. </a:t>
            </a:r>
          </a:p>
          <a:p>
            <a:pPr marL="45720" indent="0">
              <a:buNone/>
            </a:pPr>
            <a:r>
              <a:rPr lang="cs-CZ" sz="2400" dirty="0" smtClean="0"/>
              <a:t>Určeno pro </a:t>
            </a:r>
            <a:r>
              <a:rPr lang="cs-CZ" sz="2400" smtClean="0"/>
              <a:t>interaktivní výuku.</a:t>
            </a:r>
            <a:r>
              <a:rPr lang="cs-CZ" sz="2400" dirty="0" smtClean="0"/>
              <a:t>	  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91022956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332657"/>
            <a:ext cx="7315200" cy="1224136"/>
          </a:xfrm>
        </p:spPr>
        <p:txBody>
          <a:bodyPr>
            <a:normAutofit/>
          </a:bodyPr>
          <a:lstStyle/>
          <a:p>
            <a:r>
              <a:rPr lang="cs-CZ" sz="3200" dirty="0" smtClean="0"/>
              <a:t>VĚDCI SPOJENÍ SE VZNIKEM PERIODICKÉ SOUSTAVY PRVKŮ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4400" y="1700808"/>
            <a:ext cx="7315200" cy="4608553"/>
          </a:xfrm>
        </p:spPr>
        <p:txBody>
          <a:bodyPr>
            <a:normAutofit/>
          </a:bodyPr>
          <a:lstStyle/>
          <a:p>
            <a:r>
              <a:rPr lang="cs-CZ" sz="2400" dirty="0" smtClean="0"/>
              <a:t>Polovina 19. století – anglický chemik </a:t>
            </a:r>
            <a:r>
              <a:rPr lang="cs-CZ" sz="2400" dirty="0" err="1" smtClean="0"/>
              <a:t>Newlands</a:t>
            </a:r>
            <a:r>
              <a:rPr lang="cs-CZ" sz="2400" dirty="0" smtClean="0"/>
              <a:t> seřadil prvky podle protonových čísel a zjistil, že se  v pravidelných intervalech objevují prvky s podobnými vlastnostmi:</a:t>
            </a:r>
          </a:p>
          <a:p>
            <a:pPr marL="45720" indent="0">
              <a:buNone/>
            </a:pPr>
            <a:endParaRPr lang="cs-CZ" sz="2400" dirty="0"/>
          </a:p>
          <a:p>
            <a:pPr marL="45720" indent="0">
              <a:buNone/>
            </a:pPr>
            <a:r>
              <a:rPr lang="cs-CZ" sz="2800" baseline="-25000" dirty="0" smtClean="0"/>
              <a:t>1</a:t>
            </a:r>
            <a:r>
              <a:rPr lang="cs-CZ" sz="2800" dirty="0" smtClean="0"/>
              <a:t>H-</a:t>
            </a:r>
            <a:r>
              <a:rPr lang="cs-CZ" sz="2800" baseline="-25000" dirty="0" smtClean="0">
                <a:solidFill>
                  <a:srgbClr val="FF0000"/>
                </a:solidFill>
              </a:rPr>
              <a:t>2</a:t>
            </a:r>
            <a:r>
              <a:rPr lang="cs-CZ" sz="2800" dirty="0" smtClean="0">
                <a:solidFill>
                  <a:srgbClr val="FF0000"/>
                </a:solidFill>
              </a:rPr>
              <a:t>He</a:t>
            </a:r>
            <a:r>
              <a:rPr lang="cs-CZ" sz="2800" dirty="0" smtClean="0"/>
              <a:t>-</a:t>
            </a:r>
            <a:r>
              <a:rPr lang="cs-CZ" sz="2800" baseline="-25000" dirty="0" smtClean="0">
                <a:solidFill>
                  <a:srgbClr val="00B0F0"/>
                </a:solidFill>
              </a:rPr>
              <a:t>3</a:t>
            </a:r>
            <a:r>
              <a:rPr lang="cs-CZ" sz="2800" dirty="0" smtClean="0">
                <a:solidFill>
                  <a:srgbClr val="00B0F0"/>
                </a:solidFill>
              </a:rPr>
              <a:t>Li</a:t>
            </a:r>
            <a:r>
              <a:rPr lang="cs-CZ" sz="2800" dirty="0" smtClean="0"/>
              <a:t>-</a:t>
            </a:r>
            <a:r>
              <a:rPr lang="cs-CZ" sz="2800" baseline="-25000" dirty="0" smtClean="0">
                <a:solidFill>
                  <a:schemeClr val="tx2"/>
                </a:solidFill>
              </a:rPr>
              <a:t>4</a:t>
            </a:r>
            <a:r>
              <a:rPr lang="cs-CZ" sz="2800" dirty="0" smtClean="0">
                <a:solidFill>
                  <a:schemeClr val="tx2"/>
                </a:solidFill>
              </a:rPr>
              <a:t>Be</a:t>
            </a:r>
            <a:r>
              <a:rPr lang="cs-CZ" sz="2800" dirty="0" smtClean="0"/>
              <a:t>-</a:t>
            </a:r>
            <a:r>
              <a:rPr lang="cs-CZ" sz="2800" baseline="-25000" dirty="0" smtClean="0"/>
              <a:t>5</a:t>
            </a:r>
            <a:r>
              <a:rPr lang="cs-CZ" sz="2800" dirty="0" smtClean="0"/>
              <a:t>B-</a:t>
            </a:r>
            <a:r>
              <a:rPr lang="cs-CZ" sz="2800" baseline="-25000" dirty="0" smtClean="0"/>
              <a:t>6</a:t>
            </a:r>
            <a:r>
              <a:rPr lang="cs-CZ" sz="2800" dirty="0" smtClean="0"/>
              <a:t>C-</a:t>
            </a:r>
            <a:r>
              <a:rPr lang="cs-CZ" sz="2800" baseline="-25000" dirty="0" smtClean="0"/>
              <a:t>7</a:t>
            </a:r>
            <a:r>
              <a:rPr lang="cs-CZ" sz="2800" dirty="0" smtClean="0"/>
              <a:t>N-</a:t>
            </a:r>
            <a:r>
              <a:rPr lang="cs-CZ" sz="2800" baseline="-25000" dirty="0" smtClean="0"/>
              <a:t>8</a:t>
            </a:r>
            <a:r>
              <a:rPr lang="cs-CZ" sz="2800" dirty="0" smtClean="0"/>
              <a:t>O-</a:t>
            </a:r>
            <a:r>
              <a:rPr lang="cs-CZ" sz="2800" baseline="-25000" dirty="0" smtClean="0"/>
              <a:t>9</a:t>
            </a:r>
            <a:r>
              <a:rPr lang="cs-CZ" sz="2800" dirty="0" smtClean="0"/>
              <a:t>F-</a:t>
            </a:r>
            <a:r>
              <a:rPr lang="cs-CZ" sz="2800" baseline="-25000" dirty="0" smtClean="0">
                <a:solidFill>
                  <a:srgbClr val="FF0000"/>
                </a:solidFill>
              </a:rPr>
              <a:t>10</a:t>
            </a:r>
            <a:r>
              <a:rPr lang="cs-CZ" sz="2800" dirty="0" smtClean="0">
                <a:solidFill>
                  <a:srgbClr val="FF0000"/>
                </a:solidFill>
              </a:rPr>
              <a:t>Ne</a:t>
            </a:r>
            <a:r>
              <a:rPr lang="cs-CZ" sz="2800" dirty="0" smtClean="0"/>
              <a:t>-</a:t>
            </a:r>
            <a:r>
              <a:rPr lang="cs-CZ" sz="2800" baseline="-25000" dirty="0" smtClean="0">
                <a:solidFill>
                  <a:srgbClr val="00B0F0"/>
                </a:solidFill>
              </a:rPr>
              <a:t>11</a:t>
            </a:r>
            <a:r>
              <a:rPr lang="cs-CZ" sz="2800" dirty="0" smtClean="0">
                <a:solidFill>
                  <a:srgbClr val="00B0F0"/>
                </a:solidFill>
              </a:rPr>
              <a:t>Na</a:t>
            </a:r>
            <a:r>
              <a:rPr lang="cs-CZ" sz="2800" dirty="0" smtClean="0"/>
              <a:t>-</a:t>
            </a:r>
            <a:r>
              <a:rPr lang="cs-CZ" sz="2800" baseline="-25000" dirty="0" smtClean="0">
                <a:solidFill>
                  <a:schemeClr val="tx2"/>
                </a:solidFill>
              </a:rPr>
              <a:t>12</a:t>
            </a:r>
            <a:r>
              <a:rPr lang="cs-CZ" sz="2800" dirty="0" smtClean="0">
                <a:solidFill>
                  <a:schemeClr val="tx2"/>
                </a:solidFill>
              </a:rPr>
              <a:t>Mg</a:t>
            </a:r>
            <a:r>
              <a:rPr lang="cs-CZ" sz="2800" dirty="0" smtClean="0"/>
              <a:t>-</a:t>
            </a:r>
            <a:r>
              <a:rPr lang="cs-CZ" sz="2800" baseline="-25000" dirty="0" smtClean="0"/>
              <a:t>13</a:t>
            </a:r>
            <a:r>
              <a:rPr lang="cs-CZ" sz="2800" dirty="0" smtClean="0"/>
              <a:t>Al-</a:t>
            </a:r>
            <a:r>
              <a:rPr lang="cs-CZ" sz="2800" baseline="-25000" dirty="0" smtClean="0"/>
              <a:t>14</a:t>
            </a:r>
            <a:r>
              <a:rPr lang="cs-CZ" sz="2800" dirty="0" smtClean="0"/>
              <a:t>Si-</a:t>
            </a:r>
            <a:r>
              <a:rPr lang="cs-CZ" sz="2800" baseline="-25000" dirty="0" smtClean="0"/>
              <a:t>15</a:t>
            </a:r>
            <a:r>
              <a:rPr lang="cs-CZ" sz="2800" dirty="0" smtClean="0"/>
              <a:t>P-</a:t>
            </a:r>
            <a:r>
              <a:rPr lang="cs-CZ" sz="2800" baseline="-25000" dirty="0" smtClean="0"/>
              <a:t>16</a:t>
            </a:r>
            <a:r>
              <a:rPr lang="cs-CZ" sz="2800" dirty="0" smtClean="0"/>
              <a:t>S-</a:t>
            </a:r>
            <a:r>
              <a:rPr lang="cs-CZ" sz="2800" baseline="-25000" dirty="0" smtClean="0"/>
              <a:t>17</a:t>
            </a:r>
            <a:r>
              <a:rPr lang="cs-CZ" sz="2800" dirty="0" smtClean="0"/>
              <a:t>Cl-</a:t>
            </a:r>
            <a:r>
              <a:rPr lang="cs-CZ" sz="2800" baseline="-25000" dirty="0" smtClean="0">
                <a:solidFill>
                  <a:srgbClr val="FF0000"/>
                </a:solidFill>
              </a:rPr>
              <a:t>18</a:t>
            </a:r>
            <a:r>
              <a:rPr lang="cs-CZ" sz="2800" dirty="0" smtClean="0">
                <a:solidFill>
                  <a:srgbClr val="FF0000"/>
                </a:solidFill>
              </a:rPr>
              <a:t>Ar</a:t>
            </a:r>
            <a:r>
              <a:rPr lang="cs-CZ" sz="2800" dirty="0" smtClean="0"/>
              <a:t>-</a:t>
            </a:r>
            <a:r>
              <a:rPr lang="cs-CZ" sz="2800" baseline="-25000" dirty="0" smtClean="0">
                <a:solidFill>
                  <a:srgbClr val="00B0F0"/>
                </a:solidFill>
              </a:rPr>
              <a:t>19</a:t>
            </a:r>
            <a:r>
              <a:rPr lang="cs-CZ" sz="2800" dirty="0" smtClean="0">
                <a:solidFill>
                  <a:srgbClr val="00B0F0"/>
                </a:solidFill>
              </a:rPr>
              <a:t>K</a:t>
            </a:r>
            <a:r>
              <a:rPr lang="cs-CZ" sz="2800" dirty="0" smtClean="0"/>
              <a:t>-</a:t>
            </a:r>
            <a:r>
              <a:rPr lang="cs-CZ" sz="2800" baseline="-25000" dirty="0" smtClean="0">
                <a:solidFill>
                  <a:schemeClr val="tx2"/>
                </a:solidFill>
              </a:rPr>
              <a:t>20</a:t>
            </a:r>
            <a:r>
              <a:rPr lang="cs-CZ" sz="2800" dirty="0" smtClean="0">
                <a:solidFill>
                  <a:schemeClr val="tx2"/>
                </a:solidFill>
              </a:rPr>
              <a:t>Ca</a:t>
            </a:r>
          </a:p>
          <a:p>
            <a:pPr marL="45720" indent="0">
              <a:buNone/>
            </a:pPr>
            <a:endParaRPr lang="cs-CZ" sz="28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586666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0602" y="2771775"/>
            <a:ext cx="3152775" cy="4086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548681"/>
            <a:ext cx="7315200" cy="792087"/>
          </a:xfrm>
        </p:spPr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260648"/>
            <a:ext cx="9144000" cy="6597352"/>
          </a:xfrm>
        </p:spPr>
        <p:txBody>
          <a:bodyPr>
            <a:normAutofit/>
          </a:bodyPr>
          <a:lstStyle/>
          <a:p>
            <a:r>
              <a:rPr lang="cs-CZ" sz="2400" dirty="0" smtClean="0"/>
              <a:t>1869 – ruský chemik D. I. Mendělejev uspořádal prvky do tabulky podle vzrůstajících atomových hmotností, prvky s podobnými chemickými vlastnostmi umístěny pod sebou – vznikla PSP.</a:t>
            </a:r>
          </a:p>
          <a:p>
            <a:pPr marL="4572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(dnes prvky uspořádány podle protonových čísel)</a:t>
            </a:r>
          </a:p>
          <a:p>
            <a:r>
              <a:rPr lang="cs-CZ" sz="2400" dirty="0" smtClean="0"/>
              <a:t>PERIODICKÝ ZÁKON – vlastnosti prvků se periodicky mění v závislosti na vzrůstajícím protonovém</a:t>
            </a:r>
          </a:p>
          <a:p>
            <a:pPr marL="4572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čísle prvku. </a:t>
            </a:r>
          </a:p>
          <a:p>
            <a:r>
              <a:rPr lang="cs-CZ" sz="2400" dirty="0" smtClean="0"/>
              <a:t>Na základě periodického zákona</a:t>
            </a:r>
          </a:p>
          <a:p>
            <a:pPr marL="45720" indent="0">
              <a:buNone/>
            </a:pPr>
            <a:r>
              <a:rPr lang="cs-CZ" sz="2400" dirty="0" smtClean="0"/>
              <a:t>  předpověděl Mendělejev objevy a</a:t>
            </a:r>
          </a:p>
          <a:p>
            <a:pPr marL="45720" indent="0">
              <a:buNone/>
            </a:pPr>
            <a:r>
              <a:rPr lang="cs-CZ" sz="2400" dirty="0" smtClean="0"/>
              <a:t>  vlastnosti dalších prvků.</a:t>
            </a:r>
          </a:p>
          <a:p>
            <a:pPr marL="45720" indent="0">
              <a:buNone/>
            </a:pPr>
            <a:endParaRPr lang="cs-CZ" sz="2400" dirty="0"/>
          </a:p>
          <a:p>
            <a:pPr marL="45720" indent="0">
              <a:buNone/>
            </a:pPr>
            <a:endParaRPr lang="cs-CZ" sz="2400" dirty="0" smtClean="0"/>
          </a:p>
          <a:p>
            <a:pPr marL="45720" indent="0">
              <a:buNone/>
            </a:pPr>
            <a:endParaRPr lang="cs-CZ" sz="2400" dirty="0"/>
          </a:p>
          <a:p>
            <a:pPr marL="45720" indent="0">
              <a:buNone/>
            </a:pPr>
            <a:r>
              <a:rPr lang="cs-CZ" sz="2400" dirty="0" smtClean="0"/>
              <a:t>                                                       obr. 1</a:t>
            </a:r>
          </a:p>
          <a:p>
            <a:pPr marL="45720" indent="0">
              <a:buNone/>
            </a:pPr>
            <a:endParaRPr lang="cs-CZ" sz="2400" dirty="0" smtClean="0"/>
          </a:p>
          <a:p>
            <a:pPr marL="45720" indent="0">
              <a:buNone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15016876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76673"/>
            <a:ext cx="7315200" cy="936103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4400" y="1556793"/>
            <a:ext cx="7315200" cy="4752568"/>
          </a:xfrm>
        </p:spPr>
        <p:txBody>
          <a:bodyPr>
            <a:normAutofit/>
          </a:bodyPr>
          <a:lstStyle/>
          <a:p>
            <a:r>
              <a:rPr lang="cs-CZ" sz="2400" dirty="0" smtClean="0"/>
              <a:t>Bohuslav Brauner – český chemik, přítel Mendělejeva, podílel se na úpravách PSP a na jejím celosvětovém uznání.</a:t>
            </a:r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/>
          </a:p>
          <a:p>
            <a:endParaRPr lang="cs-CZ" sz="2400" dirty="0" smtClean="0"/>
          </a:p>
          <a:p>
            <a:endParaRPr lang="cs-CZ" sz="2400" dirty="0"/>
          </a:p>
          <a:p>
            <a:endParaRPr lang="cs-CZ" sz="2400" dirty="0" smtClean="0"/>
          </a:p>
          <a:p>
            <a:endParaRPr lang="cs-CZ" sz="2400" dirty="0"/>
          </a:p>
          <a:p>
            <a:pPr marL="45720" indent="0">
              <a:buNone/>
            </a:pPr>
            <a:r>
              <a:rPr lang="cs-CZ" sz="2400" dirty="0" smtClean="0"/>
              <a:t>                                      obr. 2</a:t>
            </a:r>
            <a:endParaRPr lang="cs-CZ" sz="2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2636912"/>
            <a:ext cx="2844000" cy="379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970396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116633"/>
            <a:ext cx="7315200" cy="792087"/>
          </a:xfrm>
        </p:spPr>
        <p:txBody>
          <a:bodyPr>
            <a:normAutofit/>
          </a:bodyPr>
          <a:lstStyle/>
          <a:p>
            <a:r>
              <a:rPr lang="cs-CZ" sz="3200" dirty="0" smtClean="0"/>
              <a:t>PERIODICKÁ SOUSTAVA  PRVKŮ</a:t>
            </a:r>
            <a:endParaRPr lang="cs-CZ" sz="3200" dirty="0"/>
          </a:p>
        </p:txBody>
      </p:sp>
      <p:pic>
        <p:nvPicPr>
          <p:cNvPr id="8" name="Zástupný symbol pro obsah 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980728"/>
            <a:ext cx="8136904" cy="5683444"/>
          </a:xfrm>
        </p:spPr>
      </p:pic>
      <p:sp>
        <p:nvSpPr>
          <p:cNvPr id="9" name="TextovéPole 8"/>
          <p:cNvSpPr txBox="1"/>
          <p:nvPr/>
        </p:nvSpPr>
        <p:spPr>
          <a:xfrm>
            <a:off x="467544" y="6309320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Obr. 3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585894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188641"/>
            <a:ext cx="7315200" cy="864095"/>
          </a:xfrm>
        </p:spPr>
        <p:txBody>
          <a:bodyPr>
            <a:normAutofit/>
          </a:bodyPr>
          <a:lstStyle/>
          <a:p>
            <a:r>
              <a:rPr lang="cs-CZ" sz="3200" dirty="0" smtClean="0"/>
              <a:t>USPOŘÁDÁNÍ TABULKY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99592" y="1268760"/>
            <a:ext cx="7315200" cy="5400600"/>
          </a:xfrm>
        </p:spPr>
        <p:txBody>
          <a:bodyPr>
            <a:normAutofit/>
          </a:bodyPr>
          <a:lstStyle/>
          <a:p>
            <a:r>
              <a:rPr lang="cs-CZ" sz="2400" dirty="0" smtClean="0"/>
              <a:t>Vodorovné řady – PERIODY – označeny čísly 1-7.</a:t>
            </a:r>
          </a:p>
          <a:p>
            <a:r>
              <a:rPr lang="cs-CZ" sz="2400" dirty="0" smtClean="0"/>
              <a:t>Číslo periody udává počet elektronových vrstev kolem jádra atomu prvku, který v příslušné periodě leží.</a:t>
            </a:r>
          </a:p>
          <a:p>
            <a:r>
              <a:rPr lang="cs-CZ" sz="2400" dirty="0" smtClean="0"/>
              <a:t>Např. sodík (Na) leží ve 3. periodě – jeho atomy mají kolem jádra 3 elektronové vrstvy (slupky).</a:t>
            </a:r>
          </a:p>
          <a:p>
            <a:pPr marL="45720" indent="0">
              <a:buNone/>
            </a:pPr>
            <a:endParaRPr lang="cs-CZ" sz="2400" dirty="0" smtClean="0"/>
          </a:p>
          <a:p>
            <a:pPr marL="45720" indent="0">
              <a:buNone/>
            </a:pPr>
            <a:endParaRPr lang="cs-CZ" sz="2400" dirty="0"/>
          </a:p>
          <a:p>
            <a:pPr marL="45720" indent="0">
              <a:buNone/>
            </a:pPr>
            <a:endParaRPr lang="cs-CZ" sz="2400" dirty="0" smtClean="0"/>
          </a:p>
          <a:p>
            <a:pPr marL="45720" indent="0">
              <a:buNone/>
            </a:pPr>
            <a:endParaRPr lang="cs-CZ" sz="2400" dirty="0"/>
          </a:p>
          <a:p>
            <a:pPr marL="45720" indent="0">
              <a:buNone/>
            </a:pPr>
            <a:endParaRPr lang="cs-CZ" sz="2400" dirty="0" smtClean="0"/>
          </a:p>
          <a:p>
            <a:pPr marL="45720" indent="0">
              <a:buNone/>
            </a:pPr>
            <a:r>
              <a:rPr lang="cs-CZ" sz="2400" dirty="0" smtClean="0"/>
              <a:t>                             obr. 4</a:t>
            </a:r>
            <a:endParaRPr lang="cs-CZ" sz="2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9071" y="3789040"/>
            <a:ext cx="2700000" cy="27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2927273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sz="2600" dirty="0" smtClean="0"/>
              <a:t>Svislé sloupce – SKUPINY – označeny čísly I-VIII.</a:t>
            </a:r>
          </a:p>
          <a:p>
            <a:r>
              <a:rPr lang="cs-CZ" sz="2600" dirty="0" smtClean="0"/>
              <a:t>Každá rozdělena na podskupiny A </a:t>
            </a:r>
            <a:r>
              <a:rPr lang="cs-CZ" sz="2600" dirty="0" err="1" smtClean="0"/>
              <a:t>a</a:t>
            </a:r>
            <a:r>
              <a:rPr lang="cs-CZ" sz="2600" dirty="0" smtClean="0"/>
              <a:t> B (I.A-VIII.A, I.B-VIII.B).</a:t>
            </a:r>
          </a:p>
          <a:p>
            <a:r>
              <a:rPr lang="cs-CZ" sz="2600" dirty="0" smtClean="0"/>
              <a:t>Číslo skupiny udává počet valenčních elektronů atomu prvku, který v dané skupině leží. Platí pro skupiny A.</a:t>
            </a:r>
          </a:p>
          <a:p>
            <a:r>
              <a:rPr lang="cs-CZ" sz="2600" dirty="0" smtClean="0"/>
              <a:t>Prvky ve stejné skupině mají podobné chemické vlastnosti.</a:t>
            </a:r>
          </a:p>
          <a:p>
            <a:r>
              <a:rPr lang="cs-CZ" sz="2600" dirty="0" smtClean="0"/>
              <a:t>Např. sodík leží v I.A skup. – má 1 </a:t>
            </a:r>
            <a:r>
              <a:rPr lang="cs-CZ" sz="2600" dirty="0" err="1" smtClean="0"/>
              <a:t>valenč</a:t>
            </a:r>
            <a:r>
              <a:rPr lang="cs-CZ" sz="2600" dirty="0" smtClean="0"/>
              <a:t>. elektron.</a:t>
            </a:r>
            <a:r>
              <a:rPr lang="cs-CZ" sz="2400" dirty="0" smtClean="0"/>
              <a:t> 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63790766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DALŠÍ ROZDĚLENÍ PRVKŮ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Nekovy – leží v pravé horní části tabulky, plynné, pevné, kapalný pouze brom, nevodivé</a:t>
            </a:r>
          </a:p>
          <a:p>
            <a:r>
              <a:rPr lang="cs-CZ" sz="2400" dirty="0" smtClean="0"/>
              <a:t>Kovy – zabírají skoro celý zbytek tabulky, pevné, kapalná pouze rtuť, vodivé, tažné, kujné.</a:t>
            </a:r>
          </a:p>
          <a:p>
            <a:r>
              <a:rPr lang="cs-CZ" sz="2400" dirty="0" smtClean="0"/>
              <a:t>Polokovy – oddělují kovy a nekovy, pevné, mírně vodivé.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53616267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980728"/>
            <a:ext cx="7315200" cy="1142020"/>
          </a:xfrm>
        </p:spPr>
        <p:txBody>
          <a:bodyPr>
            <a:normAutofit/>
          </a:bodyPr>
          <a:lstStyle/>
          <a:p>
            <a:r>
              <a:rPr lang="cs-CZ" sz="3200" dirty="0" smtClean="0"/>
              <a:t>ÚKOLY K PROCVIČOVÁNÍ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99592" y="2348880"/>
            <a:ext cx="7315200" cy="3528432"/>
          </a:xfrm>
        </p:spPr>
        <p:txBody>
          <a:bodyPr>
            <a:noAutofit/>
          </a:bodyPr>
          <a:lstStyle/>
          <a:p>
            <a:r>
              <a:rPr lang="cs-CZ" sz="2400" dirty="0" smtClean="0"/>
              <a:t>1. Jak jsou v PSP řazeny prvky, které mají podobné chemické vlastnosti?</a:t>
            </a:r>
          </a:p>
          <a:p>
            <a:r>
              <a:rPr lang="cs-CZ" sz="2400" dirty="0" smtClean="0"/>
              <a:t>2. Vyjmenuj všechny prvky 2. periody.</a:t>
            </a:r>
          </a:p>
          <a:p>
            <a:r>
              <a:rPr lang="cs-CZ" sz="2400" dirty="0" smtClean="0"/>
              <a:t>3. Vyhledej v PSP olovo a urči:</a:t>
            </a:r>
          </a:p>
          <a:p>
            <a:pPr marL="502920" indent="-457200">
              <a:buAutoNum type="alphaLcParenR"/>
            </a:pPr>
            <a:r>
              <a:rPr lang="cs-CZ" sz="2400" dirty="0" smtClean="0"/>
              <a:t> kolik má elektronů</a:t>
            </a:r>
          </a:p>
          <a:p>
            <a:pPr marL="502920" indent="-457200">
              <a:buAutoNum type="alphaLcParenR"/>
            </a:pPr>
            <a:r>
              <a:rPr lang="cs-CZ" sz="2400" dirty="0" smtClean="0"/>
              <a:t> v kolika vrstvách jsou rozmístěny</a:t>
            </a:r>
          </a:p>
          <a:p>
            <a:pPr marL="502920" indent="-457200">
              <a:buAutoNum type="alphaLcParenR"/>
            </a:pPr>
            <a:r>
              <a:rPr lang="cs-CZ" sz="2400" dirty="0"/>
              <a:t> </a:t>
            </a:r>
            <a:r>
              <a:rPr lang="cs-CZ" sz="2400" dirty="0" smtClean="0"/>
              <a:t>kolik elektronů je valenčních a v kolikáté vrstvě jsou</a:t>
            </a:r>
          </a:p>
          <a:p>
            <a:pPr marL="502920" indent="-457200">
              <a:buAutoNum type="alphaLcParenR"/>
            </a:pPr>
            <a:r>
              <a:rPr lang="cs-CZ" sz="2400" dirty="0"/>
              <a:t> </a:t>
            </a:r>
            <a:r>
              <a:rPr lang="cs-CZ" sz="2400" dirty="0" smtClean="0"/>
              <a:t>které prvky mají podobné </a:t>
            </a:r>
            <a:r>
              <a:rPr lang="cs-CZ" sz="2400" dirty="0" err="1" smtClean="0"/>
              <a:t>chem</a:t>
            </a:r>
            <a:r>
              <a:rPr lang="cs-CZ" sz="2400" dirty="0" smtClean="0"/>
              <a:t>. vlastnosti jako     olovo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92903998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836712"/>
            <a:ext cx="7531224" cy="936104"/>
          </a:xfrm>
        </p:spPr>
        <p:txBody>
          <a:bodyPr>
            <a:normAutofit/>
          </a:bodyPr>
          <a:lstStyle/>
          <a:p>
            <a:r>
              <a:rPr lang="cs-CZ" sz="2400" dirty="0" smtClean="0">
                <a:solidFill>
                  <a:schemeClr val="tx1"/>
                </a:solidFill>
              </a:rPr>
              <a:t>4. Doplň:</a:t>
            </a:r>
            <a:r>
              <a:rPr lang="cs-CZ" sz="2400" dirty="0" smtClean="0"/>
              <a:t> </a:t>
            </a:r>
            <a:endParaRPr lang="cs-CZ" sz="2400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16792807"/>
              </p:ext>
            </p:extLst>
          </p:nvPr>
        </p:nvGraphicFramePr>
        <p:xfrm>
          <a:off x="755576" y="1988840"/>
          <a:ext cx="7560840" cy="30429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60140"/>
                <a:gridCol w="1260140"/>
                <a:gridCol w="1296144"/>
                <a:gridCol w="1224136"/>
                <a:gridCol w="1260140"/>
                <a:gridCol w="126014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název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značka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proton. číslo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počet </a:t>
                      </a:r>
                      <a:r>
                        <a:rPr lang="cs-CZ" sz="2400" dirty="0" err="1" smtClean="0"/>
                        <a:t>valenč</a:t>
                      </a:r>
                      <a:r>
                        <a:rPr lang="cs-CZ" sz="2400" dirty="0" smtClean="0"/>
                        <a:t>. </a:t>
                      </a:r>
                      <a:r>
                        <a:rPr lang="cs-CZ" sz="2400" dirty="0" err="1" smtClean="0"/>
                        <a:t>elektr</a:t>
                      </a:r>
                      <a:r>
                        <a:rPr lang="cs-CZ" sz="2400" dirty="0" smtClean="0"/>
                        <a:t>.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perioda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skupina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síra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/>
                        <a:t>Kr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VII.A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9133349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692696"/>
            <a:ext cx="7315200" cy="1154097"/>
          </a:xfrm>
        </p:spPr>
        <p:txBody>
          <a:bodyPr>
            <a:normAutofit/>
          </a:bodyPr>
          <a:lstStyle/>
          <a:p>
            <a:r>
              <a:rPr lang="cs-CZ" sz="3200" dirty="0" smtClean="0"/>
              <a:t>ŘEŠENÍ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0" y="1844824"/>
            <a:ext cx="7315200" cy="3539527"/>
          </a:xfrm>
        </p:spPr>
        <p:txBody>
          <a:bodyPr>
            <a:normAutofit/>
          </a:bodyPr>
          <a:lstStyle/>
          <a:p>
            <a:r>
              <a:rPr lang="cs-CZ" sz="2400" dirty="0" smtClean="0"/>
              <a:t>1. Jsou ve stejné skupině.</a:t>
            </a:r>
          </a:p>
          <a:p>
            <a:r>
              <a:rPr lang="cs-CZ" sz="2400" dirty="0" smtClean="0"/>
              <a:t>2. lithium, beryllium, bor, uhlík, dusík, kyslík, fluor, neon</a:t>
            </a:r>
          </a:p>
          <a:p>
            <a:r>
              <a:rPr lang="cs-CZ" sz="2400" dirty="0" smtClean="0"/>
              <a:t>3. a) 82</a:t>
            </a:r>
          </a:p>
          <a:p>
            <a:pPr marL="4572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b) v 6</a:t>
            </a:r>
          </a:p>
          <a:p>
            <a:pPr marL="4572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c) 4 v 6. vrstvě</a:t>
            </a:r>
          </a:p>
          <a:p>
            <a:pPr marL="4572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d) uhlík, křemík, germanium, cín 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6477842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548680"/>
            <a:ext cx="7315200" cy="1154097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700808"/>
            <a:ext cx="7675240" cy="3960440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cs-CZ" sz="2400" dirty="0" smtClean="0"/>
              <a:t>4.</a:t>
            </a:r>
            <a:endParaRPr lang="cs-CZ" sz="2400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2727633"/>
              </p:ext>
            </p:extLst>
          </p:nvPr>
        </p:nvGraphicFramePr>
        <p:xfrm>
          <a:off x="539554" y="2708920"/>
          <a:ext cx="7416822" cy="34747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24134"/>
                <a:gridCol w="1272618"/>
                <a:gridCol w="1174942"/>
                <a:gridCol w="1174942"/>
                <a:gridCol w="1248376"/>
                <a:gridCol w="132181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název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značka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err="1" smtClean="0"/>
                        <a:t>proton.číslo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počet </a:t>
                      </a:r>
                      <a:r>
                        <a:rPr lang="cs-CZ" sz="2400" dirty="0" err="1" smtClean="0"/>
                        <a:t>valenč</a:t>
                      </a:r>
                      <a:r>
                        <a:rPr lang="cs-CZ" sz="2400" dirty="0" smtClean="0"/>
                        <a:t>. </a:t>
                      </a:r>
                      <a:r>
                        <a:rPr lang="cs-CZ" sz="2400" dirty="0" err="1" smtClean="0"/>
                        <a:t>elektr</a:t>
                      </a:r>
                      <a:r>
                        <a:rPr lang="cs-CZ" sz="2400" dirty="0" smtClean="0"/>
                        <a:t>.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perioda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skupina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síra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2"/>
                          </a:solidFill>
                        </a:rPr>
                        <a:t>S</a:t>
                      </a:r>
                      <a:endParaRPr lang="cs-CZ" sz="2400" dirty="0">
                        <a:solidFill>
                          <a:schemeClr val="tx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2"/>
                          </a:solidFill>
                        </a:rPr>
                        <a:t>16</a:t>
                      </a:r>
                      <a:endParaRPr lang="cs-CZ" sz="2400" dirty="0">
                        <a:solidFill>
                          <a:schemeClr val="tx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2"/>
                          </a:solidFill>
                        </a:rPr>
                        <a:t>6</a:t>
                      </a:r>
                      <a:endParaRPr lang="cs-CZ" sz="2400" dirty="0">
                        <a:solidFill>
                          <a:schemeClr val="tx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2"/>
                          </a:solidFill>
                        </a:rPr>
                        <a:t>3</a:t>
                      </a:r>
                      <a:endParaRPr lang="cs-CZ" sz="2400" dirty="0">
                        <a:solidFill>
                          <a:schemeClr val="tx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2"/>
                          </a:solidFill>
                        </a:rPr>
                        <a:t>VI.A</a:t>
                      </a:r>
                      <a:endParaRPr lang="cs-CZ" sz="2400" dirty="0">
                        <a:solidFill>
                          <a:schemeClr val="tx2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chemeClr val="tx2"/>
                          </a:solidFill>
                        </a:rPr>
                        <a:t>krypton</a:t>
                      </a:r>
                      <a:endParaRPr lang="cs-CZ" sz="2400" dirty="0">
                        <a:solidFill>
                          <a:schemeClr val="tx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err="1" smtClean="0"/>
                        <a:t>Kr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2"/>
                          </a:solidFill>
                        </a:rPr>
                        <a:t>36</a:t>
                      </a:r>
                      <a:endParaRPr lang="cs-CZ" sz="2400" dirty="0">
                        <a:solidFill>
                          <a:schemeClr val="tx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2"/>
                          </a:solidFill>
                        </a:rPr>
                        <a:t>8</a:t>
                      </a:r>
                      <a:endParaRPr lang="cs-CZ" sz="2400" dirty="0">
                        <a:solidFill>
                          <a:schemeClr val="tx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2"/>
                          </a:solidFill>
                        </a:rPr>
                        <a:t>4</a:t>
                      </a:r>
                      <a:endParaRPr lang="cs-CZ" sz="2400" dirty="0">
                        <a:solidFill>
                          <a:schemeClr val="tx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2"/>
                          </a:solidFill>
                        </a:rPr>
                        <a:t>VIII.A</a:t>
                      </a:r>
                      <a:endParaRPr lang="cs-CZ" sz="2400" dirty="0">
                        <a:solidFill>
                          <a:schemeClr val="tx2"/>
                        </a:solidFill>
                      </a:endParaRPr>
                    </a:p>
                  </a:txBody>
                  <a:tcPr/>
                </a:tc>
              </a:tr>
              <a:tr h="411440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2"/>
                          </a:solidFill>
                        </a:rPr>
                        <a:t>cín</a:t>
                      </a:r>
                      <a:endParaRPr lang="cs-CZ" sz="2400" dirty="0">
                        <a:solidFill>
                          <a:schemeClr val="tx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err="1" smtClean="0">
                          <a:solidFill>
                            <a:schemeClr val="tx2"/>
                          </a:solidFill>
                        </a:rPr>
                        <a:t>Sn</a:t>
                      </a:r>
                      <a:endParaRPr lang="cs-CZ" sz="2400" dirty="0">
                        <a:solidFill>
                          <a:schemeClr val="tx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50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2"/>
                          </a:solidFill>
                        </a:rPr>
                        <a:t>4</a:t>
                      </a:r>
                      <a:endParaRPr lang="cs-CZ" sz="2400" dirty="0">
                        <a:solidFill>
                          <a:schemeClr val="tx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2"/>
                          </a:solidFill>
                        </a:rPr>
                        <a:t>5</a:t>
                      </a:r>
                      <a:endParaRPr lang="cs-CZ" sz="2400" dirty="0">
                        <a:solidFill>
                          <a:schemeClr val="tx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2"/>
                          </a:solidFill>
                        </a:rPr>
                        <a:t>IV.A</a:t>
                      </a:r>
                      <a:endParaRPr lang="cs-CZ" sz="2400" dirty="0">
                        <a:solidFill>
                          <a:schemeClr val="tx2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2"/>
                          </a:solidFill>
                        </a:rPr>
                        <a:t>dusík</a:t>
                      </a:r>
                      <a:endParaRPr lang="cs-CZ" sz="2400" dirty="0">
                        <a:solidFill>
                          <a:schemeClr val="tx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2"/>
                          </a:solidFill>
                        </a:rPr>
                        <a:t>N</a:t>
                      </a:r>
                      <a:endParaRPr lang="cs-CZ" sz="2400" dirty="0">
                        <a:solidFill>
                          <a:schemeClr val="tx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2"/>
                          </a:solidFill>
                        </a:rPr>
                        <a:t>7</a:t>
                      </a:r>
                      <a:endParaRPr lang="cs-CZ" sz="2400" dirty="0">
                        <a:solidFill>
                          <a:schemeClr val="tx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5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2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2"/>
                          </a:solidFill>
                        </a:rPr>
                        <a:t>V.A</a:t>
                      </a:r>
                      <a:endParaRPr lang="cs-CZ" sz="2400" dirty="0">
                        <a:solidFill>
                          <a:schemeClr val="tx2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2"/>
                          </a:solidFill>
                        </a:rPr>
                        <a:t>astat</a:t>
                      </a:r>
                      <a:endParaRPr lang="cs-CZ" sz="2400" dirty="0">
                        <a:solidFill>
                          <a:schemeClr val="tx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2"/>
                          </a:solidFill>
                        </a:rPr>
                        <a:t>At</a:t>
                      </a:r>
                      <a:endParaRPr lang="cs-CZ" sz="2400" dirty="0">
                        <a:solidFill>
                          <a:schemeClr val="tx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2"/>
                          </a:solidFill>
                        </a:rPr>
                        <a:t>85</a:t>
                      </a:r>
                      <a:endParaRPr lang="cs-CZ" sz="2400" dirty="0">
                        <a:solidFill>
                          <a:schemeClr val="tx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2"/>
                          </a:solidFill>
                        </a:rPr>
                        <a:t>7</a:t>
                      </a:r>
                      <a:endParaRPr lang="cs-CZ" sz="2400" dirty="0">
                        <a:solidFill>
                          <a:schemeClr val="tx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6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VII.A</a:t>
                      </a:r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4915417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76673"/>
            <a:ext cx="7315200" cy="792087"/>
          </a:xfrm>
        </p:spPr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99592" y="1268760"/>
            <a:ext cx="7315200" cy="5040560"/>
          </a:xfrm>
        </p:spPr>
        <p:txBody>
          <a:bodyPr>
            <a:normAutofit lnSpcReduction="10000"/>
          </a:bodyPr>
          <a:lstStyle/>
          <a:p>
            <a:r>
              <a:rPr lang="cs-CZ" sz="2400" dirty="0">
                <a:solidFill>
                  <a:schemeClr val="tx1">
                    <a:lumMod val="85000"/>
                  </a:schemeClr>
                </a:solidFill>
              </a:rPr>
              <a:t>BENEŠ, Pavel; PUMPR, Václav; BANÝR, Jiří. </a:t>
            </a:r>
            <a:r>
              <a:rPr lang="cs-CZ" sz="2400" i="1" dirty="0">
                <a:solidFill>
                  <a:schemeClr val="tx1">
                    <a:lumMod val="85000"/>
                  </a:schemeClr>
                </a:solidFill>
              </a:rPr>
              <a:t>Základy chemie 1 pro 2. stupeň základní školy, nižší ročníky víceletých gymnázií a střední školy</a:t>
            </a:r>
            <a:r>
              <a:rPr lang="cs-CZ" sz="2400" dirty="0">
                <a:solidFill>
                  <a:schemeClr val="tx1">
                    <a:lumMod val="85000"/>
                  </a:schemeClr>
                </a:solidFill>
              </a:rPr>
              <a:t>. Praha: Fortuna, 1993, ISBN 80-7168-043-5. </a:t>
            </a:r>
          </a:p>
          <a:p>
            <a:r>
              <a:rPr lang="cs-CZ" sz="2400" dirty="0"/>
              <a:t>ŠKODA, Jiří; DOULÍK, Pavel. </a:t>
            </a:r>
            <a:r>
              <a:rPr lang="cs-CZ" sz="2400" i="1" dirty="0"/>
              <a:t>Chemie 8 učebnice pro základní školy a víceletá gymnázia</a:t>
            </a:r>
            <a:r>
              <a:rPr lang="cs-CZ" sz="2400" dirty="0"/>
              <a:t>. </a:t>
            </a:r>
            <a:r>
              <a:rPr lang="cs-CZ" sz="2400"/>
              <a:t>Plzeň: Fraus, 2006, ISBN 80-7238-442-2.</a:t>
            </a:r>
          </a:p>
          <a:p>
            <a:r>
              <a:rPr lang="cs-CZ" sz="2400" smtClean="0"/>
              <a:t>Obr.1  </a:t>
            </a:r>
            <a:r>
              <a:rPr lang="cs-CZ" sz="2400" dirty="0"/>
              <a:t>LEVICKIJ. Wikipedia.cz [online]. [cit. 18.1.2013]. Dostupný na WWW: http://upload.wikimedia.org/wikipedia/commons/f/f8/1861._%D0%9F%D0%BE%D1%80%D1%82%D1%80%D0%B5%D1%82_%D0%94.%D0%98._%D0%9C%D0%B5%D0%BD%D0%B4%D0%B5%D0%BB%D0%B5%D0%B5%D0%B2%D0%B0.jpg </a:t>
            </a:r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val="126218008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404665"/>
            <a:ext cx="7315200" cy="864096"/>
          </a:xfrm>
        </p:spPr>
        <p:txBody>
          <a:bodyPr>
            <a:normAutofit/>
          </a:bodyPr>
          <a:lstStyle/>
          <a:p>
            <a:r>
              <a:rPr lang="cs-CZ" sz="3200" dirty="0" smtClean="0"/>
              <a:t>ZDROJE A CITACE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1340768"/>
            <a:ext cx="7387208" cy="5400600"/>
          </a:xfrm>
        </p:spPr>
        <p:txBody>
          <a:bodyPr/>
          <a:lstStyle/>
          <a:p>
            <a:r>
              <a:rPr lang="cs-CZ" sz="2400" dirty="0"/>
              <a:t>Obr.2 AUTOR NEUVEDEN. Wikipedia.cz [online]. [cit. 18.1.2013]. Dostupný na WWW: http://upload.wikimedia.org/wikipedia/commons/3/34/Bohuslav_Brauner.jpg </a:t>
            </a:r>
            <a:endParaRPr lang="cs-CZ" sz="2400" dirty="0" smtClean="0"/>
          </a:p>
          <a:p>
            <a:r>
              <a:rPr lang="cs-CZ" sz="2400" dirty="0" smtClean="0"/>
              <a:t>Obr. </a:t>
            </a:r>
            <a:r>
              <a:rPr lang="cs-CZ" sz="2400" dirty="0"/>
              <a:t>3 AUTOR NEUVEDEN. zskomslavkov.cz [online]. [cit. 18.1.2013]. Dostupný na WWW: http://</a:t>
            </a:r>
            <a:r>
              <a:rPr lang="cs-CZ" sz="2400" dirty="0" smtClean="0"/>
              <a:t>www.zskomslavkov.cz/pages/download/chemie/periodicka_soustava_prvku_1.jpg</a:t>
            </a:r>
          </a:p>
          <a:p>
            <a:r>
              <a:rPr lang="cs-CZ" sz="2400" dirty="0" smtClean="0"/>
              <a:t>Obr. </a:t>
            </a:r>
            <a:r>
              <a:rPr lang="cs-CZ" sz="2400" dirty="0"/>
              <a:t>4 AUTOR NEUVEDEN. </a:t>
            </a:r>
            <a:r>
              <a:rPr lang="cs-CZ" sz="2400" dirty="0" err="1"/>
              <a:t>zs</a:t>
            </a:r>
            <a:r>
              <a:rPr lang="cs-CZ" sz="2400" dirty="0"/>
              <a:t> chemie.cz [online]. [cit. 19.1.2013]. Dostupný na WWW: http://www.zschemie.euweb.cz/atomy/atomna.gif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1223932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rostor">
  <a:themeElements>
    <a:clrScheme name="Prostor">
      <a:dk1>
        <a:sysClr val="windowText" lastClr="000000"/>
      </a:dk1>
      <a:lt1>
        <a:sysClr val="window" lastClr="FFFFFF"/>
      </a:lt1>
      <a:dk2>
        <a:srgbClr val="283138"/>
      </a:dk2>
      <a:lt2>
        <a:srgbClr val="FF8600"/>
      </a:lt2>
      <a:accent1>
        <a:srgbClr val="838D9B"/>
      </a:accent1>
      <a:accent2>
        <a:srgbClr val="D2610C"/>
      </a:accent2>
      <a:accent3>
        <a:srgbClr val="80716A"/>
      </a:accent3>
      <a:accent4>
        <a:srgbClr val="94147C"/>
      </a:accent4>
      <a:accent5>
        <a:srgbClr val="5D5AD2"/>
      </a:accent5>
      <a:accent6>
        <a:srgbClr val="6F6C7D"/>
      </a:accent6>
      <a:hlink>
        <a:srgbClr val="6187E3"/>
      </a:hlink>
      <a:folHlink>
        <a:srgbClr val="7B8EB8"/>
      </a:folHlink>
    </a:clrScheme>
    <a:fontScheme name="Office – klasické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rost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alpha val="100000"/>
                <a:satMod val="160000"/>
                <a:lumMod val="105000"/>
              </a:schemeClr>
            </a:gs>
            <a:gs pos="41000">
              <a:schemeClr val="phClr">
                <a:tint val="57000"/>
                <a:satMod val="180000"/>
                <a:lumMod val="99000"/>
              </a:schemeClr>
            </a:gs>
            <a:gs pos="100000">
              <a:schemeClr val="phClr">
                <a:tint val="80000"/>
                <a:satMod val="200000"/>
                <a:lumMod val="10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6000"/>
                <a:satMod val="130000"/>
                <a:lumMod val="114000"/>
              </a:schemeClr>
            </a:gs>
            <a:gs pos="60000">
              <a:schemeClr val="phClr">
                <a:tint val="100000"/>
                <a:satMod val="106000"/>
                <a:lumMod val="110000"/>
              </a:schemeClr>
            </a:gs>
            <a:gs pos="100000">
              <a:schemeClr val="phClr"/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47625" dist="38100" dir="5400000" sy="98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woPt" dir="br">
              <a:rot lat="0" lon="0" rev="8700000"/>
            </a:lightRig>
          </a:scene3d>
          <a:sp3d prstMaterial="matte">
            <a:bevelT w="25400" h="53975"/>
          </a:sp3d>
        </a:effectStyle>
        <a:effectStyle>
          <a:effectLst>
            <a:reflection blurRad="12700" stA="24000" endPos="28000" dist="50800" dir="5400000" sy="-100000" rotWithShape="0"/>
          </a:effectLst>
          <a:scene3d>
            <a:camera prst="orthographicFront">
              <a:rot lat="0" lon="0" rev="0"/>
            </a:camera>
            <a:lightRig rig="threePt" dir="t">
              <a:rot lat="0" lon="0" rev="4800000"/>
            </a:lightRig>
          </a:scene3d>
          <a:sp3d>
            <a:bevelT w="69850" h="3175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80000"/>
                <a:satMod val="100000"/>
                <a:lumMod val="100000"/>
              </a:schemeClr>
            </a:gs>
            <a:gs pos="65000">
              <a:schemeClr val="phClr">
                <a:tint val="100000"/>
                <a:shade val="95000"/>
                <a:satMod val="100000"/>
                <a:lumMod val="100000"/>
              </a:schemeClr>
            </a:gs>
            <a:gs pos="100000">
              <a:schemeClr val="phClr">
                <a:tint val="88000"/>
                <a:shade val="100000"/>
                <a:satMod val="400000"/>
                <a:lumMod val="1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  <a:satMod val="90000"/>
              </a:schemeClr>
              <a:schemeClr val="phClr">
                <a:shade val="92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Perspective</Template>
  <TotalTime>419</TotalTime>
  <Words>797</Words>
  <Application>Microsoft Office PowerPoint</Application>
  <PresentationFormat>Předvádění na obrazovce (4:3)</PresentationFormat>
  <Paragraphs>133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Prostor</vt:lpstr>
      <vt:lpstr>Prezentace aplikace PowerPoint</vt:lpstr>
      <vt:lpstr>PERIODICKÁ SOUSTAVA PRVKŮ</vt:lpstr>
      <vt:lpstr>Anotace</vt:lpstr>
      <vt:lpstr>VĚDCI SPOJENÍ SE VZNIKEM PERIODICKÉ SOUSTAVY PRVKŮ</vt:lpstr>
      <vt:lpstr> </vt:lpstr>
      <vt:lpstr>Prezentace aplikace PowerPoint</vt:lpstr>
      <vt:lpstr>PERIODICKÁ SOUSTAVA  PRVKŮ</vt:lpstr>
      <vt:lpstr>USPOŘÁDÁNÍ TABULKY</vt:lpstr>
      <vt:lpstr>Prezentace aplikace PowerPoint</vt:lpstr>
      <vt:lpstr>DALŠÍ ROZDĚLENÍ PRVKŮ</vt:lpstr>
      <vt:lpstr>ÚKOLY K PROCVIČOVÁNÍ</vt:lpstr>
      <vt:lpstr>4. Doplň: </vt:lpstr>
      <vt:lpstr>ŘEŠENÍ</vt:lpstr>
      <vt:lpstr>Prezentace aplikace PowerPoint</vt:lpstr>
      <vt:lpstr>Zdroje</vt:lpstr>
      <vt:lpstr>ZDROJE A 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zdeněk</cp:lastModifiedBy>
  <cp:revision>62</cp:revision>
  <dcterms:created xsi:type="dcterms:W3CDTF">2011-08-21T15:31:45Z</dcterms:created>
  <dcterms:modified xsi:type="dcterms:W3CDTF">2013-01-20T17:29:24Z</dcterms:modified>
</cp:coreProperties>
</file>