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60" r:id="rId3"/>
    <p:sldId id="257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59" r:id="rId12"/>
    <p:sldId id="274" r:id="rId13"/>
    <p:sldId id="275" r:id="rId14"/>
    <p:sldId id="276" r:id="rId15"/>
    <p:sldId id="258" r:id="rId16"/>
    <p:sldId id="268" r:id="rId17"/>
    <p:sldId id="269" r:id="rId18"/>
    <p:sldId id="271" r:id="rId19"/>
    <p:sldId id="272" r:id="rId20"/>
    <p:sldId id="273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4" d="100"/>
          <a:sy n="44" d="100"/>
        </p:scale>
        <p:origin x="-126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Stejskalová Hana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VY_32_INOVACE_11C_07_Molekuly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Chemie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12"/>
          <p:cNvSpPr/>
          <p:nvPr/>
        </p:nvSpPr>
        <p:spPr>
          <a:xfrm>
            <a:off x="65088" y="69850"/>
            <a:ext cx="9013825" cy="6691313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>
            <a:off x="63500" y="1449388"/>
            <a:ext cx="9020175" cy="15271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63500" y="1397000"/>
            <a:ext cx="9020175" cy="12065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10"/>
          <p:cNvSpPr/>
          <p:nvPr/>
        </p:nvSpPr>
        <p:spPr>
          <a:xfrm>
            <a:off x="63500" y="2976563"/>
            <a:ext cx="9020175" cy="1111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DC609B-16DB-43AC-B5D0-C545C97FFDC4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12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1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6A2F801-56B2-4408-9B37-560AC6915A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4F596D-0102-405C-8EE3-313E633AC761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7B0C4-3355-4ADD-9096-F19BD0F6FC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5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6"/>
          <p:cNvSpPr/>
          <p:nvPr/>
        </p:nvSpPr>
        <p:spPr>
          <a:xfrm flipV="1">
            <a:off x="69850" y="2376488"/>
            <a:ext cx="901382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7"/>
          <p:cNvSpPr/>
          <p:nvPr/>
        </p:nvSpPr>
        <p:spPr>
          <a:xfrm>
            <a:off x="69850" y="2341563"/>
            <a:ext cx="901382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8"/>
          <p:cNvSpPr/>
          <p:nvPr/>
        </p:nvSpPr>
        <p:spPr>
          <a:xfrm>
            <a:off x="68263" y="2468563"/>
            <a:ext cx="9015412" cy="4603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/>
          <a:lstStyle>
            <a:lvl1pPr algn="l">
              <a:buNone/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4E1639-10D3-44AE-804A-ABCD56DD77F0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10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E271CE-F2BD-4123-B6C8-D42CF63F10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8C538E-9A14-41FE-858D-46419E77007B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34EBD9-3E6B-44ED-B7B1-5364660392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anchor="b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255CB9-7C45-459F-B5D2-F511B27C1A20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25EEF1-6A2B-4D30-AE14-86114B1558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609C18-621C-4A7F-AF3F-B5828C43E05F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5CA31-63F7-41DB-8AEE-06B448C6AC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BE9A24-EB85-4641-83D1-0A5B926FC643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2E2135-C811-4F02-8D6B-F0A4C39881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6" name="Zaoblený obdélník 8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/>
          <a:lstStyle>
            <a:lvl1pPr algn="l">
              <a:buNone/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C23FBC-3A09-46DA-B643-B27C0343A31E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311030-5047-4462-857A-D80B251C4C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10"/>
          <p:cNvSpPr/>
          <p:nvPr/>
        </p:nvSpPr>
        <p:spPr>
          <a:xfrm flipV="1">
            <a:off x="68263" y="4683125"/>
            <a:ext cx="9007475" cy="920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1"/>
          <p:cNvSpPr/>
          <p:nvPr/>
        </p:nvSpPr>
        <p:spPr>
          <a:xfrm>
            <a:off x="68263" y="4649788"/>
            <a:ext cx="9007475" cy="46037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2"/>
          <p:cNvSpPr/>
          <p:nvPr/>
        </p:nvSpPr>
        <p:spPr>
          <a:xfrm>
            <a:off x="68263" y="4773613"/>
            <a:ext cx="9007475" cy="47625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08BC0-B3F6-4598-9338-FD6B24D41BA0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050" y="6208713"/>
            <a:ext cx="4572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F122D3-747F-4260-B9ED-650EA34568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CCBEFD-0352-404F-AAE8-5CDCAA17B54D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B1AA19-9B76-4345-B059-C21D13921B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8267F9-E040-4814-9DDD-93D0AE9D54BA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E93900-A767-4AB2-A3FF-4BDF45280C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3500" y="69850"/>
            <a:ext cx="9013825" cy="6692900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28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914400" y="274638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9144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44780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4E404D5-BD21-4B5C-A7CC-E328C02C82EC}" type="datetimeFigureOut">
              <a:rPr lang="cs-CZ"/>
              <a:pPr>
                <a:defRPr/>
              </a:pPr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050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fld id="{8066AAED-8D76-4B58-B700-C548F8A6A0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3" r:id="rId2"/>
    <p:sldLayoutId id="2147483745" r:id="rId3"/>
    <p:sldLayoutId id="2147483742" r:id="rId4"/>
    <p:sldLayoutId id="2147483741" r:id="rId5"/>
    <p:sldLayoutId id="2147483740" r:id="rId6"/>
    <p:sldLayoutId id="2147483739" r:id="rId7"/>
    <p:sldLayoutId id="2147483746" r:id="rId8"/>
    <p:sldLayoutId id="2147483747" r:id="rId9"/>
    <p:sldLayoutId id="2147483738" r:id="rId10"/>
    <p:sldLayoutId id="2147483737" r:id="rId11"/>
  </p:sldLayoutIdLst>
  <p:transition spd="slow">
    <p:cover/>
  </p:transition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Arial" charset="0"/>
        </a:defRPr>
      </a:lvl9pPr>
    </p:titleStyle>
    <p:bodyStyle>
      <a:lvl1pPr marL="273050" indent="-273050" algn="l" rtl="0" fontAlgn="base">
        <a:spcBef>
          <a:spcPts val="575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28600" algn="l" rtl="0" fontAlgn="base">
        <a:spcBef>
          <a:spcPts val="375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325" indent="-228600" algn="l" rtl="0" fontAlgn="base">
        <a:spcBef>
          <a:spcPts val="375"/>
        </a:spcBef>
        <a:spcAft>
          <a:spcPct val="0"/>
        </a:spcAft>
        <a:buClr>
          <a:srgbClr val="E6B1AB"/>
        </a:buClr>
        <a:buSzPct val="8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228600" algn="l" rtl="0" fontAlgn="base">
        <a:spcBef>
          <a:spcPts val="375"/>
        </a:spcBef>
        <a:spcAft>
          <a:spcPct val="0"/>
        </a:spcAft>
        <a:buClr>
          <a:srgbClr val="A28E6A"/>
        </a:buClr>
        <a:buSzPct val="80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75"/>
        </a:spcBef>
        <a:spcAft>
          <a:spcPct val="0"/>
        </a:spcAft>
        <a:buClr>
          <a:srgbClr val="A28E6A"/>
        </a:buClr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4338" name="Nadpis 2"/>
          <p:cNvSpPr>
            <a:spLocks noGrp="1"/>
          </p:cNvSpPr>
          <p:nvPr>
            <p:ph type="ctrTitle"/>
          </p:nvPr>
        </p:nvSpPr>
        <p:spPr>
          <a:xfrm>
            <a:off x="457200" y="1506538"/>
            <a:ext cx="8229600" cy="1470025"/>
          </a:xfrm>
        </p:spPr>
        <p:txBody>
          <a:bodyPr/>
          <a:lstStyle/>
          <a:p>
            <a:r>
              <a:rPr lang="cs-CZ" smtClean="0"/>
              <a:t>MOLEKULY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468313" y="333375"/>
            <a:ext cx="8229600" cy="1143000"/>
          </a:xfrm>
        </p:spPr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smtClean="0">
                <a:cs typeface="Arial" charset="0"/>
              </a:rPr>
              <a:t>Prezentace je určena k výkladu a procvičování učiva Molekuly v 8. ročníku a opakování učiva v 9. ročníku.</a:t>
            </a:r>
          </a:p>
          <a:p>
            <a:r>
              <a:rPr lang="cs-CZ" sz="2400" smtClean="0">
                <a:cs typeface="Arial" charset="0"/>
              </a:rPr>
              <a:t>Žáci vysvětlí vznik chemické vazby mezi atomy, jak se tvoří vazebný elektronový pár, pojem vaznost. </a:t>
            </a:r>
          </a:p>
          <a:p>
            <a:r>
              <a:rPr lang="cs-CZ" sz="2400" smtClean="0">
                <a:cs typeface="Arial" charset="0"/>
              </a:rPr>
              <a:t>Vysvětlí rozdíl mezi atomem, molekulou, sloučeninou.</a:t>
            </a:r>
          </a:p>
          <a:p>
            <a:r>
              <a:rPr lang="cs-CZ" sz="2400" smtClean="0">
                <a:cs typeface="Arial" charset="0"/>
              </a:rPr>
              <a:t>Budou schopni určit, z kolika prvků a z kolika atomů je složena molekula.</a:t>
            </a:r>
          </a:p>
          <a:p>
            <a:r>
              <a:rPr lang="cs-CZ" sz="2400" smtClean="0">
                <a:cs typeface="Arial" charset="0"/>
              </a:rPr>
              <a:t>Pochopí význam chemického vzorce.</a:t>
            </a:r>
          </a:p>
          <a:p>
            <a:r>
              <a:rPr lang="cs-CZ" sz="2400" smtClean="0">
                <a:cs typeface="Arial" charset="0"/>
              </a:rPr>
              <a:t>Určeno pro interaktivní výuku.</a:t>
            </a:r>
          </a:p>
          <a:p>
            <a:endParaRPr lang="cs-CZ" sz="2400" smtClean="0">
              <a:cs typeface="Arial" charset="0"/>
            </a:endParaRPr>
          </a:p>
          <a:p>
            <a:endParaRPr lang="cs-CZ" sz="2800" smtClean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Molekuly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933950"/>
          </a:xfrm>
        </p:spPr>
        <p:txBody>
          <a:bodyPr>
            <a:normAutofit fontScale="92500" lnSpcReduction="10000"/>
          </a:bodyPr>
          <a:lstStyle/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2800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Částice – vzniknou spojením atomů: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2800" dirty="0" smtClean="0"/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2800" dirty="0" smtClean="0"/>
              <a:t>    </a:t>
            </a:r>
            <a:r>
              <a:rPr lang="cs-CZ" dirty="0" smtClean="0"/>
              <a:t>a) dvou </a:t>
            </a:r>
            <a:r>
              <a:rPr lang="cs-CZ" dirty="0" smtClean="0">
                <a:solidFill>
                  <a:schemeClr val="accent1"/>
                </a:solidFill>
              </a:rPr>
              <a:t>stejných</a:t>
            </a:r>
            <a:r>
              <a:rPr lang="cs-CZ" dirty="0" smtClean="0"/>
              <a:t> atomů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/>
              <a:t>                    </a:t>
            </a:r>
            <a:r>
              <a:rPr lang="cs-CZ" dirty="0" smtClean="0"/>
              <a:t>obr. 1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/>
              <a:t>                   </a:t>
            </a:r>
            <a:r>
              <a:rPr lang="cs-CZ" dirty="0" smtClean="0"/>
              <a:t>                                             obr. 2</a:t>
            </a:r>
            <a:endParaRPr lang="cs-CZ" dirty="0"/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100" dirty="0" smtClean="0"/>
              <a:t>       </a:t>
            </a:r>
            <a:r>
              <a:rPr lang="cs-CZ" dirty="0" smtClean="0"/>
              <a:t>kyslík O</a:t>
            </a:r>
            <a:r>
              <a:rPr lang="cs-CZ" baseline="-25000" dirty="0" smtClean="0"/>
              <a:t>2</a:t>
            </a:r>
            <a:r>
              <a:rPr lang="cs-CZ" dirty="0" smtClean="0"/>
              <a:t>                             </a:t>
            </a:r>
            <a:r>
              <a:rPr lang="cs-CZ" sz="2800" dirty="0" smtClean="0"/>
              <a:t>chlor Cl</a:t>
            </a:r>
            <a:r>
              <a:rPr lang="cs-CZ" sz="2800" baseline="-25000" dirty="0" smtClean="0"/>
              <a:t>2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solidFill>
                  <a:schemeClr val="accent1"/>
                </a:solidFill>
              </a:rPr>
              <a:t>molekula prvku </a:t>
            </a:r>
            <a:r>
              <a:rPr lang="cs-CZ" dirty="0" smtClean="0"/>
              <a:t>kyslíku         </a:t>
            </a:r>
            <a:r>
              <a:rPr lang="cs-CZ" dirty="0" smtClean="0">
                <a:solidFill>
                  <a:schemeClr val="accent1"/>
                </a:solidFill>
              </a:rPr>
              <a:t>molekula prvku </a:t>
            </a:r>
            <a:r>
              <a:rPr lang="cs-CZ" dirty="0" smtClean="0"/>
              <a:t>chloru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3800" baseline="-25000" dirty="0" smtClean="0"/>
              <a:t>   </a:t>
            </a:r>
            <a:endParaRPr lang="cs-CZ" sz="2400" baseline="-25000" dirty="0"/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2400" baseline="-25000" dirty="0" smtClean="0"/>
              <a:t>                                                                                                                                                                                 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2400" baseline="-25000" dirty="0"/>
          </a:p>
        </p:txBody>
      </p:sp>
      <p:pic>
        <p:nvPicPr>
          <p:cNvPr id="16387" name="Picture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3267075"/>
            <a:ext cx="1655763" cy="827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9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897438" y="3068638"/>
            <a:ext cx="2087562" cy="104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7410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b) více </a:t>
            </a:r>
            <a:r>
              <a:rPr lang="cs-CZ" sz="2400" smtClean="0">
                <a:solidFill>
                  <a:schemeClr val="accent1"/>
                </a:solidFill>
              </a:rPr>
              <a:t>stejných</a:t>
            </a:r>
            <a:r>
              <a:rPr lang="cs-CZ" sz="2400" smtClean="0"/>
              <a:t> atomů</a:t>
            </a:r>
          </a:p>
          <a:p>
            <a:pPr marL="0" indent="0">
              <a:buFont typeface="Wingdings 2" pitchFamily="18" charset="2"/>
              <a:buNone/>
            </a:pPr>
            <a:endParaRPr lang="cs-CZ" sz="2400" smtClean="0"/>
          </a:p>
          <a:p>
            <a:pPr marL="0" indent="0">
              <a:buFont typeface="Wingdings 2" pitchFamily="18" charset="2"/>
              <a:buNone/>
            </a:pPr>
            <a:endParaRPr lang="cs-CZ" sz="2400" smtClean="0"/>
          </a:p>
          <a:p>
            <a:pPr marL="0" indent="0">
              <a:buFont typeface="Wingdings 2" pitchFamily="18" charset="2"/>
              <a:buNone/>
            </a:pPr>
            <a:endParaRPr lang="cs-CZ" sz="2400" smtClean="0"/>
          </a:p>
          <a:p>
            <a:pPr marL="0" indent="0">
              <a:buFont typeface="Wingdings 2" pitchFamily="18" charset="2"/>
              <a:buNone/>
            </a:pPr>
            <a:endParaRPr lang="cs-CZ" sz="2400" smtClean="0"/>
          </a:p>
          <a:p>
            <a:pPr marL="0" indent="0">
              <a:buFont typeface="Wingdings 2" pitchFamily="18" charset="2"/>
              <a:buNone/>
            </a:pPr>
            <a:endParaRPr lang="cs-CZ" sz="2400" smtClean="0"/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	síra S</a:t>
            </a:r>
            <a:r>
              <a:rPr lang="cs-CZ" sz="2400" baseline="-25000" smtClean="0"/>
              <a:t>8 </a:t>
            </a:r>
            <a:r>
              <a:rPr lang="cs-CZ" sz="2400" smtClean="0"/>
              <a:t>                                  fosfor P</a:t>
            </a:r>
            <a:r>
              <a:rPr lang="cs-CZ" sz="2400" baseline="-25000" smtClean="0"/>
              <a:t>4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</a:t>
            </a:r>
            <a:r>
              <a:rPr lang="cs-CZ" sz="2400" smtClean="0">
                <a:solidFill>
                  <a:schemeClr val="accent1"/>
                </a:solidFill>
              </a:rPr>
              <a:t>molekula prvku </a:t>
            </a:r>
            <a:r>
              <a:rPr lang="cs-CZ" sz="2400" smtClean="0"/>
              <a:t>síry               </a:t>
            </a:r>
            <a:r>
              <a:rPr lang="cs-CZ" sz="2400" smtClean="0">
                <a:solidFill>
                  <a:schemeClr val="accent1"/>
                </a:solidFill>
              </a:rPr>
              <a:t>molekula prvku </a:t>
            </a:r>
            <a:r>
              <a:rPr lang="cs-CZ" sz="2400" smtClean="0"/>
              <a:t>fosforu 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obr. 3                                              obr. 4</a:t>
            </a:r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2205038"/>
            <a:ext cx="2249488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35600" y="2097088"/>
            <a:ext cx="1779588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c) dvou </a:t>
            </a:r>
            <a:r>
              <a:rPr lang="cs-CZ" sz="2400" smtClean="0">
                <a:solidFill>
                  <a:schemeClr val="accent1"/>
                </a:solidFill>
              </a:rPr>
              <a:t>různých</a:t>
            </a:r>
            <a:r>
              <a:rPr lang="cs-CZ" sz="2400" smtClean="0"/>
              <a:t> atomů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                                                            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                                                                                      </a:t>
            </a:r>
          </a:p>
          <a:p>
            <a:pPr marL="0" indent="0">
              <a:buFont typeface="Wingdings 2" pitchFamily="18" charset="2"/>
              <a:buNone/>
            </a:pPr>
            <a:endParaRPr lang="cs-CZ" sz="2400" smtClean="0"/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                                                        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                                                  obr. 5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                  chlorovodík HCl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  </a:t>
            </a:r>
            <a:r>
              <a:rPr lang="cs-CZ" sz="2400" smtClean="0">
                <a:solidFill>
                  <a:schemeClr val="accent1"/>
                </a:solidFill>
              </a:rPr>
              <a:t>molekula sloučeniny </a:t>
            </a:r>
            <a:r>
              <a:rPr lang="cs-CZ" sz="2400" smtClean="0"/>
              <a:t>chlorovodíku</a:t>
            </a: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95638" y="2276475"/>
            <a:ext cx="2116137" cy="151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1916113"/>
            <a:ext cx="2317750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</a:t>
            </a:r>
          </a:p>
        </p:txBody>
      </p:sp>
      <p:sp>
        <p:nvSpPr>
          <p:cNvPr id="19459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d) více </a:t>
            </a:r>
            <a:r>
              <a:rPr lang="cs-CZ" sz="2400" smtClean="0">
                <a:solidFill>
                  <a:schemeClr val="accent1"/>
                </a:solidFill>
              </a:rPr>
              <a:t>různých</a:t>
            </a:r>
            <a:r>
              <a:rPr lang="cs-CZ" sz="2400" smtClean="0"/>
              <a:t> atomů                                  obr. 7                          </a:t>
            </a:r>
          </a:p>
          <a:p>
            <a:pPr marL="0" indent="0">
              <a:buFont typeface="Wingdings 2" pitchFamily="18" charset="2"/>
              <a:buNone/>
            </a:pPr>
            <a:endParaRPr lang="cs-CZ" sz="2400" smtClean="0"/>
          </a:p>
          <a:p>
            <a:pPr marL="0" indent="0">
              <a:buFont typeface="Wingdings 2" pitchFamily="18" charset="2"/>
              <a:buNone/>
            </a:pPr>
            <a:endParaRPr lang="cs-CZ" sz="2400" smtClean="0"/>
          </a:p>
          <a:p>
            <a:pPr marL="0" indent="0">
              <a:buFont typeface="Wingdings 2" pitchFamily="18" charset="2"/>
              <a:buNone/>
            </a:pPr>
            <a:endParaRPr lang="cs-CZ" sz="2400" smtClean="0"/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 voda H</a:t>
            </a:r>
            <a:r>
              <a:rPr lang="cs-CZ" sz="2400" baseline="-25000" smtClean="0"/>
              <a:t>2</a:t>
            </a:r>
            <a:r>
              <a:rPr lang="cs-CZ" sz="2400" smtClean="0"/>
              <a:t>O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smtClean="0">
                <a:solidFill>
                  <a:schemeClr val="accent1"/>
                </a:solidFill>
              </a:rPr>
              <a:t>molekula sloučeniny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 vody                                         ethanol C</a:t>
            </a:r>
            <a:r>
              <a:rPr lang="cs-CZ" sz="2400" baseline="-25000" smtClean="0"/>
              <a:t>2</a:t>
            </a:r>
            <a:r>
              <a:rPr lang="cs-CZ" sz="2400" smtClean="0"/>
              <a:t>H</a:t>
            </a:r>
            <a:r>
              <a:rPr lang="cs-CZ" sz="2400" baseline="-25000" smtClean="0"/>
              <a:t>5</a:t>
            </a:r>
            <a:r>
              <a:rPr lang="cs-CZ" sz="2400" smtClean="0"/>
              <a:t>OH       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                                             </a:t>
            </a:r>
            <a:r>
              <a:rPr lang="cs-CZ" sz="2400" smtClean="0">
                <a:solidFill>
                  <a:schemeClr val="accent1"/>
                </a:solidFill>
              </a:rPr>
              <a:t>molekula sloučeniny    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obr. 6                                               ethanolu </a:t>
            </a:r>
          </a:p>
        </p:txBody>
      </p:sp>
      <p:pic>
        <p:nvPicPr>
          <p:cNvPr id="19460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67175" y="1928813"/>
            <a:ext cx="4540250" cy="241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Chemická vazba mezi atomy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Atomy v molekule drží pohromadě pomocí chemické vazby.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Vznik vazby – nepárový valenční elektron jednoho atomu vytvoří s nepárovým valenčním elektronem druhého atomu dvojici – </a:t>
            </a:r>
            <a:r>
              <a:rPr lang="cs-CZ" sz="2400" dirty="0" smtClean="0">
                <a:solidFill>
                  <a:schemeClr val="accent1"/>
                </a:solidFill>
              </a:rPr>
              <a:t>vazebný elektronový pár</a:t>
            </a:r>
            <a:r>
              <a:rPr lang="cs-CZ" sz="2400" dirty="0" smtClean="0"/>
              <a:t>.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2400" dirty="0" smtClean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sz="2400" dirty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              +                                                                      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/>
              <a:t>                                              </a:t>
            </a:r>
            <a:endParaRPr lang="cs-CZ" sz="2400" dirty="0"/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/>
              <a:t>                             obr. 8                                             </a:t>
            </a:r>
            <a:endParaRPr lang="cs-CZ" sz="2400" dirty="0"/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3976688"/>
            <a:ext cx="1095375" cy="109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3976688"/>
            <a:ext cx="1095375" cy="109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>
            <a:off x="3748088" y="4535488"/>
            <a:ext cx="536575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0486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4663" y="3976688"/>
            <a:ext cx="1905000" cy="109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9" name="Přímá spojnice se šipkou 18"/>
          <p:cNvCxnSpPr/>
          <p:nvPr/>
        </p:nvCxnSpPr>
        <p:spPr>
          <a:xfrm flipH="1">
            <a:off x="5237163" y="3516313"/>
            <a:ext cx="271462" cy="92075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>
                <a:solidFill>
                  <a:schemeClr val="accent1"/>
                </a:solidFill>
              </a:rPr>
              <a:t>Vaznost</a:t>
            </a:r>
            <a:r>
              <a:rPr lang="cs-CZ" sz="2400" dirty="0" smtClean="0"/>
              <a:t> – počet vazeb, které může atom vytvořit.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Některé atomy mají více nepárových valenčních elektronů, můžou vytvořit více vazeb s jinými atomy.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                                                                                     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/>
              <a:t>              + +                                              obr. 9                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2400" dirty="0"/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2400" dirty="0"/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/>
              <a:t>                                              dva vazebné elektron. páry</a:t>
            </a:r>
            <a:endParaRPr lang="cs-CZ" sz="2400" dirty="0"/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/>
              <a:t>                                                                                        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/>
              <a:t> </a:t>
            </a:r>
            <a:r>
              <a:rPr lang="cs-CZ" sz="2400" dirty="0" smtClean="0"/>
              <a:t>                        obr. 10   </a:t>
            </a:r>
            <a:endParaRPr lang="cs-CZ" sz="2400" dirty="0"/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2881313"/>
            <a:ext cx="1152525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00338" y="2909888"/>
            <a:ext cx="11509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9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40200" y="2938463"/>
            <a:ext cx="2154238" cy="115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>
            <a:off x="3851275" y="3457575"/>
            <a:ext cx="288925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1511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187450" y="4437063"/>
            <a:ext cx="1866900" cy="154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7" name="Přímá spojnice se šipkou 6"/>
          <p:cNvCxnSpPr/>
          <p:nvPr/>
        </p:nvCxnSpPr>
        <p:spPr>
          <a:xfrm flipH="1" flipV="1">
            <a:off x="5227638" y="3903663"/>
            <a:ext cx="207962" cy="67786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1908175" y="5006975"/>
            <a:ext cx="3671888" cy="4318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2484438" y="4814888"/>
            <a:ext cx="2847975" cy="4318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4284663" y="5084763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2530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mtClean="0"/>
              <a:t>                                                                             </a:t>
            </a:r>
          </a:p>
          <a:p>
            <a:pPr marL="0" indent="0">
              <a:buFont typeface="Wingdings 2" pitchFamily="18" charset="2"/>
              <a:buNone/>
            </a:pPr>
            <a:r>
              <a:rPr lang="cs-CZ" smtClean="0"/>
              <a:t>                                                                                </a:t>
            </a:r>
          </a:p>
          <a:p>
            <a:pPr marL="0" indent="0">
              <a:buFont typeface="Wingdings 2" pitchFamily="18" charset="2"/>
              <a:buNone/>
            </a:pPr>
            <a:r>
              <a:rPr lang="cs-CZ" smtClean="0"/>
              <a:t>                  </a:t>
            </a:r>
            <a:r>
              <a:rPr lang="cs-CZ" sz="2400" smtClean="0"/>
              <a:t>vodík – jednovazný (1 nepárový valenč.                                       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               obr. 11                             elektron)</a:t>
            </a:r>
          </a:p>
          <a:p>
            <a:pPr marL="0" indent="0">
              <a:buFont typeface="Wingdings 2" pitchFamily="18" charset="2"/>
              <a:buNone/>
            </a:pPr>
            <a:endParaRPr lang="cs-CZ" sz="2400" smtClean="0"/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                kyslík – dvojvazný  (2 nepárové valenč.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                obr. 12                           elektrony)</a:t>
            </a:r>
          </a:p>
          <a:p>
            <a:pPr marL="0" indent="0">
              <a:buFont typeface="Wingdings 2" pitchFamily="18" charset="2"/>
              <a:buNone/>
            </a:pPr>
            <a:endParaRPr lang="cs-CZ" sz="2400" smtClean="0"/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                dusík – trojvazný   (3 nepárové valenč.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                obr. 13                          elektrony)                     </a:t>
            </a:r>
            <a:endParaRPr lang="cs-CZ" smtClean="0"/>
          </a:p>
        </p:txBody>
      </p:sp>
      <p:pic>
        <p:nvPicPr>
          <p:cNvPr id="2253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90650" y="1844675"/>
            <a:ext cx="1223963" cy="1223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55738" y="3284538"/>
            <a:ext cx="1187450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33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504950" y="4652963"/>
            <a:ext cx="1189038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Složení molekuly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                       počet atomů        počet prvků         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                                  2                          1          obr. 14       </a:t>
            </a:r>
          </a:p>
          <a:p>
            <a:pPr marL="0" indent="0">
              <a:buFont typeface="Wingdings 2" pitchFamily="18" charset="2"/>
              <a:buNone/>
            </a:pPr>
            <a:endParaRPr lang="cs-CZ" sz="2400" smtClean="0"/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                                  4                          1          obr. 15 </a:t>
            </a:r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                                                                           </a:t>
            </a:r>
          </a:p>
          <a:p>
            <a:pPr marL="0" indent="0">
              <a:buFont typeface="Wingdings 2" pitchFamily="18" charset="2"/>
              <a:buNone/>
            </a:pPr>
            <a:endParaRPr lang="cs-CZ" sz="2400" smtClean="0"/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                                  9                           3         obr. 16                </a:t>
            </a:r>
          </a:p>
          <a:p>
            <a:pPr marL="0" indent="0">
              <a:buFont typeface="Wingdings 2" pitchFamily="18" charset="2"/>
              <a:buNone/>
            </a:pPr>
            <a:endParaRPr lang="cs-CZ" sz="2400" smtClean="0"/>
          </a:p>
          <a:p>
            <a:pPr marL="0" indent="0">
              <a:buFont typeface="Wingdings 2" pitchFamily="18" charset="2"/>
              <a:buNone/>
            </a:pPr>
            <a:endParaRPr lang="cs-CZ" sz="2400" smtClean="0"/>
          </a:p>
          <a:p>
            <a:pPr marL="0" indent="0">
              <a:buFont typeface="Wingdings 2" pitchFamily="18" charset="2"/>
              <a:buNone/>
            </a:pPr>
            <a:r>
              <a:rPr lang="cs-CZ" sz="2400" smtClean="0"/>
              <a:t>                                       3                            2        obr. 17</a:t>
            </a:r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1700213"/>
            <a:ext cx="1728788" cy="86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5575" y="2576513"/>
            <a:ext cx="1254125" cy="1116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7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46188" y="3752850"/>
            <a:ext cx="2032000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8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270000" y="5157788"/>
            <a:ext cx="1728788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24578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smtClean="0"/>
              <a:t>Složení molekuly se zapisuje pomocí </a:t>
            </a:r>
            <a:r>
              <a:rPr lang="cs-CZ" sz="2400" smtClean="0">
                <a:solidFill>
                  <a:schemeClr val="accent1"/>
                </a:solidFill>
              </a:rPr>
              <a:t>chemického vzorce</a:t>
            </a:r>
            <a:r>
              <a:rPr lang="cs-CZ" sz="2400" smtClean="0"/>
              <a:t>.                               </a:t>
            </a:r>
          </a:p>
          <a:p>
            <a:r>
              <a:rPr lang="cs-CZ" sz="2400" smtClean="0"/>
              <a:t>Vzorec – zápis pomocí značek a čísel, udává druh a počet atomů, ze kterých molekula vznikla:</a:t>
            </a:r>
          </a:p>
          <a:p>
            <a:r>
              <a:rPr lang="cs-CZ" sz="2400" smtClean="0"/>
              <a:t>I</a:t>
            </a:r>
            <a:r>
              <a:rPr lang="cs-CZ" sz="2400" baseline="-25000" smtClean="0"/>
              <a:t>2</a:t>
            </a:r>
            <a:r>
              <a:rPr lang="cs-CZ" sz="2400" smtClean="0"/>
              <a:t>     ze 2 atomů jodu</a:t>
            </a:r>
          </a:p>
          <a:p>
            <a:r>
              <a:rPr lang="cs-CZ" sz="2400" smtClean="0"/>
              <a:t>P</a:t>
            </a:r>
            <a:r>
              <a:rPr lang="cs-CZ" sz="2400" baseline="-25000" smtClean="0"/>
              <a:t>4   </a:t>
            </a:r>
            <a:r>
              <a:rPr lang="cs-CZ" sz="2400" smtClean="0"/>
              <a:t>  ze 4 atomů fosforu</a:t>
            </a:r>
          </a:p>
          <a:p>
            <a:r>
              <a:rPr lang="cs-CZ" sz="2400" smtClean="0"/>
              <a:t>C</a:t>
            </a:r>
            <a:r>
              <a:rPr lang="cs-CZ" sz="2400" baseline="-25000" smtClean="0"/>
              <a:t>2</a:t>
            </a:r>
            <a:r>
              <a:rPr lang="cs-CZ" sz="2400" smtClean="0"/>
              <a:t>H</a:t>
            </a:r>
            <a:r>
              <a:rPr lang="cs-CZ" sz="2400" baseline="-25000" smtClean="0"/>
              <a:t>5</a:t>
            </a:r>
            <a:r>
              <a:rPr lang="cs-CZ" sz="2400" smtClean="0"/>
              <a:t>OH  ze 2 atomů uhlíku, 6 atomů vodíku a 1 atomu kyslíku </a:t>
            </a:r>
          </a:p>
          <a:p>
            <a:r>
              <a:rPr lang="cs-CZ" sz="2400" smtClean="0"/>
              <a:t>CO</a:t>
            </a:r>
            <a:r>
              <a:rPr lang="cs-CZ" sz="2400" baseline="-25000" smtClean="0"/>
              <a:t>2</a:t>
            </a:r>
            <a:r>
              <a:rPr lang="cs-CZ" sz="2400" smtClean="0"/>
              <a:t>   z 1 atomu uhlíku a 2 atomů kyslíku</a:t>
            </a:r>
          </a:p>
          <a:p>
            <a:r>
              <a:rPr lang="cs-CZ" sz="2400" smtClean="0"/>
              <a:t>NH</a:t>
            </a:r>
            <a:r>
              <a:rPr lang="cs-CZ" sz="2400" baseline="-25000" smtClean="0"/>
              <a:t>3</a:t>
            </a:r>
            <a:r>
              <a:rPr lang="cs-CZ" sz="2400" smtClean="0"/>
              <a:t>  z 1 atomu dusíku a 3 atomů vodíku</a:t>
            </a:r>
          </a:p>
          <a:p>
            <a:endParaRPr lang="cs-CZ" sz="2400" smtClean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Význam vzorce:  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/>
              <a:t>   CO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    a) jedna molekula oxidu uhličitého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/>
              <a:t>              b) sloučenina oxid uhličitý               </a:t>
            </a:r>
          </a:p>
          <a:p>
            <a:pPr marL="0" indent="0" algn="ctr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2400" dirty="0" smtClean="0"/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/>
              <a:t> </a:t>
            </a:r>
            <a:r>
              <a:rPr lang="cs-CZ" sz="2400" dirty="0" smtClean="0"/>
              <a:t>  NH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    a) jedna molekula amoniaku    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/>
              <a:t> </a:t>
            </a:r>
            <a:r>
              <a:rPr lang="cs-CZ" sz="2400" dirty="0" smtClean="0"/>
              <a:t>             b) sloučenina amoniak                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sz="2400" dirty="0"/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/>
              <a:t>   H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SO</a:t>
            </a:r>
            <a:r>
              <a:rPr lang="cs-CZ" sz="2400" baseline="-25000" dirty="0" smtClean="0"/>
              <a:t>4   </a:t>
            </a:r>
            <a:r>
              <a:rPr lang="cs-CZ" sz="2400" dirty="0" smtClean="0"/>
              <a:t> a) jedna molekula kyseliny sírové</a:t>
            </a:r>
            <a:r>
              <a:rPr lang="cs-CZ" sz="2400" baseline="-25000" dirty="0" smtClean="0"/>
              <a:t> 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/>
              <a:t>                 b) sloučenina kyselina sírová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/>
              <a:t>                                                                                                    </a:t>
            </a: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</a:t>
            </a:r>
            <a:endParaRPr lang="cs-CZ" sz="2400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ÚKOLY K 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1. Co je molekula?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>
                <a:solidFill>
                  <a:schemeClr val="accent1"/>
                </a:solidFill>
              </a:rPr>
              <a:t>Částice složená alespoň ze 2 atomů.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2. Jak vzniká chemická vazba mezi atomy?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>
                <a:solidFill>
                  <a:schemeClr val="accent1"/>
                </a:solidFill>
              </a:rPr>
              <a:t>Pomocí nepárových valenčních elektronů, vznikají vazebné el. páry.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3. Uveď, z kolika prvků a z kolika atomů je složena  molekula HNO</a:t>
            </a:r>
            <a:r>
              <a:rPr lang="cs-CZ" sz="2400" baseline="-25000" dirty="0" smtClean="0"/>
              <a:t>3</a:t>
            </a:r>
            <a:r>
              <a:rPr lang="cs-CZ" sz="2400" dirty="0" smtClean="0"/>
              <a:t>.                                           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>
                <a:solidFill>
                  <a:schemeClr val="accent1"/>
                </a:solidFill>
              </a:rPr>
              <a:t>Ze 3 prvků a 5 atomů.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4. Co je vaznost? Kolikavazný je vodík, kyslík?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>
                <a:solidFill>
                  <a:schemeClr val="accent1"/>
                </a:solidFill>
              </a:rPr>
              <a:t>Udává</a:t>
            </a:r>
            <a:r>
              <a:rPr lang="cs-CZ" sz="2400" dirty="0">
                <a:solidFill>
                  <a:schemeClr val="accent1"/>
                </a:solidFill>
              </a:rPr>
              <a:t>, kolik vazeb je atom schopen vytvořit. Jednovazný, </a:t>
            </a:r>
            <a:r>
              <a:rPr lang="cs-CZ" sz="2400" dirty="0" smtClean="0">
                <a:solidFill>
                  <a:schemeClr val="accent1"/>
                </a:solidFill>
              </a:rPr>
              <a:t>dvojvazný.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sz="2400" dirty="0" smtClean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sz="2400" baseline="-25000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>
                <a:solidFill>
                  <a:schemeClr val="tx1">
                    <a:lumMod val="85000"/>
                  </a:schemeClr>
                </a:solidFill>
                <a:cs typeface="Arial" pitchFamily="34" charset="0"/>
              </a:rPr>
              <a:t>BENEŠ, Pavel; PUMPR, Václav; BANÝR, Jiří. </a:t>
            </a:r>
            <a:r>
              <a:rPr lang="cs-CZ" sz="2400" i="1" dirty="0">
                <a:solidFill>
                  <a:schemeClr val="tx1">
                    <a:lumMod val="85000"/>
                  </a:schemeClr>
                </a:solidFill>
                <a:cs typeface="Arial" pitchFamily="34" charset="0"/>
              </a:rPr>
              <a:t>Základy chemie 1 pro 2. stupeň základní školy, nižší ročníky víceletých gymnázií a střední školy</a:t>
            </a:r>
            <a:r>
              <a:rPr lang="cs-CZ" sz="2400" dirty="0">
                <a:solidFill>
                  <a:schemeClr val="tx1">
                    <a:lumMod val="85000"/>
                  </a:schemeClr>
                </a:solidFill>
                <a:cs typeface="Arial" pitchFamily="34" charset="0"/>
              </a:rPr>
              <a:t>. Praha: Fortuna, 1993, ISBN 80-7168-043-5. 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>
                <a:cs typeface="Arial" pitchFamily="34" charset="0"/>
              </a:rPr>
              <a:t>ŠKODA, Jiří; DOULÍK, Pavel. </a:t>
            </a:r>
            <a:r>
              <a:rPr lang="cs-CZ" sz="2400" i="1" dirty="0">
                <a:cs typeface="Arial" pitchFamily="34" charset="0"/>
              </a:rPr>
              <a:t>Chemie 8 učebnice pro základní školy a víceletá gymnázia</a:t>
            </a:r>
            <a:r>
              <a:rPr lang="cs-CZ" sz="2400" dirty="0">
                <a:cs typeface="Arial" pitchFamily="34" charset="0"/>
              </a:rPr>
              <a:t>. Plzeň: Fraus, 2006, ISBN 80-7238-442-2</a:t>
            </a:r>
            <a:r>
              <a:rPr lang="cs-CZ" sz="2400" dirty="0" smtClean="0">
                <a:cs typeface="Arial" pitchFamily="34" charset="0"/>
              </a:rPr>
              <a:t>.</a:t>
            </a: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>
                <a:cs typeface="Arial" pitchFamily="34" charset="0"/>
              </a:rPr>
              <a:t>O</a:t>
            </a:r>
            <a:r>
              <a:rPr lang="cs-CZ" sz="2400" dirty="0" smtClean="0">
                <a:cs typeface="Arial" pitchFamily="34" charset="0"/>
              </a:rPr>
              <a:t>br. </a:t>
            </a:r>
            <a:r>
              <a:rPr lang="cs-CZ" sz="2400" dirty="0">
                <a:cs typeface="Arial" pitchFamily="34" charset="0"/>
              </a:rPr>
              <a:t>1  AUTOR NEUVEDEN. </a:t>
            </a:r>
            <a:r>
              <a:rPr lang="cs-CZ" sz="2400" dirty="0" err="1">
                <a:cs typeface="Arial" pitchFamily="34" charset="0"/>
              </a:rPr>
              <a:t>zs</a:t>
            </a:r>
            <a:r>
              <a:rPr lang="cs-CZ" sz="2400" dirty="0">
                <a:cs typeface="Arial" pitchFamily="34" charset="0"/>
              </a:rPr>
              <a:t> chemie.cz [online]. [cit. 21.1.2013]. Dostupný na WWW: http://www.zschemie.euweb.cz/molekuly/o2.gif </a:t>
            </a:r>
            <a:endParaRPr lang="cs-CZ" dirty="0">
              <a:cs typeface="Arial" pitchFamily="34" charset="0"/>
            </a:endParaRPr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cs-CZ" dirty="0">
              <a:cs typeface="Arial" pitchFamily="34" charset="0"/>
            </a:endParaRPr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endParaRPr lang="cs-CZ" dirty="0">
              <a:cs typeface="Arial" pitchFamily="34" charset="0"/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Obr. </a:t>
            </a:r>
            <a:r>
              <a:rPr lang="cs-CZ" sz="2400" dirty="0"/>
              <a:t>2  AUTOR NEUVEDEN. </a:t>
            </a:r>
            <a:r>
              <a:rPr lang="cs-CZ" sz="2400" dirty="0" err="1"/>
              <a:t>zs</a:t>
            </a:r>
            <a:r>
              <a:rPr lang="cs-CZ" sz="2400" dirty="0"/>
              <a:t> chemie.cz [online]. [cit. 21.1.2013]. Dostupný na WWW: http://www.zschemie.euweb.cz/molekuly/cl2.gif </a:t>
            </a:r>
            <a:endParaRPr lang="cs-CZ" sz="2400" dirty="0" smtClean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Obr </a:t>
            </a:r>
            <a:r>
              <a:rPr lang="cs-CZ" sz="2400" dirty="0"/>
              <a:t>3  AUTOR NEUVEDEN. </a:t>
            </a:r>
            <a:r>
              <a:rPr lang="cs-CZ" sz="2400" dirty="0" err="1"/>
              <a:t>zs</a:t>
            </a:r>
            <a:r>
              <a:rPr lang="cs-CZ" sz="2400" dirty="0"/>
              <a:t> chemie.cz [online]. [cit. 21.1.2013]. Dostupný na WWW: http://www.zschemie.euweb.cz/molekuly/s8.gif </a:t>
            </a:r>
            <a:endParaRPr lang="cs-CZ" sz="2400" dirty="0" smtClean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Obr. </a:t>
            </a:r>
            <a:r>
              <a:rPr lang="cs-CZ" sz="2400" dirty="0"/>
              <a:t>4  AUTOR NEUVEDEN. </a:t>
            </a:r>
            <a:r>
              <a:rPr lang="cs-CZ" sz="2400" dirty="0" err="1"/>
              <a:t>zs</a:t>
            </a:r>
            <a:r>
              <a:rPr lang="cs-CZ" sz="2400" dirty="0"/>
              <a:t> chemie.cz [online]. [cit. 21.1.2013]. Dostupný na WWW: http://www.zschemie.euweb.cz/molekuly/p4.gif </a:t>
            </a:r>
            <a:endParaRPr lang="cs-CZ" sz="2400" dirty="0" smtClean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Obr. </a:t>
            </a:r>
            <a:r>
              <a:rPr lang="cs-CZ" sz="2400" dirty="0"/>
              <a:t>5  AUTOR NEUVEDEN. </a:t>
            </a:r>
            <a:r>
              <a:rPr lang="cs-CZ" sz="2400" dirty="0" err="1"/>
              <a:t>zs</a:t>
            </a:r>
            <a:r>
              <a:rPr lang="cs-CZ" sz="2400" dirty="0"/>
              <a:t> chemie.cz [online]. [cit. 21.1.2013]. Dostupný na WWW: http://www.zschemie.euweb.cz/molekuly/hcl.gif 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Obr. </a:t>
            </a:r>
            <a:r>
              <a:rPr lang="cs-CZ" sz="2400" dirty="0"/>
              <a:t>6   AUTOR NEUVEDEN. </a:t>
            </a:r>
            <a:r>
              <a:rPr lang="cs-CZ" sz="2400" dirty="0" err="1"/>
              <a:t>zs</a:t>
            </a:r>
            <a:r>
              <a:rPr lang="cs-CZ" sz="2400" dirty="0"/>
              <a:t> chemie.cz [online]. [cit. 21.1.2013]. Dostupný na WWW: http://www.zschemie.euweb.cz/molekuly/h2o.gif </a:t>
            </a:r>
            <a:endParaRPr lang="cs-CZ" sz="2400" dirty="0" smtClean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Obr. </a:t>
            </a:r>
            <a:r>
              <a:rPr lang="cs-CZ" sz="2400" dirty="0"/>
              <a:t>7   AUTOR NEUVEDEN. </a:t>
            </a:r>
            <a:r>
              <a:rPr lang="cs-CZ" sz="2400" dirty="0" err="1"/>
              <a:t>zs</a:t>
            </a:r>
            <a:r>
              <a:rPr lang="cs-CZ" sz="2400" dirty="0"/>
              <a:t> chemie.cz [online]. [cit. 21.1.2013]. Dostupný na WWW: http://www.zschemie.euweb.cz/molekuly/ethanol.gif </a:t>
            </a:r>
            <a:endParaRPr lang="cs-CZ" sz="2400" dirty="0" smtClean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Obr. </a:t>
            </a:r>
            <a:r>
              <a:rPr lang="cs-CZ" sz="2400" dirty="0"/>
              <a:t>8  AUTOR NEUVEDEN. </a:t>
            </a:r>
            <a:r>
              <a:rPr lang="cs-CZ" sz="2400" dirty="0" err="1"/>
              <a:t>zs</a:t>
            </a:r>
            <a:r>
              <a:rPr lang="cs-CZ" sz="2400" dirty="0"/>
              <a:t> chemie.cz [online]. [cit. 21.1.2013]. Dostupný na WWW: http://www.zschemie.euweb.cz/molekuly/atomh.gif </a:t>
            </a:r>
            <a:endParaRPr lang="cs-CZ" sz="2400" dirty="0" smtClean="0"/>
          </a:p>
          <a:p>
            <a:pPr marL="0" indent="0" fontAlgn="auto">
              <a:spcBef>
                <a:spcPts val="580"/>
              </a:spcBef>
              <a:spcAft>
                <a:spcPts val="0"/>
              </a:spcAft>
              <a:buFont typeface="Wingdings 2"/>
              <a:buNone/>
              <a:defRPr/>
            </a:pPr>
            <a:r>
              <a:rPr lang="cs-CZ" sz="2400" dirty="0" smtClean="0"/>
              <a:t>               AUTOR </a:t>
            </a:r>
            <a:r>
              <a:rPr lang="cs-CZ" sz="2400" dirty="0"/>
              <a:t>NEUVEDEN. </a:t>
            </a:r>
            <a:r>
              <a:rPr lang="cs-CZ" sz="2400" dirty="0" err="1"/>
              <a:t>zs</a:t>
            </a:r>
            <a:r>
              <a:rPr lang="cs-CZ" sz="2400" dirty="0"/>
              <a:t> chemie.cz [online]. [</a:t>
            </a:r>
            <a:r>
              <a:rPr lang="cs-CZ" sz="2400" dirty="0" smtClean="0"/>
              <a:t>cit</a:t>
            </a:r>
            <a:r>
              <a:rPr lang="cs-CZ" sz="2400" dirty="0"/>
              <a:t>.</a:t>
            </a:r>
            <a:r>
              <a:rPr lang="cs-CZ" sz="2400" dirty="0" smtClean="0"/>
              <a:t> 21.1.2013</a:t>
            </a:r>
            <a:r>
              <a:rPr lang="cs-CZ" sz="2400" dirty="0"/>
              <a:t>]. Dostupný na WWW: http://www.zschemie.euweb.cz/molekuly/molekulah2.gif 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citace</a:t>
            </a:r>
          </a:p>
        </p:txBody>
      </p:sp>
      <p:sp>
        <p:nvSpPr>
          <p:cNvPr id="30722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smtClean="0"/>
              <a:t>Obr. 9  AUTOR NEUVEDEN. zs chemie.cz [online]. [cit. 21.1.2013]. Dostupný na WWW: http://www.zschemie.euweb.cz/molekuly/atomo2.gif </a:t>
            </a:r>
          </a:p>
          <a:p>
            <a:r>
              <a:rPr lang="cs-CZ" sz="2400" smtClean="0"/>
              <a:t>            AUTOR NEUVEDEN. zs chemie.cz [online]. [cit. 21.1.2013]. Dostupný na WWW: http://www.zschemie.euweb.cz/molekuly/molekulao2.gif </a:t>
            </a:r>
          </a:p>
          <a:p>
            <a:r>
              <a:rPr lang="cs-CZ" sz="2400" smtClean="0"/>
              <a:t>Obr. 10 AUTOR NEUVEDEN. zs chemie.cz [online]. [cit. 21.1.2013]. Dostupný na WWW: http://www.zschemie.euweb.cz/molekuly/molekulah2o.gif 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citace</a:t>
            </a:r>
          </a:p>
        </p:txBody>
      </p:sp>
      <p:sp>
        <p:nvSpPr>
          <p:cNvPr id="31746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smtClean="0"/>
              <a:t>Obr. 11  AUTOR NEUVEDEN. zs chemie.cz [online]. [cit. 21.1.2013]. Dostupný na WWW: http://www.zschemie.euweb.cz/molekuly/atomh.gif </a:t>
            </a:r>
          </a:p>
          <a:p>
            <a:r>
              <a:rPr lang="cs-CZ" sz="2400" smtClean="0"/>
              <a:t>Obr. 12  AUTOR NEUVEDEN. zs chemie.cz [online]. [cit. 21.1.2013]. Dostupný na WWW: http://www.zschemie.euweb.cz/molekuly/atomo.gif </a:t>
            </a:r>
          </a:p>
          <a:p>
            <a:r>
              <a:rPr lang="cs-CZ" sz="2400" smtClean="0"/>
              <a:t>Obr. 13  AUTOR NEUVEDEN. zs chemie.cz [online]. [cit. 21.1.2013]. Dostupný na WWW: http://www.zschemie.euweb.cz/molekuly/atomn.gif 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a 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Obr. </a:t>
            </a:r>
            <a:r>
              <a:rPr lang="cs-CZ" sz="2400" dirty="0"/>
              <a:t>14  AUTOR NEUVEDEN. </a:t>
            </a:r>
            <a:r>
              <a:rPr lang="cs-CZ" sz="2400" dirty="0" err="1"/>
              <a:t>zs</a:t>
            </a:r>
            <a:r>
              <a:rPr lang="cs-CZ" sz="2400" dirty="0"/>
              <a:t> chemie.cz [online]. [cit. 21.1.2013]. Dostupný na WWW: http://www.zschemie.euweb.cz/molekuly/i2.gif </a:t>
            </a:r>
            <a:endParaRPr lang="cs-CZ" sz="2400" dirty="0" smtClean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Obr. </a:t>
            </a:r>
            <a:r>
              <a:rPr lang="cs-CZ" sz="2400" dirty="0"/>
              <a:t>15  AUTOR NEUVEDEN. </a:t>
            </a:r>
            <a:r>
              <a:rPr lang="cs-CZ" sz="2400" dirty="0" err="1"/>
              <a:t>zs</a:t>
            </a:r>
            <a:r>
              <a:rPr lang="cs-CZ" sz="2400" dirty="0"/>
              <a:t> chemie.cz [online]. [cit. 21.1.2013]. Dostupný na WWW: http://www.zschemie.euweb.cz/molekuly/p4.gif </a:t>
            </a:r>
            <a:endParaRPr lang="cs-CZ" sz="2400" dirty="0" smtClean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Obr. </a:t>
            </a:r>
            <a:r>
              <a:rPr lang="cs-CZ" sz="2400" dirty="0"/>
              <a:t>16  AUTOR NEUVEDEN. </a:t>
            </a:r>
            <a:r>
              <a:rPr lang="cs-CZ" sz="2400" dirty="0" err="1"/>
              <a:t>zs</a:t>
            </a:r>
            <a:r>
              <a:rPr lang="cs-CZ" sz="2400" dirty="0"/>
              <a:t> chemie.cz [online]. [cit. 21.1.2013]. Dostupný na WWW: http://www.zschemie.euweb.cz/molekuly/ethanol.gif </a:t>
            </a:r>
            <a:endParaRPr lang="cs-CZ" sz="2400" dirty="0" smtClean="0"/>
          </a:p>
          <a:p>
            <a:pPr marL="274320" indent="-274320" fontAlgn="auto">
              <a:spcBef>
                <a:spcPts val="580"/>
              </a:spcBef>
              <a:spcAft>
                <a:spcPts val="0"/>
              </a:spcAft>
              <a:buFont typeface="Wingdings 2"/>
              <a:buChar char=""/>
              <a:defRPr/>
            </a:pPr>
            <a:r>
              <a:rPr lang="cs-CZ" sz="2400" dirty="0" smtClean="0"/>
              <a:t>Obr. </a:t>
            </a:r>
            <a:r>
              <a:rPr lang="cs-CZ" sz="2400" dirty="0"/>
              <a:t>17  AUTOR NEUVEDEN. </a:t>
            </a:r>
            <a:r>
              <a:rPr lang="cs-CZ" sz="2400" dirty="0" err="1"/>
              <a:t>zs</a:t>
            </a:r>
            <a:r>
              <a:rPr lang="cs-CZ" sz="2400" dirty="0"/>
              <a:t> chemie.cz [online]. [cit. 21.1.2013]. Dostupný na WWW: http://www.zschemie.euweb.cz/molekuly/co2.gif </a:t>
            </a: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490</TotalTime>
  <Words>719</Words>
  <Application>Microsoft Office PowerPoint</Application>
  <PresentationFormat>On-screen Show (4:3)</PresentationFormat>
  <Paragraphs>140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20</vt:i4>
      </vt:variant>
    </vt:vector>
  </HeadingPairs>
  <TitlesOfParts>
    <vt:vector size="28" baseType="lpstr">
      <vt:lpstr>Arial</vt:lpstr>
      <vt:lpstr>Wingdings 2</vt:lpstr>
      <vt:lpstr>Calibri</vt:lpstr>
      <vt:lpstr>Jmění</vt:lpstr>
      <vt:lpstr>Jmění</vt:lpstr>
      <vt:lpstr>Jmění</vt:lpstr>
      <vt:lpstr>Jmění</vt:lpstr>
      <vt:lpstr>Jmění</vt:lpstr>
      <vt:lpstr>Snímek 1</vt:lpstr>
      <vt:lpstr>MOLEKULY</vt:lpstr>
      <vt:lpstr>Anotace</vt:lpstr>
      <vt:lpstr>Molekuly</vt:lpstr>
      <vt:lpstr>Snímek 5</vt:lpstr>
      <vt:lpstr>Snímek 6</vt:lpstr>
      <vt:lpstr> </vt:lpstr>
      <vt:lpstr>Chemická vazba mezi atomy</vt:lpstr>
      <vt:lpstr>Snímek 9</vt:lpstr>
      <vt:lpstr>Snímek 10</vt:lpstr>
      <vt:lpstr>Složení molekuly</vt:lpstr>
      <vt:lpstr>Snímek 12</vt:lpstr>
      <vt:lpstr>Snímek 13</vt:lpstr>
      <vt:lpstr>ÚKOLY K OPAKOVÁNÍ</vt:lpstr>
      <vt:lpstr>Zdroje a citace</vt:lpstr>
      <vt:lpstr>Zdroje a citace</vt:lpstr>
      <vt:lpstr>Zdroje a citace</vt:lpstr>
      <vt:lpstr>Zdroje a citace</vt:lpstr>
      <vt:lpstr>Zdroje a citace</vt:lpstr>
      <vt:lpstr>Zdroje a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89</cp:revision>
  <dcterms:created xsi:type="dcterms:W3CDTF">2011-08-21T15:31:45Z</dcterms:created>
  <dcterms:modified xsi:type="dcterms:W3CDTF">2013-10-17T17:12:42Z</dcterms:modified>
</cp:coreProperties>
</file>