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256" r:id="rId2"/>
    <p:sldId id="282" r:id="rId3"/>
    <p:sldId id="296" r:id="rId4"/>
    <p:sldId id="297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61B04"/>
    <a:srgbClr val="792D9B"/>
    <a:srgbClr val="FF6699"/>
    <a:srgbClr val="E4E43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579" autoAdjust="0"/>
  </p:normalViewPr>
  <p:slideViewPr>
    <p:cSldViewPr>
      <p:cViewPr>
        <p:scale>
          <a:sx n="80" d="100"/>
          <a:sy n="80" d="100"/>
        </p:scale>
        <p:origin x="-756" y="5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VY_32_INOVACE_12_M7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Čtyřúhelníky – konstrukční úloha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VY_32_INOVACE_12_M7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Čtyřúhelníky – konstrukční úloha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9031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ČTYŘÚHELNÍKY - KONSTRUKCE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xmlns="" val="740402038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2"/>
          <p:cNvSpPr txBox="1"/>
          <p:nvPr/>
        </p:nvSpPr>
        <p:spPr>
          <a:xfrm>
            <a:off x="232032" y="613187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261225" algn="l"/>
              </a:tabLst>
            </a:pPr>
            <a:r>
              <a:rPr lang="cs-CZ" dirty="0" smtClean="0"/>
              <a:t>5. 1. 2012	7. třída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792088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JAKÉ DRUHY ČTYŘÚHELNÍKŮ VLASTNĚ EXISTUJÍ ?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80520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OBECNÝ ČTYŘÚHELNÍK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ROVNOBĚŽNÍK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	-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čtverec</a:t>
            </a:r>
          </a:p>
          <a:p>
            <a:pPr>
              <a:buClrTx/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				- obdélník</a:t>
            </a:r>
          </a:p>
          <a:p>
            <a:pPr>
              <a:buClrTx/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				- kosočtverec</a:t>
            </a:r>
          </a:p>
          <a:p>
            <a:pPr>
              <a:buClrTx/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				- kosodélník</a:t>
            </a:r>
          </a:p>
          <a:p>
            <a:pPr>
              <a:buClrTx/>
              <a:buNone/>
            </a:pPr>
            <a:endParaRPr lang="cs-CZ" sz="24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LICHOBĚŽNÍK	- obecný</a:t>
            </a:r>
          </a:p>
          <a:p>
            <a:pPr>
              <a:buClrTx/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				- rovnoramenný</a:t>
            </a:r>
          </a:p>
          <a:p>
            <a:pPr>
              <a:buClrTx/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				- pravoúhlý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DELTOID</a:t>
            </a:r>
          </a:p>
          <a:p>
            <a:pPr>
              <a:lnSpc>
                <a:spcPct val="120000"/>
              </a:lnSpc>
              <a:buClrTx/>
              <a:buNone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None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120000"/>
              </a:lnSpc>
              <a:buClrTx/>
              <a:buFont typeface="Wingdings" pitchFamily="2" charset="2"/>
              <a:buChar char="v"/>
            </a:pPr>
            <a:endParaRPr lang="cs-CZ" sz="24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99992" y="2132856"/>
            <a:ext cx="360040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51720" y="2636912"/>
            <a:ext cx="1008112" cy="36004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>
            <a:off x="2123728" y="3501008"/>
            <a:ext cx="1008112" cy="360040"/>
          </a:xfrm>
          <a:prstGeom prst="parallelogram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/>
          <p:cNvSpPr/>
          <p:nvPr/>
        </p:nvSpPr>
        <p:spPr>
          <a:xfrm>
            <a:off x="2339752" y="4869160"/>
            <a:ext cx="792088" cy="360040"/>
          </a:xfrm>
          <a:prstGeom prst="trapezoid">
            <a:avLst>
              <a:gd name="adj" fmla="val 48810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čtverec 10"/>
          <p:cNvSpPr/>
          <p:nvPr/>
        </p:nvSpPr>
        <p:spPr>
          <a:xfrm rot="19425297">
            <a:off x="5075473" y="2987724"/>
            <a:ext cx="576064" cy="432048"/>
          </a:xfrm>
          <a:prstGeom prst="diamond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 rot="5400000">
            <a:off x="4427984" y="4509120"/>
            <a:ext cx="360040" cy="720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644008" y="4365104"/>
            <a:ext cx="50405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572000" y="4725144"/>
            <a:ext cx="93610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5148064" y="4365104"/>
            <a:ext cx="360040" cy="3600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4752020" y="5481228"/>
            <a:ext cx="36004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932040" y="5301208"/>
            <a:ext cx="50405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932040" y="5661248"/>
            <a:ext cx="86409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H="1">
            <a:off x="5436096" y="5301208"/>
            <a:ext cx="360040" cy="36004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2195736" y="5805264"/>
            <a:ext cx="288032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16200000" flipH="1">
            <a:off x="2483768" y="5805264"/>
            <a:ext cx="288032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16200000" flipV="1">
            <a:off x="2087724" y="6201308"/>
            <a:ext cx="504056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5400000" flipH="1" flipV="1">
            <a:off x="2375756" y="6201308"/>
            <a:ext cx="504056" cy="28803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6228184" y="2204864"/>
            <a:ext cx="2592288" cy="369331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VYPADÁ TO, ŽE DRUHŮ JE MNOHO, ALE MAJÍ TAKÉ MNOHO SPOLEČNÉHO, TAKŽE ZAČNEME TÍM PRVNÍM A TO JE </a:t>
            </a:r>
            <a:r>
              <a:rPr lang="cs-CZ" sz="2400" b="1" dirty="0" smtClean="0"/>
              <a:t>OBECNÝ ČTYŘÚHELNÍK.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KONSTRUKČNÍ ÚLOHA: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8701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ZADÁNÍ:</a:t>
            </a:r>
          </a:p>
          <a:p>
            <a:pPr>
              <a:buNone/>
            </a:pPr>
            <a:r>
              <a:rPr lang="cs-CZ" dirty="0" smtClean="0"/>
              <a:t>Narýsujte čtyřúhelník ABCD,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a = 8cm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el-GR" dirty="0" smtClean="0"/>
              <a:t>α</a:t>
            </a:r>
            <a:r>
              <a:rPr lang="cs-CZ" dirty="0" smtClean="0"/>
              <a:t> = 70°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el-GR" dirty="0" smtClean="0"/>
              <a:t>β</a:t>
            </a:r>
            <a:r>
              <a:rPr lang="cs-CZ" dirty="0" smtClean="0"/>
              <a:t> = </a:t>
            </a:r>
            <a:r>
              <a:rPr lang="cs-CZ" dirty="0" smtClean="0"/>
              <a:t>80°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</a:t>
            </a:r>
            <a:r>
              <a:rPr lang="cs-CZ" dirty="0" smtClean="0"/>
              <a:t>AC</a:t>
            </a:r>
            <a:r>
              <a:rPr lang="cs-CZ" dirty="0" smtClean="0">
                <a:sym typeface="Symbol"/>
              </a:rPr>
              <a:t> = 9 cm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CD  = 6 cm</a:t>
            </a:r>
          </a:p>
          <a:p>
            <a:pPr>
              <a:buNone/>
            </a:pPr>
            <a:r>
              <a:rPr lang="cs-CZ" sz="2200" i="1" dirty="0" smtClean="0">
                <a:sym typeface="Symbol"/>
              </a:rPr>
              <a:t>	Diskutujte počet řešení, po narýsování ověřte, zda platí věta o součtu vnitřních úhlů.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NÁČRT:</a:t>
            </a:r>
          </a:p>
          <a:p>
            <a:pPr>
              <a:buNone/>
            </a:pP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5181600" y="5353444"/>
            <a:ext cx="3018971" cy="146416"/>
          </a:xfrm>
          <a:custGeom>
            <a:avLst/>
            <a:gdLst>
              <a:gd name="connsiteX0" fmla="*/ 0 w 3018971"/>
              <a:gd name="connsiteY0" fmla="*/ 45871 h 144049"/>
              <a:gd name="connsiteX1" fmla="*/ 246743 w 3018971"/>
              <a:gd name="connsiteY1" fmla="*/ 2328 h 144049"/>
              <a:gd name="connsiteX2" fmla="*/ 420914 w 3018971"/>
              <a:gd name="connsiteY2" fmla="*/ 16843 h 144049"/>
              <a:gd name="connsiteX3" fmla="*/ 624114 w 3018971"/>
              <a:gd name="connsiteY3" fmla="*/ 45871 h 144049"/>
              <a:gd name="connsiteX4" fmla="*/ 696686 w 3018971"/>
              <a:gd name="connsiteY4" fmla="*/ 60386 h 144049"/>
              <a:gd name="connsiteX5" fmla="*/ 1088571 w 3018971"/>
              <a:gd name="connsiteY5" fmla="*/ 89414 h 144049"/>
              <a:gd name="connsiteX6" fmla="*/ 1930400 w 3018971"/>
              <a:gd name="connsiteY6" fmla="*/ 89414 h 144049"/>
              <a:gd name="connsiteX7" fmla="*/ 1988457 w 3018971"/>
              <a:gd name="connsiteY7" fmla="*/ 74900 h 144049"/>
              <a:gd name="connsiteX8" fmla="*/ 2278743 w 3018971"/>
              <a:gd name="connsiteY8" fmla="*/ 45871 h 144049"/>
              <a:gd name="connsiteX9" fmla="*/ 3018971 w 3018971"/>
              <a:gd name="connsiteY9" fmla="*/ 74900 h 144049"/>
              <a:gd name="connsiteX0" fmla="*/ 0 w 3018971"/>
              <a:gd name="connsiteY0" fmla="*/ 45871 h 146416"/>
              <a:gd name="connsiteX1" fmla="*/ 246743 w 3018971"/>
              <a:gd name="connsiteY1" fmla="*/ 2328 h 146416"/>
              <a:gd name="connsiteX2" fmla="*/ 420914 w 3018971"/>
              <a:gd name="connsiteY2" fmla="*/ 16843 h 146416"/>
              <a:gd name="connsiteX3" fmla="*/ 624114 w 3018971"/>
              <a:gd name="connsiteY3" fmla="*/ 45871 h 146416"/>
              <a:gd name="connsiteX4" fmla="*/ 696686 w 3018971"/>
              <a:gd name="connsiteY4" fmla="*/ 60386 h 146416"/>
              <a:gd name="connsiteX5" fmla="*/ 1334616 w 3018971"/>
              <a:gd name="connsiteY5" fmla="*/ 91781 h 146416"/>
              <a:gd name="connsiteX6" fmla="*/ 1930400 w 3018971"/>
              <a:gd name="connsiteY6" fmla="*/ 89414 h 146416"/>
              <a:gd name="connsiteX7" fmla="*/ 1988457 w 3018971"/>
              <a:gd name="connsiteY7" fmla="*/ 74900 h 146416"/>
              <a:gd name="connsiteX8" fmla="*/ 2278743 w 3018971"/>
              <a:gd name="connsiteY8" fmla="*/ 45871 h 146416"/>
              <a:gd name="connsiteX9" fmla="*/ 3018971 w 3018971"/>
              <a:gd name="connsiteY9" fmla="*/ 74900 h 146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18971" h="146416">
                <a:moveTo>
                  <a:pt x="0" y="45871"/>
                </a:moveTo>
                <a:cubicBezTo>
                  <a:pt x="84375" y="24778"/>
                  <a:pt x="151326" y="6145"/>
                  <a:pt x="246743" y="2328"/>
                </a:cubicBezTo>
                <a:cubicBezTo>
                  <a:pt x="304955" y="0"/>
                  <a:pt x="362857" y="12005"/>
                  <a:pt x="420914" y="16843"/>
                </a:cubicBezTo>
                <a:cubicBezTo>
                  <a:pt x="545485" y="47985"/>
                  <a:pt x="411974" y="17585"/>
                  <a:pt x="624114" y="45871"/>
                </a:cubicBezTo>
                <a:cubicBezTo>
                  <a:pt x="648567" y="49131"/>
                  <a:pt x="672207" y="57326"/>
                  <a:pt x="696686" y="60386"/>
                </a:cubicBezTo>
                <a:cubicBezTo>
                  <a:pt x="804360" y="73845"/>
                  <a:pt x="1236610" y="85656"/>
                  <a:pt x="1334616" y="91781"/>
                </a:cubicBezTo>
                <a:cubicBezTo>
                  <a:pt x="1662436" y="146416"/>
                  <a:pt x="1210102" y="115138"/>
                  <a:pt x="1930400" y="89414"/>
                </a:cubicBezTo>
                <a:cubicBezTo>
                  <a:pt x="1950335" y="88702"/>
                  <a:pt x="1968663" y="77374"/>
                  <a:pt x="1988457" y="74900"/>
                </a:cubicBezTo>
                <a:cubicBezTo>
                  <a:pt x="2084951" y="62838"/>
                  <a:pt x="2181981" y="55547"/>
                  <a:pt x="2278743" y="45871"/>
                </a:cubicBezTo>
                <a:cubicBezTo>
                  <a:pt x="2883406" y="78556"/>
                  <a:pt x="2636500" y="74900"/>
                  <a:pt x="3018971" y="74900"/>
                </a:cubicBezTo>
              </a:path>
            </a:pathLst>
          </a:cu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4716016" y="4581128"/>
            <a:ext cx="1368152" cy="1584176"/>
          </a:xfrm>
          <a:prstGeom prst="arc">
            <a:avLst/>
          </a:pr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5196114" y="1340769"/>
            <a:ext cx="1248094" cy="4058546"/>
          </a:xfrm>
          <a:custGeom>
            <a:avLst/>
            <a:gdLst>
              <a:gd name="connsiteX0" fmla="*/ 0 w 1001486"/>
              <a:gd name="connsiteY0" fmla="*/ 3309257 h 3309257"/>
              <a:gd name="connsiteX1" fmla="*/ 14515 w 1001486"/>
              <a:gd name="connsiteY1" fmla="*/ 3251200 h 3309257"/>
              <a:gd name="connsiteX2" fmla="*/ 43543 w 1001486"/>
              <a:gd name="connsiteY2" fmla="*/ 3207657 h 3309257"/>
              <a:gd name="connsiteX3" fmla="*/ 72572 w 1001486"/>
              <a:gd name="connsiteY3" fmla="*/ 3149600 h 3309257"/>
              <a:gd name="connsiteX4" fmla="*/ 116115 w 1001486"/>
              <a:gd name="connsiteY4" fmla="*/ 2801257 h 3309257"/>
              <a:gd name="connsiteX5" fmla="*/ 159657 w 1001486"/>
              <a:gd name="connsiteY5" fmla="*/ 2714172 h 3309257"/>
              <a:gd name="connsiteX6" fmla="*/ 203200 w 1001486"/>
              <a:gd name="connsiteY6" fmla="*/ 2569029 h 3309257"/>
              <a:gd name="connsiteX7" fmla="*/ 232229 w 1001486"/>
              <a:gd name="connsiteY7" fmla="*/ 2481943 h 3309257"/>
              <a:gd name="connsiteX8" fmla="*/ 246743 w 1001486"/>
              <a:gd name="connsiteY8" fmla="*/ 2438400 h 3309257"/>
              <a:gd name="connsiteX9" fmla="*/ 304800 w 1001486"/>
              <a:gd name="connsiteY9" fmla="*/ 2351314 h 3309257"/>
              <a:gd name="connsiteX10" fmla="*/ 333829 w 1001486"/>
              <a:gd name="connsiteY10" fmla="*/ 2307772 h 3309257"/>
              <a:gd name="connsiteX11" fmla="*/ 348343 w 1001486"/>
              <a:gd name="connsiteY11" fmla="*/ 2264229 h 3309257"/>
              <a:gd name="connsiteX12" fmla="*/ 377372 w 1001486"/>
              <a:gd name="connsiteY12" fmla="*/ 2220686 h 3309257"/>
              <a:gd name="connsiteX13" fmla="*/ 391886 w 1001486"/>
              <a:gd name="connsiteY13" fmla="*/ 2148114 h 3309257"/>
              <a:gd name="connsiteX14" fmla="*/ 420915 w 1001486"/>
              <a:gd name="connsiteY14" fmla="*/ 1988457 h 3309257"/>
              <a:gd name="connsiteX15" fmla="*/ 435429 w 1001486"/>
              <a:gd name="connsiteY15" fmla="*/ 1901372 h 3309257"/>
              <a:gd name="connsiteX16" fmla="*/ 449943 w 1001486"/>
              <a:gd name="connsiteY16" fmla="*/ 1799772 h 3309257"/>
              <a:gd name="connsiteX17" fmla="*/ 478972 w 1001486"/>
              <a:gd name="connsiteY17" fmla="*/ 1625600 h 3309257"/>
              <a:gd name="connsiteX18" fmla="*/ 493486 w 1001486"/>
              <a:gd name="connsiteY18" fmla="*/ 1538514 h 3309257"/>
              <a:gd name="connsiteX19" fmla="*/ 537029 w 1001486"/>
              <a:gd name="connsiteY19" fmla="*/ 1407886 h 3309257"/>
              <a:gd name="connsiteX20" fmla="*/ 580572 w 1001486"/>
              <a:gd name="connsiteY20" fmla="*/ 1233714 h 3309257"/>
              <a:gd name="connsiteX21" fmla="*/ 595086 w 1001486"/>
              <a:gd name="connsiteY21" fmla="*/ 1190172 h 3309257"/>
              <a:gd name="connsiteX22" fmla="*/ 667657 w 1001486"/>
              <a:gd name="connsiteY22" fmla="*/ 1103086 h 3309257"/>
              <a:gd name="connsiteX23" fmla="*/ 696686 w 1001486"/>
              <a:gd name="connsiteY23" fmla="*/ 1016000 h 3309257"/>
              <a:gd name="connsiteX24" fmla="*/ 725715 w 1001486"/>
              <a:gd name="connsiteY24" fmla="*/ 725714 h 3309257"/>
              <a:gd name="connsiteX25" fmla="*/ 754743 w 1001486"/>
              <a:gd name="connsiteY25" fmla="*/ 682172 h 3309257"/>
              <a:gd name="connsiteX26" fmla="*/ 769257 w 1001486"/>
              <a:gd name="connsiteY26" fmla="*/ 580572 h 3309257"/>
              <a:gd name="connsiteX27" fmla="*/ 783772 w 1001486"/>
              <a:gd name="connsiteY27" fmla="*/ 537029 h 3309257"/>
              <a:gd name="connsiteX28" fmla="*/ 798286 w 1001486"/>
              <a:gd name="connsiteY28" fmla="*/ 478972 h 3309257"/>
              <a:gd name="connsiteX29" fmla="*/ 827315 w 1001486"/>
              <a:gd name="connsiteY29" fmla="*/ 391886 h 3309257"/>
              <a:gd name="connsiteX30" fmla="*/ 841829 w 1001486"/>
              <a:gd name="connsiteY30" fmla="*/ 348343 h 3309257"/>
              <a:gd name="connsiteX31" fmla="*/ 885372 w 1001486"/>
              <a:gd name="connsiteY31" fmla="*/ 319314 h 3309257"/>
              <a:gd name="connsiteX32" fmla="*/ 914400 w 1001486"/>
              <a:gd name="connsiteY32" fmla="*/ 217714 h 3309257"/>
              <a:gd name="connsiteX33" fmla="*/ 943429 w 1001486"/>
              <a:gd name="connsiteY33" fmla="*/ 174172 h 3309257"/>
              <a:gd name="connsiteX34" fmla="*/ 972457 w 1001486"/>
              <a:gd name="connsiteY34" fmla="*/ 43543 h 3309257"/>
              <a:gd name="connsiteX35" fmla="*/ 1001486 w 1001486"/>
              <a:gd name="connsiteY35" fmla="*/ 0 h 3309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01486" h="3309257">
                <a:moveTo>
                  <a:pt x="0" y="3309257"/>
                </a:moveTo>
                <a:cubicBezTo>
                  <a:pt x="4838" y="3289905"/>
                  <a:pt x="6657" y="3269535"/>
                  <a:pt x="14515" y="3251200"/>
                </a:cubicBezTo>
                <a:cubicBezTo>
                  <a:pt x="21387" y="3235167"/>
                  <a:pt x="34888" y="3222803"/>
                  <a:pt x="43543" y="3207657"/>
                </a:cubicBezTo>
                <a:cubicBezTo>
                  <a:pt x="54278" y="3188871"/>
                  <a:pt x="62896" y="3168952"/>
                  <a:pt x="72572" y="3149600"/>
                </a:cubicBezTo>
                <a:cubicBezTo>
                  <a:pt x="135503" y="2834939"/>
                  <a:pt x="69752" y="3195336"/>
                  <a:pt x="116115" y="2801257"/>
                </a:cubicBezTo>
                <a:cubicBezTo>
                  <a:pt x="122467" y="2747263"/>
                  <a:pt x="137737" y="2763492"/>
                  <a:pt x="159657" y="2714172"/>
                </a:cubicBezTo>
                <a:cubicBezTo>
                  <a:pt x="191239" y="2643112"/>
                  <a:pt x="183713" y="2633987"/>
                  <a:pt x="203200" y="2569029"/>
                </a:cubicBezTo>
                <a:cubicBezTo>
                  <a:pt x="211993" y="2539721"/>
                  <a:pt x="222553" y="2510972"/>
                  <a:pt x="232229" y="2481943"/>
                </a:cubicBezTo>
                <a:cubicBezTo>
                  <a:pt x="237067" y="2467429"/>
                  <a:pt x="238256" y="2451130"/>
                  <a:pt x="246743" y="2438400"/>
                </a:cubicBezTo>
                <a:lnTo>
                  <a:pt x="304800" y="2351314"/>
                </a:lnTo>
                <a:lnTo>
                  <a:pt x="333829" y="2307772"/>
                </a:lnTo>
                <a:cubicBezTo>
                  <a:pt x="338667" y="2293258"/>
                  <a:pt x="341501" y="2277913"/>
                  <a:pt x="348343" y="2264229"/>
                </a:cubicBezTo>
                <a:cubicBezTo>
                  <a:pt x="356144" y="2248627"/>
                  <a:pt x="371247" y="2237019"/>
                  <a:pt x="377372" y="2220686"/>
                </a:cubicBezTo>
                <a:cubicBezTo>
                  <a:pt x="386034" y="2197587"/>
                  <a:pt x="386535" y="2172196"/>
                  <a:pt x="391886" y="2148114"/>
                </a:cubicBezTo>
                <a:cubicBezTo>
                  <a:pt x="422927" y="2008425"/>
                  <a:pt x="389464" y="2192883"/>
                  <a:pt x="420915" y="1988457"/>
                </a:cubicBezTo>
                <a:cubicBezTo>
                  <a:pt x="425390" y="1959370"/>
                  <a:pt x="430954" y="1930459"/>
                  <a:pt x="435429" y="1901372"/>
                </a:cubicBezTo>
                <a:cubicBezTo>
                  <a:pt x="440631" y="1867559"/>
                  <a:pt x="444607" y="1833564"/>
                  <a:pt x="449943" y="1799772"/>
                </a:cubicBezTo>
                <a:cubicBezTo>
                  <a:pt x="459123" y="1741634"/>
                  <a:pt x="469296" y="1683657"/>
                  <a:pt x="478972" y="1625600"/>
                </a:cubicBezTo>
                <a:cubicBezTo>
                  <a:pt x="483810" y="1596571"/>
                  <a:pt x="484180" y="1566433"/>
                  <a:pt x="493486" y="1538514"/>
                </a:cubicBezTo>
                <a:lnTo>
                  <a:pt x="537029" y="1407886"/>
                </a:lnTo>
                <a:cubicBezTo>
                  <a:pt x="556573" y="1290617"/>
                  <a:pt x="542236" y="1348720"/>
                  <a:pt x="580572" y="1233714"/>
                </a:cubicBezTo>
                <a:cubicBezTo>
                  <a:pt x="585410" y="1219200"/>
                  <a:pt x="584268" y="1200990"/>
                  <a:pt x="595086" y="1190172"/>
                </a:cubicBezTo>
                <a:cubicBezTo>
                  <a:pt x="622432" y="1162826"/>
                  <a:pt x="651491" y="1139461"/>
                  <a:pt x="667657" y="1103086"/>
                </a:cubicBezTo>
                <a:cubicBezTo>
                  <a:pt x="680084" y="1075124"/>
                  <a:pt x="687010" y="1045029"/>
                  <a:pt x="696686" y="1016000"/>
                </a:cubicBezTo>
                <a:cubicBezTo>
                  <a:pt x="697535" y="1001559"/>
                  <a:pt x="687849" y="801445"/>
                  <a:pt x="725715" y="725714"/>
                </a:cubicBezTo>
                <a:cubicBezTo>
                  <a:pt x="733516" y="710112"/>
                  <a:pt x="745067" y="696686"/>
                  <a:pt x="754743" y="682172"/>
                </a:cubicBezTo>
                <a:cubicBezTo>
                  <a:pt x="759581" y="648305"/>
                  <a:pt x="762548" y="614118"/>
                  <a:pt x="769257" y="580572"/>
                </a:cubicBezTo>
                <a:cubicBezTo>
                  <a:pt x="772258" y="565570"/>
                  <a:pt x="779569" y="551740"/>
                  <a:pt x="783772" y="537029"/>
                </a:cubicBezTo>
                <a:cubicBezTo>
                  <a:pt x="789252" y="517849"/>
                  <a:pt x="792554" y="498079"/>
                  <a:pt x="798286" y="478972"/>
                </a:cubicBezTo>
                <a:cubicBezTo>
                  <a:pt x="807079" y="449664"/>
                  <a:pt x="817639" y="420915"/>
                  <a:pt x="827315" y="391886"/>
                </a:cubicBezTo>
                <a:cubicBezTo>
                  <a:pt x="832153" y="377372"/>
                  <a:pt x="829099" y="356830"/>
                  <a:pt x="841829" y="348343"/>
                </a:cubicBezTo>
                <a:lnTo>
                  <a:pt x="885372" y="319314"/>
                </a:lnTo>
                <a:cubicBezTo>
                  <a:pt x="890022" y="300715"/>
                  <a:pt x="903990" y="238535"/>
                  <a:pt x="914400" y="217714"/>
                </a:cubicBezTo>
                <a:cubicBezTo>
                  <a:pt x="922201" y="202112"/>
                  <a:pt x="933753" y="188686"/>
                  <a:pt x="943429" y="174172"/>
                </a:cubicBezTo>
                <a:cubicBezTo>
                  <a:pt x="949003" y="140727"/>
                  <a:pt x="954592" y="79273"/>
                  <a:pt x="972457" y="43543"/>
                </a:cubicBezTo>
                <a:cubicBezTo>
                  <a:pt x="980258" y="27941"/>
                  <a:pt x="1001486" y="0"/>
                  <a:pt x="1001486" y="0"/>
                </a:cubicBezTo>
              </a:path>
            </a:pathLst>
          </a:cu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16028545">
            <a:off x="7723920" y="4796759"/>
            <a:ext cx="1106494" cy="1163931"/>
          </a:xfrm>
          <a:prstGeom prst="arc">
            <a:avLst>
              <a:gd name="adj1" fmla="val 15947443"/>
              <a:gd name="adj2" fmla="val 20291171"/>
            </a:avLst>
          </a:pr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7112000" y="2070849"/>
            <a:ext cx="1103086" cy="3357494"/>
          </a:xfrm>
          <a:custGeom>
            <a:avLst/>
            <a:gdLst>
              <a:gd name="connsiteX0" fmla="*/ 1103086 w 1103086"/>
              <a:gd name="connsiteY0" fmla="*/ 3357494 h 3357494"/>
              <a:gd name="connsiteX1" fmla="*/ 1074057 w 1103086"/>
              <a:gd name="connsiteY1" fmla="*/ 3183322 h 3357494"/>
              <a:gd name="connsiteX2" fmla="*/ 1045029 w 1103086"/>
              <a:gd name="connsiteY2" fmla="*/ 3139780 h 3357494"/>
              <a:gd name="connsiteX3" fmla="*/ 986971 w 1103086"/>
              <a:gd name="connsiteY3" fmla="*/ 3009151 h 3357494"/>
              <a:gd name="connsiteX4" fmla="*/ 957943 w 1103086"/>
              <a:gd name="connsiteY4" fmla="*/ 2922065 h 3357494"/>
              <a:gd name="connsiteX5" fmla="*/ 943429 w 1103086"/>
              <a:gd name="connsiteY5" fmla="*/ 2864008 h 3357494"/>
              <a:gd name="connsiteX6" fmla="*/ 914400 w 1103086"/>
              <a:gd name="connsiteY6" fmla="*/ 2776922 h 3357494"/>
              <a:gd name="connsiteX7" fmla="*/ 899886 w 1103086"/>
              <a:gd name="connsiteY7" fmla="*/ 2733380 h 3357494"/>
              <a:gd name="connsiteX8" fmla="*/ 885371 w 1103086"/>
              <a:gd name="connsiteY8" fmla="*/ 2675322 h 3357494"/>
              <a:gd name="connsiteX9" fmla="*/ 827314 w 1103086"/>
              <a:gd name="connsiteY9" fmla="*/ 2573722 h 3357494"/>
              <a:gd name="connsiteX10" fmla="*/ 769257 w 1103086"/>
              <a:gd name="connsiteY10" fmla="*/ 2443094 h 3357494"/>
              <a:gd name="connsiteX11" fmla="*/ 725714 w 1103086"/>
              <a:gd name="connsiteY11" fmla="*/ 2297951 h 3357494"/>
              <a:gd name="connsiteX12" fmla="*/ 696686 w 1103086"/>
              <a:gd name="connsiteY12" fmla="*/ 2181837 h 3357494"/>
              <a:gd name="connsiteX13" fmla="*/ 682171 w 1103086"/>
              <a:gd name="connsiteY13" fmla="*/ 2123780 h 3357494"/>
              <a:gd name="connsiteX14" fmla="*/ 667657 w 1103086"/>
              <a:gd name="connsiteY14" fmla="*/ 2007665 h 3357494"/>
              <a:gd name="connsiteX15" fmla="*/ 638629 w 1103086"/>
              <a:gd name="connsiteY15" fmla="*/ 1920580 h 3357494"/>
              <a:gd name="connsiteX16" fmla="*/ 624114 w 1103086"/>
              <a:gd name="connsiteY16" fmla="*/ 1877037 h 3357494"/>
              <a:gd name="connsiteX17" fmla="*/ 580571 w 1103086"/>
              <a:gd name="connsiteY17" fmla="*/ 1746408 h 3357494"/>
              <a:gd name="connsiteX18" fmla="*/ 551543 w 1103086"/>
              <a:gd name="connsiteY18" fmla="*/ 1630294 h 3357494"/>
              <a:gd name="connsiteX19" fmla="*/ 537029 w 1103086"/>
              <a:gd name="connsiteY19" fmla="*/ 1572237 h 3357494"/>
              <a:gd name="connsiteX20" fmla="*/ 522514 w 1103086"/>
              <a:gd name="connsiteY20" fmla="*/ 1499665 h 3357494"/>
              <a:gd name="connsiteX21" fmla="*/ 464457 w 1103086"/>
              <a:gd name="connsiteY21" fmla="*/ 1383551 h 3357494"/>
              <a:gd name="connsiteX22" fmla="*/ 449943 w 1103086"/>
              <a:gd name="connsiteY22" fmla="*/ 1325494 h 3357494"/>
              <a:gd name="connsiteX23" fmla="*/ 435429 w 1103086"/>
              <a:gd name="connsiteY23" fmla="*/ 1281951 h 3357494"/>
              <a:gd name="connsiteX24" fmla="*/ 406400 w 1103086"/>
              <a:gd name="connsiteY24" fmla="*/ 1165837 h 3357494"/>
              <a:gd name="connsiteX25" fmla="*/ 377371 w 1103086"/>
              <a:gd name="connsiteY25" fmla="*/ 1049722 h 3357494"/>
              <a:gd name="connsiteX26" fmla="*/ 348343 w 1103086"/>
              <a:gd name="connsiteY26" fmla="*/ 991665 h 3357494"/>
              <a:gd name="connsiteX27" fmla="*/ 319314 w 1103086"/>
              <a:gd name="connsiteY27" fmla="*/ 904580 h 3357494"/>
              <a:gd name="connsiteX28" fmla="*/ 290286 w 1103086"/>
              <a:gd name="connsiteY28" fmla="*/ 861037 h 3357494"/>
              <a:gd name="connsiteX29" fmla="*/ 261257 w 1103086"/>
              <a:gd name="connsiteY29" fmla="*/ 773951 h 3357494"/>
              <a:gd name="connsiteX30" fmla="*/ 203200 w 1103086"/>
              <a:gd name="connsiteY30" fmla="*/ 643322 h 3357494"/>
              <a:gd name="connsiteX31" fmla="*/ 174171 w 1103086"/>
              <a:gd name="connsiteY31" fmla="*/ 527208 h 3357494"/>
              <a:gd name="connsiteX32" fmla="*/ 145143 w 1103086"/>
              <a:gd name="connsiteY32" fmla="*/ 440122 h 3357494"/>
              <a:gd name="connsiteX33" fmla="*/ 116114 w 1103086"/>
              <a:gd name="connsiteY33" fmla="*/ 280465 h 3357494"/>
              <a:gd name="connsiteX34" fmla="*/ 87086 w 1103086"/>
              <a:gd name="connsiteY34" fmla="*/ 236922 h 3357494"/>
              <a:gd name="connsiteX35" fmla="*/ 58057 w 1103086"/>
              <a:gd name="connsiteY35" fmla="*/ 106294 h 3357494"/>
              <a:gd name="connsiteX36" fmla="*/ 29029 w 1103086"/>
              <a:gd name="connsiteY36" fmla="*/ 62751 h 3357494"/>
              <a:gd name="connsiteX37" fmla="*/ 0 w 1103086"/>
              <a:gd name="connsiteY37" fmla="*/ 4694 h 3357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103086" h="3357494">
                <a:moveTo>
                  <a:pt x="1103086" y="3357494"/>
                </a:moveTo>
                <a:cubicBezTo>
                  <a:pt x="1099886" y="3331896"/>
                  <a:pt x="1090979" y="3222807"/>
                  <a:pt x="1074057" y="3183322"/>
                </a:cubicBezTo>
                <a:cubicBezTo>
                  <a:pt x="1067186" y="3167289"/>
                  <a:pt x="1052114" y="3155720"/>
                  <a:pt x="1045029" y="3139780"/>
                </a:cubicBezTo>
                <a:cubicBezTo>
                  <a:pt x="975940" y="2984331"/>
                  <a:pt x="1052666" y="3107693"/>
                  <a:pt x="986971" y="3009151"/>
                </a:cubicBezTo>
                <a:cubicBezTo>
                  <a:pt x="977295" y="2980122"/>
                  <a:pt x="965364" y="2951750"/>
                  <a:pt x="957943" y="2922065"/>
                </a:cubicBezTo>
                <a:cubicBezTo>
                  <a:pt x="953105" y="2902713"/>
                  <a:pt x="949161" y="2883115"/>
                  <a:pt x="943429" y="2864008"/>
                </a:cubicBezTo>
                <a:cubicBezTo>
                  <a:pt x="934636" y="2834700"/>
                  <a:pt x="924076" y="2805951"/>
                  <a:pt x="914400" y="2776922"/>
                </a:cubicBezTo>
                <a:cubicBezTo>
                  <a:pt x="909562" y="2762408"/>
                  <a:pt x="903597" y="2748222"/>
                  <a:pt x="899886" y="2733380"/>
                </a:cubicBezTo>
                <a:cubicBezTo>
                  <a:pt x="895048" y="2714027"/>
                  <a:pt x="892375" y="2694000"/>
                  <a:pt x="885371" y="2675322"/>
                </a:cubicBezTo>
                <a:cubicBezTo>
                  <a:pt x="869586" y="2633228"/>
                  <a:pt x="851378" y="2609818"/>
                  <a:pt x="827314" y="2573722"/>
                </a:cubicBezTo>
                <a:cubicBezTo>
                  <a:pt x="792770" y="2470088"/>
                  <a:pt x="815259" y="2512096"/>
                  <a:pt x="769257" y="2443094"/>
                </a:cubicBezTo>
                <a:cubicBezTo>
                  <a:pt x="734136" y="2267483"/>
                  <a:pt x="780273" y="2475266"/>
                  <a:pt x="725714" y="2297951"/>
                </a:cubicBezTo>
                <a:cubicBezTo>
                  <a:pt x="713981" y="2259819"/>
                  <a:pt x="706362" y="2220542"/>
                  <a:pt x="696686" y="2181837"/>
                </a:cubicBezTo>
                <a:lnTo>
                  <a:pt x="682171" y="2123780"/>
                </a:lnTo>
                <a:cubicBezTo>
                  <a:pt x="677333" y="2085075"/>
                  <a:pt x="675830" y="2045805"/>
                  <a:pt x="667657" y="2007665"/>
                </a:cubicBezTo>
                <a:cubicBezTo>
                  <a:pt x="661246" y="1977746"/>
                  <a:pt x="648305" y="1949608"/>
                  <a:pt x="638629" y="1920580"/>
                </a:cubicBezTo>
                <a:cubicBezTo>
                  <a:pt x="633791" y="1906066"/>
                  <a:pt x="627114" y="1892039"/>
                  <a:pt x="624114" y="1877037"/>
                </a:cubicBezTo>
                <a:cubicBezTo>
                  <a:pt x="605357" y="1783249"/>
                  <a:pt x="620633" y="1826530"/>
                  <a:pt x="580571" y="1746408"/>
                </a:cubicBezTo>
                <a:lnTo>
                  <a:pt x="551543" y="1630294"/>
                </a:lnTo>
                <a:cubicBezTo>
                  <a:pt x="546705" y="1610942"/>
                  <a:pt x="540941" y="1591798"/>
                  <a:pt x="537029" y="1572237"/>
                </a:cubicBezTo>
                <a:cubicBezTo>
                  <a:pt x="532191" y="1548046"/>
                  <a:pt x="531370" y="1522690"/>
                  <a:pt x="522514" y="1499665"/>
                </a:cubicBezTo>
                <a:cubicBezTo>
                  <a:pt x="506980" y="1459276"/>
                  <a:pt x="464457" y="1383551"/>
                  <a:pt x="464457" y="1383551"/>
                </a:cubicBezTo>
                <a:cubicBezTo>
                  <a:pt x="459619" y="1364199"/>
                  <a:pt x="455423" y="1344674"/>
                  <a:pt x="449943" y="1325494"/>
                </a:cubicBezTo>
                <a:cubicBezTo>
                  <a:pt x="445740" y="1310783"/>
                  <a:pt x="439455" y="1296711"/>
                  <a:pt x="435429" y="1281951"/>
                </a:cubicBezTo>
                <a:cubicBezTo>
                  <a:pt x="424932" y="1243461"/>
                  <a:pt x="416076" y="1204542"/>
                  <a:pt x="406400" y="1165837"/>
                </a:cubicBezTo>
                <a:cubicBezTo>
                  <a:pt x="406399" y="1165832"/>
                  <a:pt x="377373" y="1049726"/>
                  <a:pt x="377371" y="1049722"/>
                </a:cubicBezTo>
                <a:cubicBezTo>
                  <a:pt x="367695" y="1030370"/>
                  <a:pt x="356379" y="1011754"/>
                  <a:pt x="348343" y="991665"/>
                </a:cubicBezTo>
                <a:cubicBezTo>
                  <a:pt x="336979" y="963255"/>
                  <a:pt x="336287" y="930040"/>
                  <a:pt x="319314" y="904580"/>
                </a:cubicBezTo>
                <a:cubicBezTo>
                  <a:pt x="309638" y="890066"/>
                  <a:pt x="297371" y="876977"/>
                  <a:pt x="290286" y="861037"/>
                </a:cubicBezTo>
                <a:cubicBezTo>
                  <a:pt x="277859" y="833075"/>
                  <a:pt x="274941" y="801320"/>
                  <a:pt x="261257" y="773951"/>
                </a:cubicBezTo>
                <a:cubicBezTo>
                  <a:pt x="239046" y="729528"/>
                  <a:pt x="218025" y="691503"/>
                  <a:pt x="203200" y="643322"/>
                </a:cubicBezTo>
                <a:cubicBezTo>
                  <a:pt x="191467" y="605190"/>
                  <a:pt x="185131" y="565569"/>
                  <a:pt x="174171" y="527208"/>
                </a:cubicBezTo>
                <a:cubicBezTo>
                  <a:pt x="165765" y="497786"/>
                  <a:pt x="145143" y="440122"/>
                  <a:pt x="145143" y="440122"/>
                </a:cubicBezTo>
                <a:cubicBezTo>
                  <a:pt x="141779" y="416570"/>
                  <a:pt x="130781" y="314687"/>
                  <a:pt x="116114" y="280465"/>
                </a:cubicBezTo>
                <a:cubicBezTo>
                  <a:pt x="109242" y="264432"/>
                  <a:pt x="96762" y="251436"/>
                  <a:pt x="87086" y="236922"/>
                </a:cubicBezTo>
                <a:cubicBezTo>
                  <a:pt x="81512" y="203478"/>
                  <a:pt x="75921" y="142023"/>
                  <a:pt x="58057" y="106294"/>
                </a:cubicBezTo>
                <a:cubicBezTo>
                  <a:pt x="50256" y="90692"/>
                  <a:pt x="38705" y="77265"/>
                  <a:pt x="29029" y="62751"/>
                </a:cubicBezTo>
                <a:cubicBezTo>
                  <a:pt x="13341" y="0"/>
                  <a:pt x="34462" y="4694"/>
                  <a:pt x="0" y="4694"/>
                </a:cubicBezTo>
              </a:path>
            </a:pathLst>
          </a:cu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>
            <a:off x="4860032" y="2492896"/>
            <a:ext cx="3096344" cy="3240360"/>
          </a:xfrm>
          <a:prstGeom prst="arc">
            <a:avLst/>
          </a:pr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5196114" y="2796795"/>
            <a:ext cx="2214429" cy="2588005"/>
          </a:xfrm>
          <a:custGeom>
            <a:avLst/>
            <a:gdLst>
              <a:gd name="connsiteX0" fmla="*/ 0 w 2214429"/>
              <a:gd name="connsiteY0" fmla="*/ 2588005 h 2588005"/>
              <a:gd name="connsiteX1" fmla="*/ 87086 w 2214429"/>
              <a:gd name="connsiteY1" fmla="*/ 2500919 h 2588005"/>
              <a:gd name="connsiteX2" fmla="*/ 145143 w 2214429"/>
              <a:gd name="connsiteY2" fmla="*/ 2442862 h 2588005"/>
              <a:gd name="connsiteX3" fmla="*/ 217715 w 2214429"/>
              <a:gd name="connsiteY3" fmla="*/ 2341262 h 2588005"/>
              <a:gd name="connsiteX4" fmla="*/ 304800 w 2214429"/>
              <a:gd name="connsiteY4" fmla="*/ 2254176 h 2588005"/>
              <a:gd name="connsiteX5" fmla="*/ 391886 w 2214429"/>
              <a:gd name="connsiteY5" fmla="*/ 2152576 h 2588005"/>
              <a:gd name="connsiteX6" fmla="*/ 493486 w 2214429"/>
              <a:gd name="connsiteY6" fmla="*/ 2080005 h 2588005"/>
              <a:gd name="connsiteX7" fmla="*/ 551543 w 2214429"/>
              <a:gd name="connsiteY7" fmla="*/ 2036462 h 2588005"/>
              <a:gd name="connsiteX8" fmla="*/ 609600 w 2214429"/>
              <a:gd name="connsiteY8" fmla="*/ 1963891 h 2588005"/>
              <a:gd name="connsiteX9" fmla="*/ 696686 w 2214429"/>
              <a:gd name="connsiteY9" fmla="*/ 1862291 h 2588005"/>
              <a:gd name="connsiteX10" fmla="*/ 740229 w 2214429"/>
              <a:gd name="connsiteY10" fmla="*/ 1818748 h 2588005"/>
              <a:gd name="connsiteX11" fmla="*/ 798286 w 2214429"/>
              <a:gd name="connsiteY11" fmla="*/ 1731662 h 2588005"/>
              <a:gd name="connsiteX12" fmla="*/ 885372 w 2214429"/>
              <a:gd name="connsiteY12" fmla="*/ 1644576 h 2588005"/>
              <a:gd name="connsiteX13" fmla="*/ 957943 w 2214429"/>
              <a:gd name="connsiteY13" fmla="*/ 1542976 h 2588005"/>
              <a:gd name="connsiteX14" fmla="*/ 972457 w 2214429"/>
              <a:gd name="connsiteY14" fmla="*/ 1499434 h 2588005"/>
              <a:gd name="connsiteX15" fmla="*/ 1001486 w 2214429"/>
              <a:gd name="connsiteY15" fmla="*/ 1441376 h 2588005"/>
              <a:gd name="connsiteX16" fmla="*/ 1045029 w 2214429"/>
              <a:gd name="connsiteY16" fmla="*/ 1397834 h 2588005"/>
              <a:gd name="connsiteX17" fmla="*/ 1074057 w 2214429"/>
              <a:gd name="connsiteY17" fmla="*/ 1339776 h 2588005"/>
              <a:gd name="connsiteX18" fmla="*/ 1132115 w 2214429"/>
              <a:gd name="connsiteY18" fmla="*/ 1252691 h 2588005"/>
              <a:gd name="connsiteX19" fmla="*/ 1190172 w 2214429"/>
              <a:gd name="connsiteY19" fmla="*/ 1136576 h 2588005"/>
              <a:gd name="connsiteX20" fmla="*/ 1204686 w 2214429"/>
              <a:gd name="connsiteY20" fmla="*/ 1093034 h 2588005"/>
              <a:gd name="connsiteX21" fmla="*/ 1291772 w 2214429"/>
              <a:gd name="connsiteY21" fmla="*/ 1034976 h 2588005"/>
              <a:gd name="connsiteX22" fmla="*/ 1349829 w 2214429"/>
              <a:gd name="connsiteY22" fmla="*/ 991434 h 2588005"/>
              <a:gd name="connsiteX23" fmla="*/ 1436915 w 2214429"/>
              <a:gd name="connsiteY23" fmla="*/ 904348 h 2588005"/>
              <a:gd name="connsiteX24" fmla="*/ 1465943 w 2214429"/>
              <a:gd name="connsiteY24" fmla="*/ 860805 h 2588005"/>
              <a:gd name="connsiteX25" fmla="*/ 1509486 w 2214429"/>
              <a:gd name="connsiteY25" fmla="*/ 817262 h 2588005"/>
              <a:gd name="connsiteX26" fmla="*/ 1567543 w 2214429"/>
              <a:gd name="connsiteY26" fmla="*/ 715662 h 2588005"/>
              <a:gd name="connsiteX27" fmla="*/ 1582057 w 2214429"/>
              <a:gd name="connsiteY27" fmla="*/ 657605 h 2588005"/>
              <a:gd name="connsiteX28" fmla="*/ 1625600 w 2214429"/>
              <a:gd name="connsiteY28" fmla="*/ 628576 h 2588005"/>
              <a:gd name="connsiteX29" fmla="*/ 1669143 w 2214429"/>
              <a:gd name="connsiteY29" fmla="*/ 585034 h 2588005"/>
              <a:gd name="connsiteX30" fmla="*/ 1756229 w 2214429"/>
              <a:gd name="connsiteY30" fmla="*/ 439891 h 2588005"/>
              <a:gd name="connsiteX31" fmla="*/ 1799772 w 2214429"/>
              <a:gd name="connsiteY31" fmla="*/ 396348 h 2588005"/>
              <a:gd name="connsiteX32" fmla="*/ 1901372 w 2214429"/>
              <a:gd name="connsiteY32" fmla="*/ 280234 h 2588005"/>
              <a:gd name="connsiteX33" fmla="*/ 1973943 w 2214429"/>
              <a:gd name="connsiteY33" fmla="*/ 207662 h 2588005"/>
              <a:gd name="connsiteX34" fmla="*/ 2017486 w 2214429"/>
              <a:gd name="connsiteY34" fmla="*/ 164119 h 2588005"/>
              <a:gd name="connsiteX35" fmla="*/ 2061029 w 2214429"/>
              <a:gd name="connsiteY35" fmla="*/ 135091 h 2588005"/>
              <a:gd name="connsiteX36" fmla="*/ 2104572 w 2214429"/>
              <a:gd name="connsiteY36" fmla="*/ 91548 h 2588005"/>
              <a:gd name="connsiteX37" fmla="*/ 2177143 w 2214429"/>
              <a:gd name="connsiteY37" fmla="*/ 33491 h 2588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2214429" h="2588005">
                <a:moveTo>
                  <a:pt x="0" y="2588005"/>
                </a:moveTo>
                <a:cubicBezTo>
                  <a:pt x="79249" y="2535171"/>
                  <a:pt x="11473" y="2587334"/>
                  <a:pt x="87086" y="2500919"/>
                </a:cubicBezTo>
                <a:cubicBezTo>
                  <a:pt x="105108" y="2480322"/>
                  <a:pt x="127332" y="2463642"/>
                  <a:pt x="145143" y="2442862"/>
                </a:cubicBezTo>
                <a:cubicBezTo>
                  <a:pt x="286504" y="2277941"/>
                  <a:pt x="26538" y="2553682"/>
                  <a:pt x="217715" y="2341262"/>
                </a:cubicBezTo>
                <a:cubicBezTo>
                  <a:pt x="245178" y="2310748"/>
                  <a:pt x="282028" y="2288333"/>
                  <a:pt x="304800" y="2254176"/>
                </a:cubicBezTo>
                <a:cubicBezTo>
                  <a:pt x="340036" y="2201324"/>
                  <a:pt x="335576" y="2201848"/>
                  <a:pt x="391886" y="2152576"/>
                </a:cubicBezTo>
                <a:cubicBezTo>
                  <a:pt x="434041" y="2115690"/>
                  <a:pt x="451346" y="2110105"/>
                  <a:pt x="493486" y="2080005"/>
                </a:cubicBezTo>
                <a:cubicBezTo>
                  <a:pt x="513171" y="2065945"/>
                  <a:pt x="532191" y="2050976"/>
                  <a:pt x="551543" y="2036462"/>
                </a:cubicBezTo>
                <a:cubicBezTo>
                  <a:pt x="575370" y="1964980"/>
                  <a:pt x="548998" y="2014392"/>
                  <a:pt x="609600" y="1963891"/>
                </a:cubicBezTo>
                <a:cubicBezTo>
                  <a:pt x="663621" y="1918874"/>
                  <a:pt x="648637" y="1918348"/>
                  <a:pt x="696686" y="1862291"/>
                </a:cubicBezTo>
                <a:cubicBezTo>
                  <a:pt x="710044" y="1846706"/>
                  <a:pt x="727627" y="1834951"/>
                  <a:pt x="740229" y="1818748"/>
                </a:cubicBezTo>
                <a:cubicBezTo>
                  <a:pt x="761648" y="1791209"/>
                  <a:pt x="773616" y="1756332"/>
                  <a:pt x="798286" y="1731662"/>
                </a:cubicBezTo>
                <a:lnTo>
                  <a:pt x="885372" y="1644576"/>
                </a:lnTo>
                <a:cubicBezTo>
                  <a:pt x="985598" y="1444121"/>
                  <a:pt x="840264" y="1719493"/>
                  <a:pt x="957943" y="1542976"/>
                </a:cubicBezTo>
                <a:cubicBezTo>
                  <a:pt x="966429" y="1530246"/>
                  <a:pt x="966430" y="1513496"/>
                  <a:pt x="972457" y="1499434"/>
                </a:cubicBezTo>
                <a:cubicBezTo>
                  <a:pt x="980980" y="1479547"/>
                  <a:pt x="988910" y="1458983"/>
                  <a:pt x="1001486" y="1441376"/>
                </a:cubicBezTo>
                <a:cubicBezTo>
                  <a:pt x="1013417" y="1424673"/>
                  <a:pt x="1030515" y="1412348"/>
                  <a:pt x="1045029" y="1397834"/>
                </a:cubicBezTo>
                <a:cubicBezTo>
                  <a:pt x="1054705" y="1378481"/>
                  <a:pt x="1062925" y="1358329"/>
                  <a:pt x="1074057" y="1339776"/>
                </a:cubicBezTo>
                <a:cubicBezTo>
                  <a:pt x="1092007" y="1309860"/>
                  <a:pt x="1119158" y="1285084"/>
                  <a:pt x="1132115" y="1252691"/>
                </a:cubicBezTo>
                <a:cubicBezTo>
                  <a:pt x="1167621" y="1163922"/>
                  <a:pt x="1146691" y="1201797"/>
                  <a:pt x="1190172" y="1136576"/>
                </a:cubicBezTo>
                <a:cubicBezTo>
                  <a:pt x="1195010" y="1122062"/>
                  <a:pt x="1193868" y="1103852"/>
                  <a:pt x="1204686" y="1093034"/>
                </a:cubicBezTo>
                <a:cubicBezTo>
                  <a:pt x="1229356" y="1068364"/>
                  <a:pt x="1263861" y="1055909"/>
                  <a:pt x="1291772" y="1034976"/>
                </a:cubicBezTo>
                <a:lnTo>
                  <a:pt x="1349829" y="991434"/>
                </a:lnTo>
                <a:cubicBezTo>
                  <a:pt x="1418239" y="888817"/>
                  <a:pt x="1328896" y="1012367"/>
                  <a:pt x="1436915" y="904348"/>
                </a:cubicBezTo>
                <a:cubicBezTo>
                  <a:pt x="1449250" y="892013"/>
                  <a:pt x="1454776" y="874206"/>
                  <a:pt x="1465943" y="860805"/>
                </a:cubicBezTo>
                <a:cubicBezTo>
                  <a:pt x="1479084" y="845036"/>
                  <a:pt x="1496345" y="833031"/>
                  <a:pt x="1509486" y="817262"/>
                </a:cubicBezTo>
                <a:cubicBezTo>
                  <a:pt x="1528628" y="794291"/>
                  <a:pt x="1557863" y="741476"/>
                  <a:pt x="1567543" y="715662"/>
                </a:cubicBezTo>
                <a:cubicBezTo>
                  <a:pt x="1574547" y="696984"/>
                  <a:pt x="1570992" y="674203"/>
                  <a:pt x="1582057" y="657605"/>
                </a:cubicBezTo>
                <a:cubicBezTo>
                  <a:pt x="1591733" y="643091"/>
                  <a:pt x="1612199" y="639743"/>
                  <a:pt x="1625600" y="628576"/>
                </a:cubicBezTo>
                <a:cubicBezTo>
                  <a:pt x="1641369" y="615436"/>
                  <a:pt x="1654629" y="599548"/>
                  <a:pt x="1669143" y="585034"/>
                </a:cubicBezTo>
                <a:cubicBezTo>
                  <a:pt x="1692050" y="539220"/>
                  <a:pt x="1721199" y="474921"/>
                  <a:pt x="1756229" y="439891"/>
                </a:cubicBezTo>
                <a:cubicBezTo>
                  <a:pt x="1770743" y="425377"/>
                  <a:pt x="1787170" y="412551"/>
                  <a:pt x="1799772" y="396348"/>
                </a:cubicBezTo>
                <a:cubicBezTo>
                  <a:pt x="1890951" y="279118"/>
                  <a:pt x="1817077" y="336429"/>
                  <a:pt x="1901372" y="280234"/>
                </a:cubicBezTo>
                <a:cubicBezTo>
                  <a:pt x="1954589" y="200406"/>
                  <a:pt x="1901373" y="268138"/>
                  <a:pt x="1973943" y="207662"/>
                </a:cubicBezTo>
                <a:cubicBezTo>
                  <a:pt x="1989712" y="194521"/>
                  <a:pt x="2001717" y="177260"/>
                  <a:pt x="2017486" y="164119"/>
                </a:cubicBezTo>
                <a:cubicBezTo>
                  <a:pt x="2030887" y="152952"/>
                  <a:pt x="2047628" y="146258"/>
                  <a:pt x="2061029" y="135091"/>
                </a:cubicBezTo>
                <a:cubicBezTo>
                  <a:pt x="2076798" y="121950"/>
                  <a:pt x="2088803" y="104689"/>
                  <a:pt x="2104572" y="91548"/>
                </a:cubicBezTo>
                <a:cubicBezTo>
                  <a:pt x="2214429" y="0"/>
                  <a:pt x="2092692" y="117942"/>
                  <a:pt x="2177143" y="33491"/>
                </a:cubicBezTo>
              </a:path>
            </a:pathLst>
          </a:cu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1652941">
            <a:off x="5719264" y="1748065"/>
            <a:ext cx="1800200" cy="1944216"/>
          </a:xfrm>
          <a:prstGeom prst="arc">
            <a:avLst>
              <a:gd name="adj1" fmla="val 16200000"/>
              <a:gd name="adj2" fmla="val 4276718"/>
            </a:avLst>
          </a:pr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5849257" y="2859314"/>
            <a:ext cx="1524000" cy="353710"/>
          </a:xfrm>
          <a:custGeom>
            <a:avLst/>
            <a:gdLst>
              <a:gd name="connsiteX0" fmla="*/ 1524000 w 1524000"/>
              <a:gd name="connsiteY0" fmla="*/ 0 h 353710"/>
              <a:gd name="connsiteX1" fmla="*/ 1074057 w 1524000"/>
              <a:gd name="connsiteY1" fmla="*/ 58057 h 353710"/>
              <a:gd name="connsiteX2" fmla="*/ 1030514 w 1524000"/>
              <a:gd name="connsiteY2" fmla="*/ 72572 h 353710"/>
              <a:gd name="connsiteX3" fmla="*/ 827314 w 1524000"/>
              <a:gd name="connsiteY3" fmla="*/ 101600 h 353710"/>
              <a:gd name="connsiteX4" fmla="*/ 580572 w 1524000"/>
              <a:gd name="connsiteY4" fmla="*/ 145143 h 353710"/>
              <a:gd name="connsiteX5" fmla="*/ 493486 w 1524000"/>
              <a:gd name="connsiteY5" fmla="*/ 174172 h 353710"/>
              <a:gd name="connsiteX6" fmla="*/ 449943 w 1524000"/>
              <a:gd name="connsiteY6" fmla="*/ 188686 h 353710"/>
              <a:gd name="connsiteX7" fmla="*/ 377372 w 1524000"/>
              <a:gd name="connsiteY7" fmla="*/ 203200 h 353710"/>
              <a:gd name="connsiteX8" fmla="*/ 333829 w 1524000"/>
              <a:gd name="connsiteY8" fmla="*/ 217715 h 353710"/>
              <a:gd name="connsiteX9" fmla="*/ 232229 w 1524000"/>
              <a:gd name="connsiteY9" fmla="*/ 232229 h 353710"/>
              <a:gd name="connsiteX10" fmla="*/ 130629 w 1524000"/>
              <a:gd name="connsiteY10" fmla="*/ 261257 h 353710"/>
              <a:gd name="connsiteX11" fmla="*/ 87086 w 1524000"/>
              <a:gd name="connsiteY11" fmla="*/ 275772 h 353710"/>
              <a:gd name="connsiteX12" fmla="*/ 72572 w 1524000"/>
              <a:gd name="connsiteY12" fmla="*/ 319315 h 353710"/>
              <a:gd name="connsiteX13" fmla="*/ 0 w 1524000"/>
              <a:gd name="connsiteY13" fmla="*/ 348343 h 353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524000" h="353710">
                <a:moveTo>
                  <a:pt x="1524000" y="0"/>
                </a:moveTo>
                <a:cubicBezTo>
                  <a:pt x="1344359" y="89822"/>
                  <a:pt x="1514320" y="14031"/>
                  <a:pt x="1074057" y="58057"/>
                </a:cubicBezTo>
                <a:cubicBezTo>
                  <a:pt x="1058833" y="59579"/>
                  <a:pt x="1045581" y="69913"/>
                  <a:pt x="1030514" y="72572"/>
                </a:cubicBezTo>
                <a:cubicBezTo>
                  <a:pt x="963134" y="84463"/>
                  <a:pt x="894406" y="88181"/>
                  <a:pt x="827314" y="101600"/>
                </a:cubicBezTo>
                <a:cubicBezTo>
                  <a:pt x="648626" y="137338"/>
                  <a:pt x="731015" y="123652"/>
                  <a:pt x="580572" y="145143"/>
                </a:cubicBezTo>
                <a:lnTo>
                  <a:pt x="493486" y="174172"/>
                </a:lnTo>
                <a:cubicBezTo>
                  <a:pt x="478972" y="179010"/>
                  <a:pt x="464945" y="185686"/>
                  <a:pt x="449943" y="188686"/>
                </a:cubicBezTo>
                <a:cubicBezTo>
                  <a:pt x="425753" y="193524"/>
                  <a:pt x="401305" y="197217"/>
                  <a:pt x="377372" y="203200"/>
                </a:cubicBezTo>
                <a:cubicBezTo>
                  <a:pt x="362529" y="206911"/>
                  <a:pt x="348831" y="214714"/>
                  <a:pt x="333829" y="217715"/>
                </a:cubicBezTo>
                <a:cubicBezTo>
                  <a:pt x="300283" y="224424"/>
                  <a:pt x="266096" y="227391"/>
                  <a:pt x="232229" y="232229"/>
                </a:cubicBezTo>
                <a:cubicBezTo>
                  <a:pt x="127807" y="267035"/>
                  <a:pt x="258230" y="224799"/>
                  <a:pt x="130629" y="261257"/>
                </a:cubicBezTo>
                <a:cubicBezTo>
                  <a:pt x="115918" y="265460"/>
                  <a:pt x="101600" y="270934"/>
                  <a:pt x="87086" y="275772"/>
                </a:cubicBezTo>
                <a:cubicBezTo>
                  <a:pt x="82248" y="290286"/>
                  <a:pt x="82129" y="307368"/>
                  <a:pt x="72572" y="319315"/>
                </a:cubicBezTo>
                <a:cubicBezTo>
                  <a:pt x="45056" y="353710"/>
                  <a:pt x="33117" y="348343"/>
                  <a:pt x="0" y="348343"/>
                </a:cubicBezTo>
              </a:path>
            </a:pathLst>
          </a:cu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544522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956376" y="5517232"/>
            <a:ext cx="495672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72200" y="5517233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80112" y="4869160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/>
              <a:t>α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08304" y="4797152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β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92080" y="292494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r>
              <a:rPr lang="cs-CZ" sz="2400" b="1" baseline="-25000" dirty="0" smtClean="0"/>
              <a:t>1</a:t>
            </a:r>
            <a:endParaRPr lang="cs-CZ" sz="2400" b="1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52320" y="242088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134076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r>
              <a:rPr lang="cs-CZ" sz="2400" b="1" baseline="-25000" dirty="0" smtClean="0"/>
              <a:t>2</a:t>
            </a:r>
            <a:endParaRPr lang="cs-CZ" sz="2400" b="1" baseline="-25000" dirty="0"/>
          </a:p>
        </p:txBody>
      </p:sp>
      <p:sp>
        <p:nvSpPr>
          <p:cNvPr id="25" name="Volný tvar 24"/>
          <p:cNvSpPr/>
          <p:nvPr/>
        </p:nvSpPr>
        <p:spPr>
          <a:xfrm>
            <a:off x="6226629" y="1872343"/>
            <a:ext cx="1132114" cy="1030514"/>
          </a:xfrm>
          <a:custGeom>
            <a:avLst/>
            <a:gdLst>
              <a:gd name="connsiteX0" fmla="*/ 0 w 1132114"/>
              <a:gd name="connsiteY0" fmla="*/ 0 h 1030514"/>
              <a:gd name="connsiteX1" fmla="*/ 58057 w 1132114"/>
              <a:gd name="connsiteY1" fmla="*/ 87086 h 1030514"/>
              <a:gd name="connsiteX2" fmla="*/ 87085 w 1132114"/>
              <a:gd name="connsiteY2" fmla="*/ 130628 h 1030514"/>
              <a:gd name="connsiteX3" fmla="*/ 130628 w 1132114"/>
              <a:gd name="connsiteY3" fmla="*/ 159657 h 1030514"/>
              <a:gd name="connsiteX4" fmla="*/ 203200 w 1132114"/>
              <a:gd name="connsiteY4" fmla="*/ 217714 h 1030514"/>
              <a:gd name="connsiteX5" fmla="*/ 333828 w 1132114"/>
              <a:gd name="connsiteY5" fmla="*/ 319314 h 1030514"/>
              <a:gd name="connsiteX6" fmla="*/ 362857 w 1132114"/>
              <a:gd name="connsiteY6" fmla="*/ 362857 h 1030514"/>
              <a:gd name="connsiteX7" fmla="*/ 449942 w 1132114"/>
              <a:gd name="connsiteY7" fmla="*/ 406400 h 1030514"/>
              <a:gd name="connsiteX8" fmla="*/ 566057 w 1132114"/>
              <a:gd name="connsiteY8" fmla="*/ 508000 h 1030514"/>
              <a:gd name="connsiteX9" fmla="*/ 609600 w 1132114"/>
              <a:gd name="connsiteY9" fmla="*/ 537028 h 1030514"/>
              <a:gd name="connsiteX10" fmla="*/ 725714 w 1132114"/>
              <a:gd name="connsiteY10" fmla="*/ 667657 h 1030514"/>
              <a:gd name="connsiteX11" fmla="*/ 812800 w 1132114"/>
              <a:gd name="connsiteY11" fmla="*/ 740228 h 1030514"/>
              <a:gd name="connsiteX12" fmla="*/ 856342 w 1132114"/>
              <a:gd name="connsiteY12" fmla="*/ 754743 h 1030514"/>
              <a:gd name="connsiteX13" fmla="*/ 943428 w 1132114"/>
              <a:gd name="connsiteY13" fmla="*/ 798286 h 1030514"/>
              <a:gd name="connsiteX14" fmla="*/ 1001485 w 1132114"/>
              <a:gd name="connsiteY14" fmla="*/ 856343 h 1030514"/>
              <a:gd name="connsiteX15" fmla="*/ 1030514 w 1132114"/>
              <a:gd name="connsiteY15" fmla="*/ 899886 h 1030514"/>
              <a:gd name="connsiteX16" fmla="*/ 1045028 w 1132114"/>
              <a:gd name="connsiteY16" fmla="*/ 943428 h 1030514"/>
              <a:gd name="connsiteX17" fmla="*/ 1088571 w 1132114"/>
              <a:gd name="connsiteY17" fmla="*/ 972457 h 1030514"/>
              <a:gd name="connsiteX18" fmla="*/ 1132114 w 1132114"/>
              <a:gd name="connsiteY18" fmla="*/ 1030514 h 1030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32114" h="1030514">
                <a:moveTo>
                  <a:pt x="0" y="0"/>
                </a:moveTo>
                <a:lnTo>
                  <a:pt x="58057" y="87086"/>
                </a:lnTo>
                <a:cubicBezTo>
                  <a:pt x="67733" y="101600"/>
                  <a:pt x="72571" y="120952"/>
                  <a:pt x="87085" y="130628"/>
                </a:cubicBezTo>
                <a:lnTo>
                  <a:pt x="130628" y="159657"/>
                </a:lnTo>
                <a:cubicBezTo>
                  <a:pt x="210309" y="279178"/>
                  <a:pt x="106126" y="142212"/>
                  <a:pt x="203200" y="217714"/>
                </a:cubicBezTo>
                <a:cubicBezTo>
                  <a:pt x="350055" y="331935"/>
                  <a:pt x="233096" y="285737"/>
                  <a:pt x="333828" y="319314"/>
                </a:cubicBezTo>
                <a:cubicBezTo>
                  <a:pt x="343504" y="333828"/>
                  <a:pt x="350522" y="350522"/>
                  <a:pt x="362857" y="362857"/>
                </a:cubicBezTo>
                <a:cubicBezTo>
                  <a:pt x="390994" y="390994"/>
                  <a:pt x="414527" y="394595"/>
                  <a:pt x="449942" y="406400"/>
                </a:cubicBezTo>
                <a:cubicBezTo>
                  <a:pt x="498323" y="478971"/>
                  <a:pt x="464457" y="440267"/>
                  <a:pt x="566057" y="508000"/>
                </a:cubicBezTo>
                <a:lnTo>
                  <a:pt x="609600" y="537028"/>
                </a:lnTo>
                <a:cubicBezTo>
                  <a:pt x="661400" y="614729"/>
                  <a:pt x="626293" y="568236"/>
                  <a:pt x="725714" y="667657"/>
                </a:cubicBezTo>
                <a:cubicBezTo>
                  <a:pt x="757816" y="699759"/>
                  <a:pt x="772383" y="720019"/>
                  <a:pt x="812800" y="740228"/>
                </a:cubicBezTo>
                <a:cubicBezTo>
                  <a:pt x="826484" y="747070"/>
                  <a:pt x="842658" y="747901"/>
                  <a:pt x="856342" y="754743"/>
                </a:cubicBezTo>
                <a:cubicBezTo>
                  <a:pt x="968884" y="811015"/>
                  <a:pt x="833984" y="761803"/>
                  <a:pt x="943428" y="798286"/>
                </a:cubicBezTo>
                <a:cubicBezTo>
                  <a:pt x="962780" y="817638"/>
                  <a:pt x="983674" y="835563"/>
                  <a:pt x="1001485" y="856343"/>
                </a:cubicBezTo>
                <a:cubicBezTo>
                  <a:pt x="1012838" y="869588"/>
                  <a:pt x="1022713" y="884284"/>
                  <a:pt x="1030514" y="899886"/>
                </a:cubicBezTo>
                <a:cubicBezTo>
                  <a:pt x="1037356" y="913570"/>
                  <a:pt x="1035471" y="931481"/>
                  <a:pt x="1045028" y="943428"/>
                </a:cubicBezTo>
                <a:cubicBezTo>
                  <a:pt x="1055925" y="957050"/>
                  <a:pt x="1074057" y="962781"/>
                  <a:pt x="1088571" y="972457"/>
                </a:cubicBezTo>
                <a:cubicBezTo>
                  <a:pt x="1121395" y="1021693"/>
                  <a:pt x="1105265" y="1003665"/>
                  <a:pt x="1132114" y="1030514"/>
                </a:cubicBezTo>
              </a:path>
            </a:pathLst>
          </a:cu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ovací čára 5"/>
          <p:cNvCxnSpPr/>
          <p:nvPr/>
        </p:nvCxnSpPr>
        <p:spPr>
          <a:xfrm>
            <a:off x="971600" y="4869160"/>
            <a:ext cx="432048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-288540" y="2024844"/>
            <a:ext cx="4104456" cy="158417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V="1">
            <a:off x="2771800" y="2348880"/>
            <a:ext cx="4248472" cy="79208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>
            <a:off x="395536" y="1412776"/>
            <a:ext cx="5184576" cy="4896544"/>
          </a:xfrm>
          <a:prstGeom prst="arc">
            <a:avLst>
              <a:gd name="adj1" fmla="val 17295350"/>
              <a:gd name="adj2" fmla="val 20439236"/>
            </a:avLst>
          </a:pr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494116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501317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494116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293096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/>
              <a:t>α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4293096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β</a:t>
            </a:r>
            <a:endParaRPr lang="cs-CZ" sz="2400" b="1" dirty="0"/>
          </a:p>
        </p:txBody>
      </p:sp>
      <p:sp>
        <p:nvSpPr>
          <p:cNvPr id="17" name="Oblouk 16"/>
          <p:cNvSpPr/>
          <p:nvPr/>
        </p:nvSpPr>
        <p:spPr>
          <a:xfrm rot="538789">
            <a:off x="0" y="4005064"/>
            <a:ext cx="1944216" cy="1944216"/>
          </a:xfrm>
          <a:prstGeom prst="arc">
            <a:avLst/>
          </a:pr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16200000">
            <a:off x="4427984" y="3933056"/>
            <a:ext cx="1944216" cy="1944216"/>
          </a:xfrm>
          <a:prstGeom prst="arc">
            <a:avLst/>
          </a:pr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03648" y="1484784"/>
            <a:ext cx="4372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162880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sz="2800" b="1" dirty="0"/>
          </a:p>
        </p:txBody>
      </p:sp>
      <p:sp>
        <p:nvSpPr>
          <p:cNvPr id="21" name="Oblouk 20"/>
          <p:cNvSpPr/>
          <p:nvPr/>
        </p:nvSpPr>
        <p:spPr>
          <a:xfrm rot="12133779">
            <a:off x="1656121" y="957122"/>
            <a:ext cx="2674252" cy="2621440"/>
          </a:xfrm>
          <a:prstGeom prst="arc">
            <a:avLst>
              <a:gd name="adj1" fmla="val 16200000"/>
              <a:gd name="adj2" fmla="val 3904480"/>
            </a:avLst>
          </a:prstGeom>
          <a:ln w="38100" cap="rnd" cmpd="sng">
            <a:solidFill>
              <a:schemeClr val="tx1">
                <a:lumMod val="85000"/>
                <a:lumOff val="1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292080" y="2420888"/>
            <a:ext cx="7920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cxnSp>
        <p:nvCxnSpPr>
          <p:cNvPr id="25" name="Přímá spojovací čára 24"/>
          <p:cNvCxnSpPr/>
          <p:nvPr/>
        </p:nvCxnSpPr>
        <p:spPr>
          <a:xfrm flipV="1">
            <a:off x="1768912" y="2060848"/>
            <a:ext cx="2947104" cy="76566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flipV="1">
            <a:off x="4427984" y="980728"/>
            <a:ext cx="288032" cy="720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195736" y="1268760"/>
            <a:ext cx="288032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2339752" y="1340768"/>
            <a:ext cx="7200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D´</a:t>
            </a:r>
            <a:endParaRPr lang="cs-CZ" sz="2800" b="1" dirty="0"/>
          </a:p>
        </p:txBody>
      </p:sp>
      <p:sp>
        <p:nvSpPr>
          <p:cNvPr id="38" name="Obdélník 37"/>
          <p:cNvSpPr/>
          <p:nvPr/>
        </p:nvSpPr>
        <p:spPr>
          <a:xfrm>
            <a:off x="4716016" y="548680"/>
            <a:ext cx="7200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C´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2051720" y="260648"/>
            <a:ext cx="28803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KONSTRUKCE: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5580112" y="1268760"/>
            <a:ext cx="38884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ZÁPIS KONSTRUKCE: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5796136" y="1988840"/>
            <a:ext cx="388843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AB, </a:t>
            </a:r>
            <a:r>
              <a:rPr lang="cs-CZ" sz="2400" b="1" dirty="0" err="1" smtClean="0"/>
              <a:t>lABl</a:t>
            </a:r>
            <a:r>
              <a:rPr lang="cs-CZ" sz="2400" b="1" dirty="0" smtClean="0"/>
              <a:t> = a = 8 cm</a:t>
            </a:r>
          </a:p>
          <a:p>
            <a:pPr marL="457200" indent="-457200">
              <a:buAutoNum type="arabicPeriod"/>
            </a:pPr>
            <a:r>
              <a:rPr lang="cs-CZ" sz="2400" b="1" dirty="0" smtClean="0"/>
              <a:t>˂ D´AB; l˂D´</a:t>
            </a:r>
            <a:r>
              <a:rPr lang="cs-CZ" sz="2400" b="1" dirty="0" err="1" smtClean="0"/>
              <a:t>ABl</a:t>
            </a:r>
            <a:r>
              <a:rPr lang="cs-CZ" sz="2400" b="1" dirty="0" smtClean="0"/>
              <a:t>=</a:t>
            </a:r>
            <a:r>
              <a:rPr lang="el-GR" sz="2400" b="1" dirty="0" smtClean="0"/>
              <a:t>α</a:t>
            </a:r>
            <a:r>
              <a:rPr lang="cs-CZ" sz="2400" b="1" dirty="0" smtClean="0"/>
              <a:t>=70°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/>
              <a:t>˂ ABC´; l˂ABC´l=</a:t>
            </a:r>
            <a:r>
              <a:rPr lang="el-GR" sz="2400" b="1" dirty="0" smtClean="0"/>
              <a:t>β</a:t>
            </a:r>
            <a:r>
              <a:rPr lang="cs-CZ" sz="2400" b="1" dirty="0" smtClean="0"/>
              <a:t>=80°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/>
              <a:t>k; </a:t>
            </a:r>
            <a:r>
              <a:rPr lang="cs-CZ" sz="2400" b="1" dirty="0" err="1" smtClean="0"/>
              <a:t>k</a:t>
            </a:r>
            <a:r>
              <a:rPr lang="cs-CZ" sz="2400" b="1" dirty="0" smtClean="0"/>
              <a:t>(A; r= 9cm)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/>
              <a:t>C; </a:t>
            </a:r>
            <a:r>
              <a:rPr lang="cs-CZ" sz="2400" b="1" dirty="0" err="1" smtClean="0"/>
              <a:t>C</a:t>
            </a:r>
            <a:r>
              <a:rPr lang="cs-CZ" sz="2400" b="1" dirty="0" smtClean="0"/>
              <a:t> </a:t>
            </a:r>
            <a:r>
              <a:rPr lang="cs-CZ" sz="2400" b="1" dirty="0" smtClean="0">
                <a:latin typeface="Symbol"/>
              </a:rPr>
              <a:t>Î</a:t>
            </a:r>
            <a:r>
              <a:rPr lang="cs-CZ" sz="2400" b="1" dirty="0" smtClean="0"/>
              <a:t> k∩BC´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/>
              <a:t>l; </a:t>
            </a:r>
            <a:r>
              <a:rPr lang="cs-CZ" sz="2400" b="1" dirty="0" err="1" smtClean="0"/>
              <a:t>l</a:t>
            </a:r>
            <a:r>
              <a:rPr lang="cs-CZ" sz="2400" b="1" dirty="0" smtClean="0"/>
              <a:t>(C; r= 6 cm)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/>
              <a:t>D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D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; D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, D</a:t>
            </a:r>
            <a:r>
              <a:rPr lang="cs-CZ" sz="2400" b="1" baseline="-25000" dirty="0" smtClean="0"/>
              <a:t>2</a:t>
            </a:r>
            <a:r>
              <a:rPr lang="cs-CZ" sz="2400" b="1" dirty="0" smtClean="0">
                <a:latin typeface="Symbol"/>
              </a:rPr>
              <a:t> Î</a:t>
            </a:r>
            <a:r>
              <a:rPr lang="cs-CZ" sz="2400" b="1" dirty="0" smtClean="0"/>
              <a:t> l∩AD´</a:t>
            </a:r>
          </a:p>
          <a:p>
            <a:pPr marL="457200" indent="-457200">
              <a:buFontTx/>
              <a:buAutoNum type="arabicPeriod"/>
            </a:pPr>
            <a:r>
              <a:rPr lang="cs-CZ" sz="2400" b="1" dirty="0" smtClean="0"/>
              <a:t>ABCD</a:t>
            </a:r>
            <a:r>
              <a:rPr lang="cs-CZ" sz="2400" b="1" baseline="-25000" dirty="0" smtClean="0"/>
              <a:t>1, </a:t>
            </a:r>
            <a:r>
              <a:rPr lang="cs-CZ" sz="2400" b="1" dirty="0" smtClean="0"/>
              <a:t>ABCD</a:t>
            </a:r>
            <a:r>
              <a:rPr lang="cs-CZ" sz="2400" b="1" baseline="-25000" dirty="0" smtClean="0"/>
              <a:t>2 – </a:t>
            </a:r>
            <a:r>
              <a:rPr lang="cs-CZ" sz="2400" b="1" dirty="0" smtClean="0"/>
              <a:t>úloha </a:t>
            </a:r>
          </a:p>
          <a:p>
            <a:pPr marL="457200" indent="-457200"/>
            <a:r>
              <a:rPr lang="cs-CZ" sz="2400" b="1" dirty="0" smtClean="0"/>
              <a:t>	má dvě řešení</a:t>
            </a:r>
          </a:p>
          <a:p>
            <a:pPr marL="457200" indent="-457200"/>
            <a:endParaRPr lang="cs-CZ" sz="2400" b="1" dirty="0" smtClean="0"/>
          </a:p>
          <a:p>
            <a:pPr marL="457200" indent="-457200">
              <a:buAutoNum type="arabicPeriod"/>
            </a:pPr>
            <a:endParaRPr lang="cs-CZ" sz="2400" b="1" dirty="0"/>
          </a:p>
        </p:txBody>
      </p:sp>
      <p:sp>
        <p:nvSpPr>
          <p:cNvPr id="32" name="Obdélník 31"/>
          <p:cNvSpPr/>
          <p:nvPr/>
        </p:nvSpPr>
        <p:spPr>
          <a:xfrm>
            <a:off x="1043608" y="2564904"/>
            <a:ext cx="7200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D</a:t>
            </a:r>
            <a:r>
              <a:rPr lang="cs-CZ" sz="2800" b="1" baseline="-25000" dirty="0" smtClean="0"/>
              <a:t>1</a:t>
            </a:r>
            <a:endParaRPr lang="cs-CZ" sz="2800" b="1" baseline="-25000" dirty="0"/>
          </a:p>
        </p:txBody>
      </p:sp>
      <p:sp>
        <p:nvSpPr>
          <p:cNvPr id="34" name="Obdélník 33"/>
          <p:cNvSpPr/>
          <p:nvPr/>
        </p:nvSpPr>
        <p:spPr>
          <a:xfrm>
            <a:off x="1763688" y="620688"/>
            <a:ext cx="720080" cy="5316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D</a:t>
            </a:r>
            <a:r>
              <a:rPr lang="cs-CZ" sz="2800" b="1" baseline="-25000" dirty="0" smtClean="0"/>
              <a:t>2</a:t>
            </a:r>
            <a:endParaRPr lang="cs-CZ" sz="2800" b="1" baseline="-25000" dirty="0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2483768" y="1052736"/>
            <a:ext cx="2304256" cy="100811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build="allAtOnce"/>
      <p:bldP spid="13" grpId="0" build="allAtOnce"/>
      <p:bldP spid="14" grpId="0" build="allAtOnce"/>
      <p:bldP spid="15" grpId="0" build="allAtOnce"/>
      <p:bldP spid="16" grpId="0" build="allAtOnce"/>
      <p:bldP spid="17" grpId="0" animBg="1"/>
      <p:bldP spid="18" grpId="0" animBg="1"/>
      <p:bldP spid="19" grpId="0" build="allAtOnce"/>
      <p:bldP spid="20" grpId="0" build="allAtOnce"/>
      <p:bldP spid="21" grpId="0" animBg="1"/>
      <p:bldP spid="23" grpId="0" build="allAtOnce"/>
      <p:bldP spid="37" grpId="0" build="allAtOnce"/>
      <p:bldP spid="38" grpId="0" build="allAtOnce"/>
      <p:bldP spid="24" grpId="0" build="allAtOnce"/>
      <p:bldP spid="26" grpId="0" build="allAtOnce"/>
      <p:bldP spid="27" grpId="0" build="allAtOnce"/>
      <p:bldP spid="32" grpId="0" build="allAtOnce"/>
      <p:bldP spid="3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fontScale="92500" lnSpcReduction="10000"/>
          </a:bodyPr>
          <a:lstStyle/>
          <a:p>
            <a:r>
              <a:rPr lang="cs-CZ" sz="2200" dirty="0" smtClean="0"/>
              <a:t>Tento výukový materiál bude využíván v hodině geometrie v 7. ročníku, jako doplňkový materiál na téma: čtyřúhelníky. </a:t>
            </a:r>
          </a:p>
          <a:p>
            <a:r>
              <a:rPr lang="cs-CZ" sz="2200" dirty="0" smtClean="0"/>
              <a:t>Začátek hodiny věnujeme rekapitulaci všech druhů čtyřúhelníků a uděláme si jejich přehled, který je doplněn schematickými tvary u jednotlivých druhů. </a:t>
            </a:r>
          </a:p>
          <a:p>
            <a:r>
              <a:rPr lang="cs-CZ" sz="2200" dirty="0" smtClean="0"/>
              <a:t>Cílem hodiny je společně vyřešit konstrukční úlohu obecného čtyřúhelníka, která je zpracována jako animace. Na tabuli promítáme zápis konstrukce a jednotlivé kroky jako animaci. Žáci pracují spolu s tabulí do sešitu.</a:t>
            </a:r>
          </a:p>
          <a:p>
            <a:r>
              <a:rPr lang="cs-CZ" sz="2200" dirty="0" smtClean="0"/>
              <a:t>Toto řešení je oproti klasickému rýsování na tabuli mnohem efektivnější. Kdykoliv se lze vrátit a animaci pustit znovu. </a:t>
            </a:r>
          </a:p>
          <a:p>
            <a:r>
              <a:rPr lang="cs-CZ" sz="2200" dirty="0" smtClean="0"/>
              <a:t>V závěru hodiny diskutujeme počet řešení konstrukční úlohy a ověření, zda platí věta o součtu vnitřních úhlů v čtyřúhelníku.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</a:t>
            </a:r>
            <a:r>
              <a:rPr lang="cs-CZ" sz="1400" i="1" dirty="0" err="1" smtClean="0"/>
              <a:t>Fraus</a:t>
            </a:r>
            <a:r>
              <a:rPr lang="cs-CZ" sz="1400" i="1" dirty="0" smtClean="0"/>
              <a:t> 2008</a:t>
            </a:r>
          </a:p>
          <a:p>
            <a:pPr>
              <a:buNone/>
            </a:pP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1668</TotalTime>
  <Words>319</Words>
  <Application>Microsoft Office PowerPoint</Application>
  <PresentationFormat>Předvádění na obrazovce (4:3)</PresentationFormat>
  <Paragraphs>77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 MATEMATIKA – GEOMETRIE 7</vt:lpstr>
      <vt:lpstr>JAKÉ DRUHY ČTYŘÚHELNÍKŮ VLASTNĚ EXISTUJÍ ?</vt:lpstr>
      <vt:lpstr>KONSTRUKČNÍ ÚLOHA:</vt:lpstr>
      <vt:lpstr>Snímek 4</vt:lpstr>
      <vt:lpstr>     ANOTACE: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 – 7.ročník</dc:title>
  <dc:creator>Lubos</dc:creator>
  <cp:lastModifiedBy>expert</cp:lastModifiedBy>
  <cp:revision>268</cp:revision>
  <dcterms:created xsi:type="dcterms:W3CDTF">2011-11-27T20:43:59Z</dcterms:created>
  <dcterms:modified xsi:type="dcterms:W3CDTF">2012-03-19T10:19:55Z</dcterms:modified>
</cp:coreProperties>
</file>