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0" r:id="rId2"/>
    <p:sldId id="256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8" r:id="rId13"/>
    <p:sldId id="269" r:id="rId14"/>
    <p:sldId id="272" r:id="rId15"/>
    <p:sldId id="264" r:id="rId16"/>
    <p:sldId id="265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Stejskalová Hana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VY_32_INOVACE_11C_18_Oxidy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Chemie 8.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0471B400-3836-4CE7-9A61-4964E1FDDA9B}" type="presOf" srcId="{019433A1-1324-4DE1-9E6F-32B851095F74}" destId="{83FE2C4A-F11C-43B1-9923-1AFAA3244381}" srcOrd="1" destOrd="0" presId="urn:microsoft.com/office/officeart/2005/8/layout/target3"/>
    <dgm:cxn modelId="{D48D8E89-1953-4E74-A552-CB86E05679BB}" type="presOf" srcId="{0C6E1E16-08A6-4B86-AB9F-749A7749D4C9}" destId="{D8344A4C-A59C-418B-AE84-1CF03F62012F}" srcOrd="0" destOrd="0" presId="urn:microsoft.com/office/officeart/2005/8/layout/target3"/>
    <dgm:cxn modelId="{193A7C52-A971-4E49-8B6A-01392B27C322}" type="presOf" srcId="{9F18DD90-522E-4A06-9EDB-3FF7C7EB6637}" destId="{932F2F5B-E5E6-4E00-9503-10413FFBA7E0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D9F935A6-F531-4023-821E-80AC3C531015}" type="presOf" srcId="{445C7998-7549-48B0-BD68-D4F0167F02E5}" destId="{4D19AB04-24FA-40C2-B203-52AE3D15E171}" srcOrd="1" destOrd="0" presId="urn:microsoft.com/office/officeart/2005/8/layout/target3"/>
    <dgm:cxn modelId="{684E5E03-0427-4972-A9E8-69B9F740E866}" type="presOf" srcId="{0C6E1E16-08A6-4B86-AB9F-749A7749D4C9}" destId="{B7652895-8F40-40B1-8BC2-AD2A1592E4B6}" srcOrd="1" destOrd="0" presId="urn:microsoft.com/office/officeart/2005/8/layout/target3"/>
    <dgm:cxn modelId="{90817016-A6E3-4867-A3A8-7D3B92617D14}" type="presOf" srcId="{C73C7642-F245-4585-8F88-243F9FAEF6CA}" destId="{304CA11A-E17E-4999-A128-C72BF543B20D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353F260-3172-4FAA-BE39-5BFE5AD7F3A3}" type="presOf" srcId="{445C7998-7549-48B0-BD68-D4F0167F02E5}" destId="{BC35EE03-4121-4EF9-923D-7CB6D30D358D}" srcOrd="0" destOrd="0" presId="urn:microsoft.com/office/officeart/2005/8/layout/target3"/>
    <dgm:cxn modelId="{143C4696-6997-460A-8456-F34C64EBCDDD}" type="presOf" srcId="{39F8B381-5807-488E-AC22-73DD4140ED4A}" destId="{71045F8C-00FA-488E-A7BD-E2E6753D979D}" srcOrd="0" destOrd="0" presId="urn:microsoft.com/office/officeart/2005/8/layout/target3"/>
    <dgm:cxn modelId="{B164472B-C493-4EB6-B71B-3E6160662AB5}" type="presOf" srcId="{019433A1-1324-4DE1-9E6F-32B851095F74}" destId="{CC1D5B29-8413-4412-9F6D-55E531B84639}" srcOrd="0" destOrd="0" presId="urn:microsoft.com/office/officeart/2005/8/layout/target3"/>
    <dgm:cxn modelId="{69181924-367F-4A08-96E1-267AB303C320}" type="presOf" srcId="{FBBFC3EA-9D9D-4F3A-BEA6-9C2C0E46BF20}" destId="{3F478621-DC04-4E99-8ED0-6EF817E39D41}" srcOrd="1" destOrd="0" presId="urn:microsoft.com/office/officeart/2005/8/layout/target3"/>
    <dgm:cxn modelId="{A7366951-3F67-485C-95AB-82A2E8378C8E}" type="presOf" srcId="{EBC41103-E2E5-4D48-9B4B-425520D3D098}" destId="{D3CEBA79-51F7-49AC-8104-9DE2B978BFF4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383DB103-1A8F-4E4C-B86C-04430C7B14DF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7C9E44C-B332-4908-B94A-673868634710}" type="presOf" srcId="{EBC41103-E2E5-4D48-9B4B-425520D3D098}" destId="{F732C171-B6A8-40AC-BE86-9061B3C3D3B8}" srcOrd="0" destOrd="0" presId="urn:microsoft.com/office/officeart/2005/8/layout/target3"/>
    <dgm:cxn modelId="{814434DA-E624-4B4F-884A-654A674592E1}" type="presOf" srcId="{FBBFC3EA-9D9D-4F3A-BEA6-9C2C0E46BF20}" destId="{601CDFA2-8205-4060-95D5-B0A001D0D0E3}" srcOrd="0" destOrd="0" presId="urn:microsoft.com/office/officeart/2005/8/layout/target3"/>
    <dgm:cxn modelId="{89A0A5EF-2C25-4C6D-86B6-2420AFDF8127}" type="presOf" srcId="{C73C7642-F245-4585-8F88-243F9FAEF6CA}" destId="{0E0F4EFC-82FA-4EC4-801E-BC2F931EC339}" srcOrd="1" destOrd="0" presId="urn:microsoft.com/office/officeart/2005/8/layout/target3"/>
    <dgm:cxn modelId="{FDDE3175-54AA-4D1A-B3C2-37AC74425E6D}" type="presParOf" srcId="{71045F8C-00FA-488E-A7BD-E2E6753D979D}" destId="{3577EC6B-C980-4F34-8C69-4365E7B8FC8C}" srcOrd="0" destOrd="0" presId="urn:microsoft.com/office/officeart/2005/8/layout/target3"/>
    <dgm:cxn modelId="{109CCBDB-0A61-478F-AB4D-942CBE71661F}" type="presParOf" srcId="{71045F8C-00FA-488E-A7BD-E2E6753D979D}" destId="{6940EB87-DC1D-4BC3-9408-9AC2E1FFC039}" srcOrd="1" destOrd="0" presId="urn:microsoft.com/office/officeart/2005/8/layout/target3"/>
    <dgm:cxn modelId="{5C47711D-4FDD-47A3-897E-A376EEB9D7CE}" type="presParOf" srcId="{71045F8C-00FA-488E-A7BD-E2E6753D979D}" destId="{BC35EE03-4121-4EF9-923D-7CB6D30D358D}" srcOrd="2" destOrd="0" presId="urn:microsoft.com/office/officeart/2005/8/layout/target3"/>
    <dgm:cxn modelId="{1A8BB2B3-DB8F-4AFC-8319-FB950E7C9B95}" type="presParOf" srcId="{71045F8C-00FA-488E-A7BD-E2E6753D979D}" destId="{D3840DFA-901C-4049-8AB2-27AC2BA34540}" srcOrd="3" destOrd="0" presId="urn:microsoft.com/office/officeart/2005/8/layout/target3"/>
    <dgm:cxn modelId="{435E5404-D667-4D46-BD2B-2D9452929A59}" type="presParOf" srcId="{71045F8C-00FA-488E-A7BD-E2E6753D979D}" destId="{5BDA8D49-C64C-4FDF-ACCF-171444A32B21}" srcOrd="4" destOrd="0" presId="urn:microsoft.com/office/officeart/2005/8/layout/target3"/>
    <dgm:cxn modelId="{F3D16179-0161-46FF-BB2F-4F6ED398CA1D}" type="presParOf" srcId="{71045F8C-00FA-488E-A7BD-E2E6753D979D}" destId="{D8344A4C-A59C-418B-AE84-1CF03F62012F}" srcOrd="5" destOrd="0" presId="urn:microsoft.com/office/officeart/2005/8/layout/target3"/>
    <dgm:cxn modelId="{70BC9739-87E6-4483-8EE8-FB0183C785D3}" type="presParOf" srcId="{71045F8C-00FA-488E-A7BD-E2E6753D979D}" destId="{57DDA582-354B-4295-AE97-083B34E96D1A}" srcOrd="6" destOrd="0" presId="urn:microsoft.com/office/officeart/2005/8/layout/target3"/>
    <dgm:cxn modelId="{9EC76E9F-5997-4BC3-8FA7-EAB711E021F3}" type="presParOf" srcId="{71045F8C-00FA-488E-A7BD-E2E6753D979D}" destId="{4A11C032-4DF2-44E5-8C80-1286B3D4B133}" srcOrd="7" destOrd="0" presId="urn:microsoft.com/office/officeart/2005/8/layout/target3"/>
    <dgm:cxn modelId="{1D27B382-6973-4720-9607-EA97FF087C88}" type="presParOf" srcId="{71045F8C-00FA-488E-A7BD-E2E6753D979D}" destId="{601CDFA2-8205-4060-95D5-B0A001D0D0E3}" srcOrd="8" destOrd="0" presId="urn:microsoft.com/office/officeart/2005/8/layout/target3"/>
    <dgm:cxn modelId="{E2DC3621-B942-44F6-B86B-C1BEB335F2E8}" type="presParOf" srcId="{71045F8C-00FA-488E-A7BD-E2E6753D979D}" destId="{EA95FEE9-5F68-48C7-93BB-0F8C419DA96D}" srcOrd="9" destOrd="0" presId="urn:microsoft.com/office/officeart/2005/8/layout/target3"/>
    <dgm:cxn modelId="{7FBB00CF-D3A4-4FD4-B098-75A1E5B7C4D2}" type="presParOf" srcId="{71045F8C-00FA-488E-A7BD-E2E6753D979D}" destId="{BB3828A8-1683-43A3-8BCA-2995B7EAE8F3}" srcOrd="10" destOrd="0" presId="urn:microsoft.com/office/officeart/2005/8/layout/target3"/>
    <dgm:cxn modelId="{AE192E33-1A07-45E5-84BC-F9519143072B}" type="presParOf" srcId="{71045F8C-00FA-488E-A7BD-E2E6753D979D}" destId="{CC1D5B29-8413-4412-9F6D-55E531B84639}" srcOrd="11" destOrd="0" presId="urn:microsoft.com/office/officeart/2005/8/layout/target3"/>
    <dgm:cxn modelId="{E1EF30A9-3637-4C49-B14A-EB4292B99CB6}" type="presParOf" srcId="{71045F8C-00FA-488E-A7BD-E2E6753D979D}" destId="{AEEDACE7-4427-455B-A155-2C3381828BD7}" srcOrd="12" destOrd="0" presId="urn:microsoft.com/office/officeart/2005/8/layout/target3"/>
    <dgm:cxn modelId="{B6302D7A-1C40-41E0-AA15-2F2681B495AF}" type="presParOf" srcId="{71045F8C-00FA-488E-A7BD-E2E6753D979D}" destId="{7C8531F2-00DF-4DB1-A6C6-AF46193E1BBF}" srcOrd="13" destOrd="0" presId="urn:microsoft.com/office/officeart/2005/8/layout/target3"/>
    <dgm:cxn modelId="{3FBA40F3-9BCE-4081-B342-16C1E32FCDA4}" type="presParOf" srcId="{71045F8C-00FA-488E-A7BD-E2E6753D979D}" destId="{304CA11A-E17E-4999-A128-C72BF543B20D}" srcOrd="14" destOrd="0" presId="urn:microsoft.com/office/officeart/2005/8/layout/target3"/>
    <dgm:cxn modelId="{D230B8A7-34E9-4FC1-9DC4-0C8523F9BB4F}" type="presParOf" srcId="{71045F8C-00FA-488E-A7BD-E2E6753D979D}" destId="{C67EF5F7-B425-49AF-82F9-2446588ED851}" srcOrd="15" destOrd="0" presId="urn:microsoft.com/office/officeart/2005/8/layout/target3"/>
    <dgm:cxn modelId="{DFF50C65-F403-416C-80FE-F547F9D2EA46}" type="presParOf" srcId="{71045F8C-00FA-488E-A7BD-E2E6753D979D}" destId="{14E80F71-B028-4CCE-8C5A-7AE67F9A28C6}" srcOrd="16" destOrd="0" presId="urn:microsoft.com/office/officeart/2005/8/layout/target3"/>
    <dgm:cxn modelId="{C2E3CB54-8007-4951-9762-B00F03AF6C46}" type="presParOf" srcId="{71045F8C-00FA-488E-A7BD-E2E6753D979D}" destId="{F732C171-B6A8-40AC-BE86-9061B3C3D3B8}" srcOrd="17" destOrd="0" presId="urn:microsoft.com/office/officeart/2005/8/layout/target3"/>
    <dgm:cxn modelId="{06C87CC9-0B5A-4916-B527-5C9521D36B90}" type="presParOf" srcId="{71045F8C-00FA-488E-A7BD-E2E6753D979D}" destId="{D8C5187E-68B6-4E2E-86D0-57087190219B}" srcOrd="18" destOrd="0" presId="urn:microsoft.com/office/officeart/2005/8/layout/target3"/>
    <dgm:cxn modelId="{1803A878-AC85-434F-8254-0E28D2D6D611}" type="presParOf" srcId="{71045F8C-00FA-488E-A7BD-E2E6753D979D}" destId="{1A909E4D-639C-4CB7-A7CE-FC1133FAA37E}" srcOrd="19" destOrd="0" presId="urn:microsoft.com/office/officeart/2005/8/layout/target3"/>
    <dgm:cxn modelId="{FFF83F33-69B0-419D-9BEC-D80705607D3A}" type="presParOf" srcId="{71045F8C-00FA-488E-A7BD-E2E6753D979D}" destId="{D102FEF8-6917-41D2-AE5D-914C1EA8F84A}" srcOrd="20" destOrd="0" presId="urn:microsoft.com/office/officeart/2005/8/layout/target3"/>
    <dgm:cxn modelId="{CB22AC3B-7A1A-45A6-A1F4-0673315B27B2}" type="presParOf" srcId="{71045F8C-00FA-488E-A7BD-E2E6753D979D}" destId="{4D19AB04-24FA-40C2-B203-52AE3D15E171}" srcOrd="21" destOrd="0" presId="urn:microsoft.com/office/officeart/2005/8/layout/target3"/>
    <dgm:cxn modelId="{02082FE4-3DE3-4963-AE77-D65E073521A5}" type="presParOf" srcId="{71045F8C-00FA-488E-A7BD-E2E6753D979D}" destId="{B7652895-8F40-40B1-8BC2-AD2A1592E4B6}" srcOrd="22" destOrd="0" presId="urn:microsoft.com/office/officeart/2005/8/layout/target3"/>
    <dgm:cxn modelId="{5DBFFC55-4AEF-40B8-AA0A-6E9CB93C97D6}" type="presParOf" srcId="{71045F8C-00FA-488E-A7BD-E2E6753D979D}" destId="{3F478621-DC04-4E99-8ED0-6EF817E39D41}" srcOrd="23" destOrd="0" presId="urn:microsoft.com/office/officeart/2005/8/layout/target3"/>
    <dgm:cxn modelId="{47042705-4318-465D-ABB5-7C06B56FBC0B}" type="presParOf" srcId="{71045F8C-00FA-488E-A7BD-E2E6753D979D}" destId="{83FE2C4A-F11C-43B1-9923-1AFAA3244381}" srcOrd="24" destOrd="0" presId="urn:microsoft.com/office/officeart/2005/8/layout/target3"/>
    <dgm:cxn modelId="{88646CED-AA3D-408F-915F-00E26F00C598}" type="presParOf" srcId="{71045F8C-00FA-488E-A7BD-E2E6753D979D}" destId="{0E0F4EFC-82FA-4EC4-801E-BC2F931EC339}" srcOrd="25" destOrd="0" presId="urn:microsoft.com/office/officeart/2005/8/layout/target3"/>
    <dgm:cxn modelId="{0AAE17DD-CC1E-4841-9C05-3D325AFDDF04}" type="presParOf" srcId="{71045F8C-00FA-488E-A7BD-E2E6753D979D}" destId="{D3CEBA79-51F7-49AC-8104-9DE2B978BFF4}" srcOrd="26" destOrd="0" presId="urn:microsoft.com/office/officeart/2005/8/layout/target3"/>
    <dgm:cxn modelId="{4BC7178B-F34C-4DB9-989B-63502DEC8260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1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1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Autor: </a:t>
          </a:r>
          <a:r>
            <a:rPr lang="cs-CZ" sz="1500" kern="1200" dirty="0" smtClean="0"/>
            <a:t>Stejskalová Hana</a:t>
          </a:r>
          <a:endParaRPr lang="cs-CZ" sz="15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kern="1200" dirty="0" smtClean="0"/>
            <a:t>VY_32_INOVACE_11C_18_Oxidy</a:t>
          </a:r>
          <a:endParaRPr lang="cs-CZ" sz="15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Chemie 8. ročník</a:t>
          </a:r>
          <a:endParaRPr lang="cs-CZ" sz="15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3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3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projektu</a:t>
          </a:r>
          <a:r>
            <a:rPr lang="cs-CZ" sz="1500" kern="1200" dirty="0" smtClean="0"/>
            <a:t>: CZ.1.07/1.4.00/21.1431</a:t>
          </a:r>
          <a:endParaRPr lang="cs-CZ" sz="15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4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4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AA7588-09D2-403C-A9B6-38ED4D36264E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BE51A5-FD04-462B-8C23-01722F4C38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299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BE51A5-FD04-462B-8C23-01722F4C38E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643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B931799-55AF-4FD8-BCD3-95016C60E324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1178ED2-0EBB-4566-9836-DED7D624BC5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55083773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6306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Oxidy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08129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Anotace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1916832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Prezentace je určena k výkladu a procvičování učiva Oxidy v 8. ročníku a opakování učiva v 9. ročníku.</a:t>
            </a:r>
          </a:p>
          <a:p>
            <a:r>
              <a:rPr lang="cs-CZ" sz="2400" dirty="0" smtClean="0"/>
              <a:t>Žáci budou vědět, které látky se nazývají oxidy, kyslík má v oxidech vždy oxidační číslo –II.</a:t>
            </a:r>
          </a:p>
          <a:p>
            <a:r>
              <a:rPr lang="cs-CZ" sz="2400" dirty="0" smtClean="0"/>
              <a:t>Vyjmenují, které oxidy mají škodlivý vliv na životní prostředí, co způsobují, jak vznikají, kde se využívají.</a:t>
            </a:r>
          </a:p>
          <a:p>
            <a:r>
              <a:rPr lang="cs-CZ" sz="2400" dirty="0" smtClean="0"/>
              <a:t>Popíší vlastnosti, výrobu a využití oxidu vápenatého a hlinitého.</a:t>
            </a:r>
          </a:p>
          <a:p>
            <a:r>
              <a:rPr lang="cs-CZ" sz="2400" dirty="0" smtClean="0"/>
              <a:t>Budou znát vlastnosti a použití oxidu titaničitého a křemičitého.</a:t>
            </a:r>
          </a:p>
          <a:p>
            <a:r>
              <a:rPr lang="cs-CZ" sz="2400" dirty="0" smtClean="0"/>
              <a:t>Určeno pro interaktivní výuku.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175139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Oxidy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69127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Dvouprvkové sloučeniny kyslíku a dalšího prvku.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Atomy kyslíku mají v oxidech oxidační číslo –II.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Názvy jsou dvouslovné – tvořeny z podstatného a přídavného jména.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03016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2924944"/>
            <a:ext cx="2051720" cy="3186264"/>
            <a:chOff x="7092280" y="3780420"/>
            <a:chExt cx="2051720" cy="3186264"/>
          </a:xfrm>
        </p:grpSpPr>
        <p:pic>
          <p:nvPicPr>
            <p:cNvPr id="1028" name="Picture 4" descr="http://www.zschemie.euweb.cz/sira/kou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3780420"/>
              <a:ext cx="2051720" cy="3077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092280" y="6597352"/>
              <a:ext cx="1025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1</a:t>
              </a: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Významné oxidy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8426" y="1319185"/>
            <a:ext cx="83529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Oxid siřičitý </a:t>
            </a:r>
            <a:r>
              <a:rPr lang="cs-CZ" sz="2400" dirty="0" smtClean="0"/>
              <a:t>– SO</a:t>
            </a:r>
            <a:r>
              <a:rPr lang="cs-CZ" sz="2400" baseline="-25000" dirty="0" smtClean="0"/>
              <a:t>2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Bezbarvý, zapáchající plyn.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Je toxický, žíravý, dráždí ke kašli.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Vznik: meziprodukt při výrobě kyseliny sírové. Vzniká při hoření síry.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Do ovzduší se dostává při hoření paliv obsahující sloučeniny síry.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S oxidy dusíku způsobuje kyselé deště.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Použití: výroba celulózy, papíru ze dřeva, bělení, dezinfekci sudů, sklepů, úlů.</a:t>
            </a:r>
          </a:p>
          <a:p>
            <a:pPr marL="1657350" lvl="3" indent="-285750">
              <a:buFont typeface="Arial" pitchFamily="34" charset="0"/>
              <a:buChar char="•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429235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1052736"/>
            <a:ext cx="8208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Oxid dusnatý </a:t>
            </a:r>
            <a:r>
              <a:rPr lang="cs-CZ" sz="2400" dirty="0" smtClean="0"/>
              <a:t>– NO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Bezbarvý.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Do ovzduší se dostává činností spalovacích motorů. V přírodě vzniká podél dráhy blesků reakcí kyslíku a dusíku.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Výroba: meziprodukt při výrobě kyseliny dusičné.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Způsobuje kyselé deště.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Je škodlivý pro organismus.</a:t>
            </a:r>
          </a:p>
          <a:p>
            <a:pPr marL="1657350" lvl="3" indent="-285750">
              <a:buFont typeface="Arial" pitchFamily="34" charset="0"/>
              <a:buChar char="•"/>
            </a:pP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5292080" y="3993960"/>
            <a:ext cx="3600400" cy="2468668"/>
            <a:chOff x="5292080" y="3993960"/>
            <a:chExt cx="3600400" cy="2468668"/>
          </a:xfrm>
        </p:grpSpPr>
        <p:pic>
          <p:nvPicPr>
            <p:cNvPr id="2050" name="Picture 2" descr="http://www.recordum.com/_images/428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080" y="3993960"/>
              <a:ext cx="3600400" cy="24190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5292080" y="6093296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2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874081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6618734" y="3882479"/>
            <a:ext cx="2525266" cy="2989916"/>
            <a:chOff x="6618734" y="3882479"/>
            <a:chExt cx="2525266" cy="2989916"/>
          </a:xfrm>
        </p:grpSpPr>
        <p:pic>
          <p:nvPicPr>
            <p:cNvPr id="3074" name="Picture 2" descr="http://upload.wikimedia.org/wikipedia/commons/thumb/8/8b/NO2-N2O4.jpg/250px-NO2-N2O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8734" y="3882479"/>
              <a:ext cx="2525266" cy="2989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028384" y="6453336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Obr. 3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Obdélník 2"/>
          <p:cNvSpPr/>
          <p:nvPr/>
        </p:nvSpPr>
        <p:spPr>
          <a:xfrm>
            <a:off x="539552" y="1340768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Oxid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dusičitý </a:t>
            </a:r>
            <a:r>
              <a:rPr lang="cs-CZ" sz="2400" dirty="0"/>
              <a:t>– </a:t>
            </a:r>
            <a:r>
              <a:rPr lang="cs-CZ" sz="2400" dirty="0" smtClean="0"/>
              <a:t>NO</a:t>
            </a:r>
            <a:r>
              <a:rPr lang="cs-CZ" sz="2400" baseline="-25000" dirty="0" smtClean="0"/>
              <a:t>2</a:t>
            </a:r>
            <a:endParaRPr lang="cs-CZ" sz="2400" baseline="-25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Hnědočervený.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Do </a:t>
            </a:r>
            <a:r>
              <a:rPr lang="cs-CZ" sz="2400" dirty="0"/>
              <a:t>ovzduší se dostává činností spalovacích motorů. V přírodě vzniká podél dráhy blesků reakcí kyslíku a </a:t>
            </a:r>
            <a:r>
              <a:rPr lang="cs-CZ" sz="2400" dirty="0" smtClean="0"/>
              <a:t>dusíku.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Výroba</a:t>
            </a:r>
            <a:r>
              <a:rPr lang="cs-CZ" sz="2400" dirty="0"/>
              <a:t>: meziprodukt při výrobě kyseliny </a:t>
            </a:r>
            <a:r>
              <a:rPr lang="cs-CZ" sz="2400" dirty="0" smtClean="0"/>
              <a:t>dusičné.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Způsobuje </a:t>
            </a:r>
            <a:r>
              <a:rPr lang="cs-CZ" sz="2400" dirty="0"/>
              <a:t>kyselé </a:t>
            </a:r>
            <a:r>
              <a:rPr lang="cs-CZ" sz="2400" dirty="0" smtClean="0"/>
              <a:t>deště.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Je </a:t>
            </a:r>
            <a:r>
              <a:rPr lang="cs-CZ" sz="2400" dirty="0"/>
              <a:t>škodlivý pro </a:t>
            </a:r>
            <a:r>
              <a:rPr lang="cs-CZ" sz="2400" dirty="0" smtClean="0"/>
              <a:t>organismus (je jedovatý a má leptavé účinky).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805124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6769729" y="3695699"/>
            <a:ext cx="2381250" cy="3162301"/>
            <a:chOff x="6769729" y="3695699"/>
            <a:chExt cx="2381250" cy="3162301"/>
          </a:xfrm>
        </p:grpSpPr>
        <p:pic>
          <p:nvPicPr>
            <p:cNvPr id="4098" name="Picture 2" descr="http://www.osetrenizubu.cz/photo/kourici-oblicej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9729" y="3695699"/>
              <a:ext cx="2381250" cy="31623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066881" y="6488668"/>
              <a:ext cx="108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4</a:t>
              </a:r>
              <a:endParaRPr lang="cs-CZ" dirty="0"/>
            </a:p>
          </p:txBody>
        </p:sp>
      </p:grpSp>
      <p:sp>
        <p:nvSpPr>
          <p:cNvPr id="3" name="Obdélník 2"/>
          <p:cNvSpPr/>
          <p:nvPr/>
        </p:nvSpPr>
        <p:spPr>
          <a:xfrm>
            <a:off x="611560" y="1196752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Oxid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uhelnatý </a:t>
            </a:r>
            <a:r>
              <a:rPr lang="cs-CZ" sz="2400" dirty="0"/>
              <a:t>– </a:t>
            </a:r>
            <a:r>
              <a:rPr lang="cs-CZ" sz="2400" dirty="0" smtClean="0"/>
              <a:t>CO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Bezbarvý.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Jedovatý plyn (váže se na červené krevní barvivo -&gt; to poté nemůže přenášet kyslík v organismu).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Vznik: buď hořením uhlíkatých látek za nedostatku kyslíku, nebo reakcí  oxidu uhličitého s uhlíkem.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Důležitá složka plynných paliv vyráběných z uhlí (svítiplyn).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Je složkou kouřových plynů, výfukových plynů, cigaretového kouře…</a:t>
            </a:r>
          </a:p>
        </p:txBody>
      </p:sp>
    </p:spTree>
    <p:extLst>
      <p:ext uri="{BB962C8B-B14F-4D97-AF65-F5344CB8AC3E}">
        <p14:creationId xmlns:p14="http://schemas.microsoft.com/office/powerpoint/2010/main" val="25680893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6536417" y="3205742"/>
            <a:ext cx="2607583" cy="3760942"/>
            <a:chOff x="6536417" y="3205742"/>
            <a:chExt cx="2607583" cy="3760942"/>
          </a:xfrm>
        </p:grpSpPr>
        <p:pic>
          <p:nvPicPr>
            <p:cNvPr id="5122" name="Picture 2" descr="http://www.krivanova.wz.cz/obr1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6417" y="3205742"/>
              <a:ext cx="2607583" cy="36655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172400" y="659735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5</a:t>
              </a:r>
              <a:endParaRPr lang="cs-CZ" dirty="0"/>
            </a:p>
          </p:txBody>
        </p:sp>
      </p:grpSp>
      <p:sp>
        <p:nvSpPr>
          <p:cNvPr id="3" name="Obdélník 2"/>
          <p:cNvSpPr/>
          <p:nvPr/>
        </p:nvSpPr>
        <p:spPr>
          <a:xfrm>
            <a:off x="539552" y="620688"/>
            <a:ext cx="8064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Oxid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uhličitý </a:t>
            </a:r>
            <a:r>
              <a:rPr lang="cs-CZ" sz="2400" dirty="0"/>
              <a:t>– </a:t>
            </a:r>
            <a:r>
              <a:rPr lang="cs-CZ" sz="2400" dirty="0" smtClean="0"/>
              <a:t>CO</a:t>
            </a:r>
            <a:r>
              <a:rPr lang="cs-CZ" sz="2400" baseline="-25000" dirty="0" smtClean="0"/>
              <a:t>2</a:t>
            </a:r>
            <a:endParaRPr lang="cs-CZ" sz="2400" baseline="-25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Bezbarvý, nedýchatelný plyn.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Je součástí vzduchu (0,03% objemu).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Částečně rozpustný ve vodě.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Vznik: při dýchání organismů, hoření uhlíkatých látek při dostatečném přístupu kyslíku.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Výchozí látka pro tvorbu sloučenin, které vznikají při fotosyntéze.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Použití: chladicí zařízení, výroba sody, </a:t>
            </a:r>
            <a:r>
              <a:rPr lang="cs-CZ" sz="2400" dirty="0" smtClean="0">
                <a:solidFill>
                  <a:schemeClr val="accent2"/>
                </a:solidFill>
              </a:rPr>
              <a:t>plnění</a:t>
            </a:r>
            <a:r>
              <a:rPr lang="cs-CZ" sz="2400" dirty="0" smtClean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hasicích přístrojů…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Způsobuje skleníkový efekt.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319613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1340768"/>
            <a:ext cx="856895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Oxid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vápenatý </a:t>
            </a:r>
            <a:r>
              <a:rPr lang="cs-CZ" sz="2400" dirty="0"/>
              <a:t>– </a:t>
            </a:r>
            <a:r>
              <a:rPr lang="cs-CZ" sz="2400" dirty="0" err="1" smtClean="0"/>
              <a:t>CaO</a:t>
            </a:r>
            <a:endParaRPr lang="cs-CZ" sz="2400" dirty="0" smtClean="0"/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Bílý, práškový nebo kusový.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Výroba: ve vápenkách tepelným rozkladem uhličitanu vápenatého (vápence).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Je známý jako pálené vápno.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Použití: hašené vápno, přísada při výrobě kovů a skla, vápnění půdy.</a:t>
            </a:r>
          </a:p>
          <a:p>
            <a:pPr marL="1657350" lvl="3" indent="-285750">
              <a:buFont typeface="Arial" pitchFamily="34" charset="0"/>
              <a:buChar char="•"/>
            </a:pP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6284636" y="4077072"/>
            <a:ext cx="2859364" cy="2817604"/>
            <a:chOff x="6284636" y="4077072"/>
            <a:chExt cx="2859364" cy="2817604"/>
          </a:xfrm>
        </p:grpSpPr>
        <p:pic>
          <p:nvPicPr>
            <p:cNvPr id="6146" name="Picture 2" descr="http://upload.wikimedia.org/wikipedia/commons/0/04/Calcium_carbonate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4636" y="4077072"/>
              <a:ext cx="2859364" cy="27809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6284636" y="6525344"/>
              <a:ext cx="12396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6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1706449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1340768"/>
            <a:ext cx="8064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Oxid hlinitý </a:t>
            </a:r>
            <a:r>
              <a:rPr lang="cs-CZ" sz="2400" dirty="0"/>
              <a:t>-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/>
              <a:t>Al</a:t>
            </a:r>
            <a:r>
              <a:rPr lang="cs-CZ" sz="2400" baseline="-25000" dirty="0"/>
              <a:t>2</a:t>
            </a:r>
            <a:r>
              <a:rPr lang="cs-CZ" sz="2400" dirty="0"/>
              <a:t>O</a:t>
            </a:r>
            <a:r>
              <a:rPr lang="cs-CZ" sz="2400" baseline="-25000" dirty="0"/>
              <a:t>3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/>
              <a:t>V přírodě jako tvrdý nerost (korund</a:t>
            </a:r>
            <a:r>
              <a:rPr lang="cs-CZ" sz="2400" dirty="0" smtClean="0"/>
              <a:t>), odrůdy – safír, rubín.</a:t>
            </a:r>
            <a:endParaRPr lang="cs-CZ" sz="2400" dirty="0"/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/>
              <a:t>Výroba: z bauxitu -&gt; vzniká bílá prášková látka.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/>
              <a:t>Použití: výroba porcelánu, zubního cementu, hliníku… Uměle vyrobený jako brusivo.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3347094" y="4221088"/>
            <a:ext cx="5762625" cy="2238376"/>
            <a:chOff x="3347095" y="3933056"/>
            <a:chExt cx="5762625" cy="2238376"/>
          </a:xfrm>
        </p:grpSpPr>
        <p:pic>
          <p:nvPicPr>
            <p:cNvPr id="7170" name="Picture 2" descr="http://upload.wikimedia.org/wikipedia/commons/a/a2/Oxid_hlinit%C3%BD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095" y="3933056"/>
              <a:ext cx="5762625" cy="2238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740352" y="5661248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7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7407907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64125" y="1340768"/>
            <a:ext cx="7704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Oxid křemičitý </a:t>
            </a:r>
            <a:r>
              <a:rPr lang="cs-CZ" sz="2400" dirty="0" smtClean="0"/>
              <a:t>– SiO</a:t>
            </a:r>
            <a:r>
              <a:rPr lang="cs-CZ" sz="2400" baseline="-25000" dirty="0" smtClean="0"/>
              <a:t>2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Chemicky stálá látka, pevná, těžká.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Použití: stavebnictví (malta, beton), sklářství (křemenný písek), hutnictví (žáruvzdorné materiály).</a:t>
            </a:r>
            <a:endParaRPr lang="cs-CZ" sz="24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6012160" y="2924944"/>
            <a:ext cx="3251770" cy="3470141"/>
            <a:chOff x="6012160" y="2924944"/>
            <a:chExt cx="3251770" cy="3470141"/>
          </a:xfrm>
        </p:grpSpPr>
        <p:pic>
          <p:nvPicPr>
            <p:cNvPr id="8194" name="Picture 2" descr="http://www.netstate.com/states/symb/gemstones/images/smoky_quartz_ny_state_museum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2924944"/>
              <a:ext cx="2857500" cy="3438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956376" y="6025753"/>
              <a:ext cx="13075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8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40637562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1052736"/>
            <a:ext cx="79928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Oxid titaničitý </a:t>
            </a:r>
            <a:r>
              <a:rPr lang="cs-CZ" sz="2400" dirty="0" smtClean="0"/>
              <a:t>– TiO</a:t>
            </a:r>
            <a:r>
              <a:rPr lang="cs-CZ" sz="2400" baseline="-25000" dirty="0" smtClean="0"/>
              <a:t>2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Bílý, bez chuti a zápachu.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Zdraví neškodný, nejedovatý prášek.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Použití: titanová běloba jako pigment (stálá barva, nerozpouští se ve vodě ani jiných rozpouštědlech), tmely, barvy, plasty, lepidla, kancelářský papír, guma, keramika, léky, zubní pasta, kosmetika...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cs-CZ" sz="2400" dirty="0" smtClean="0"/>
              <a:t>Má vysoký jas a krycí schopnosti.</a:t>
            </a:r>
            <a:endParaRPr lang="cs-CZ" sz="24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3950650" y="4509120"/>
            <a:ext cx="5204197" cy="2088309"/>
            <a:chOff x="3923927" y="4293096"/>
            <a:chExt cx="5204197" cy="2088309"/>
          </a:xfrm>
        </p:grpSpPr>
        <p:pic>
          <p:nvPicPr>
            <p:cNvPr id="9218" name="Picture 2" descr="http://upload.wikimedia.org/wikipedia/commons/3/3a/Oxid_titani%C4%8Dit%C3%BD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7" y="4293096"/>
              <a:ext cx="5204197" cy="20883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740352" y="5949280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9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8846699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 čemu se využívá oxid uhličitý v běžném životě?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Náplně hasicích přístrojů, součást perlivých nápojů, v chladicích zařízeních.</a:t>
            </a:r>
          </a:p>
          <a:p>
            <a:r>
              <a:rPr lang="cs-CZ" sz="2400" dirty="0" smtClean="0"/>
              <a:t>Vysvětli škodlivost oxidu siřičitého.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Způsobuje kyselé deště. Účinkem vlhkosti z něj vznikají v atmosféře kyseliny siřičitá a sírová, ty pak </a:t>
            </a:r>
            <a:r>
              <a:rPr lang="cs-CZ" sz="2400" smtClean="0">
                <a:solidFill>
                  <a:schemeClr val="accent1">
                    <a:lumMod val="75000"/>
                  </a:schemeClr>
                </a:solidFill>
              </a:rPr>
              <a:t>okyselují dešťovou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vodu.</a:t>
            </a:r>
          </a:p>
          <a:p>
            <a:r>
              <a:rPr lang="cs-CZ" sz="2400" dirty="0" smtClean="0"/>
              <a:t>K čemu se používá titanová běloba?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Jako bílý pigment s vysokým jasem a krycími schopnostmi, barvivo v lécích, potravinách, zubních pastách, kosmetice… 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k 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8460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1772816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1  AUTOR </a:t>
            </a:r>
            <a:r>
              <a:rPr lang="cs-CZ" dirty="0"/>
              <a:t>NEUVEDEN. </a:t>
            </a:r>
            <a:r>
              <a:rPr lang="cs-CZ" i="1" dirty="0"/>
              <a:t>Učebnice chemie pro 8. ročník ZŠ</a:t>
            </a:r>
            <a:r>
              <a:rPr lang="cs-CZ" dirty="0"/>
              <a:t> [online]. [cit. 24.1.2013]. Dostupný na WWW: http://</a:t>
            </a:r>
            <a:r>
              <a:rPr lang="cs-CZ" dirty="0" smtClean="0"/>
              <a:t>www.zschemie.euweb.cz/sira/kour.jpg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2  AUTOR NEUVEDEN. </a:t>
            </a:r>
            <a:r>
              <a:rPr lang="cs-CZ" i="1" dirty="0"/>
              <a:t>Vítaný recordum.com</a:t>
            </a:r>
            <a:r>
              <a:rPr lang="cs-CZ" dirty="0"/>
              <a:t> [online]. [cit. 24.1.2013]. Dostupný na WWW: http://www.recordum.com/_</a:t>
            </a:r>
            <a:r>
              <a:rPr lang="cs-CZ" dirty="0" smtClean="0"/>
              <a:t>images/4289.jpg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3  AUTOR NEUVEDEN. </a:t>
            </a:r>
            <a:r>
              <a:rPr lang="cs-CZ" i="1" dirty="0"/>
              <a:t>Wikipedia.cz</a:t>
            </a:r>
            <a:r>
              <a:rPr lang="cs-CZ" dirty="0"/>
              <a:t> [online]. [cit. 24.1.2013]. Dostupný na WWW: http://</a:t>
            </a:r>
            <a:r>
              <a:rPr lang="cs-CZ" dirty="0" smtClean="0"/>
              <a:t>upload.wikimedia.org/wikipedia/commons/thumb/8/8b/NO2-N2O4.jpg/250px-NO2-N2O4.jpg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21775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1628800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4  AUTOR </a:t>
            </a:r>
            <a:r>
              <a:rPr lang="cs-CZ" dirty="0"/>
              <a:t>NEUVEDEN. </a:t>
            </a:r>
            <a:r>
              <a:rPr lang="cs-CZ" i="1" dirty="0"/>
              <a:t>Ošetření zubů - OšetřeníZubů.cz</a:t>
            </a:r>
            <a:r>
              <a:rPr lang="cs-CZ" dirty="0"/>
              <a:t> [online]. [cit. 24.1.2013]. Dostupný na WWW: http://</a:t>
            </a:r>
            <a:r>
              <a:rPr lang="cs-CZ" dirty="0" smtClean="0"/>
              <a:t>www.osetrenizubu.cz/photo/kourici-oblicej.jpg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5  AUTOR NEUVEDEN. </a:t>
            </a:r>
            <a:r>
              <a:rPr lang="cs-CZ" i="1" dirty="0"/>
              <a:t>Voda</a:t>
            </a:r>
            <a:r>
              <a:rPr lang="cs-CZ" dirty="0"/>
              <a:t> [online]. [cit. 24.1.2013]. Dostupný na WWW: http://www.krivanova.wz.cz/obr14.jpg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6  AUTOR NEUVEDEN. </a:t>
            </a:r>
            <a:r>
              <a:rPr lang="cs-CZ" i="1" dirty="0"/>
              <a:t>Wikipedia.cz</a:t>
            </a:r>
            <a:r>
              <a:rPr lang="cs-CZ" dirty="0"/>
              <a:t> [online]. [cit. 24.1.2013]. Dostupný na WWW: http://upload.wikimedia.org/wikipedia/commons/0/04/Calcium_carbonate.jpg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7  MANGL, Ondřej. </a:t>
            </a:r>
            <a:r>
              <a:rPr lang="cs-CZ" i="1" dirty="0"/>
              <a:t>Wikipedia.cz</a:t>
            </a:r>
            <a:r>
              <a:rPr lang="cs-CZ" dirty="0"/>
              <a:t> [online]. [cit. 24.1.2013]. Dostupný na WWW: http://upload.wikimedia.org/wikipedia/commons/a/a2/Oxid_hlinit%C3%BD.PNG</a:t>
            </a:r>
          </a:p>
        </p:txBody>
      </p:sp>
    </p:spTree>
    <p:extLst>
      <p:ext uri="{BB962C8B-B14F-4D97-AF65-F5344CB8AC3E}">
        <p14:creationId xmlns:p14="http://schemas.microsoft.com/office/powerpoint/2010/main" val="19019108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484784"/>
            <a:ext cx="85324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8  AUTOR NEUVEDEN. </a:t>
            </a:r>
            <a:r>
              <a:rPr lang="cs-CZ" i="1" dirty="0"/>
              <a:t>Zajímavé Šutry</a:t>
            </a:r>
            <a:r>
              <a:rPr lang="cs-CZ" dirty="0"/>
              <a:t> [online]. [cit. 24.1.2013]. Dostupný na WWW: http://www.netstate.com/states/symb/gemstones/images/smoky_quartz_ny_state_museum.jpg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Obr. </a:t>
            </a:r>
            <a:r>
              <a:rPr lang="cs-CZ" dirty="0"/>
              <a:t>9  MANGL, Ondřej. </a:t>
            </a:r>
            <a:r>
              <a:rPr lang="cs-CZ" i="1" dirty="0"/>
              <a:t>Wikipedia.cz</a:t>
            </a:r>
            <a:r>
              <a:rPr lang="cs-CZ" dirty="0"/>
              <a:t> [online]. [cit. 24.1.2013]. Dostupný na WWW: http://upload.wikimedia.org/wikipedia/commons/3/3a/Oxid_titani%C4%8Dit%C3%BD.PNG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tx1">
                    <a:lumMod val="85000"/>
                  </a:schemeClr>
                </a:solidFill>
              </a:rPr>
              <a:t>ŠKODA, Jiří; DOULÍK, Pavel. </a:t>
            </a:r>
            <a:r>
              <a:rPr lang="cs-CZ" i="1" dirty="0">
                <a:solidFill>
                  <a:schemeClr val="tx1">
                    <a:lumMod val="85000"/>
                  </a:schemeClr>
                </a:solidFill>
              </a:rPr>
              <a:t>Chemie 8 učebnice pro základní školy a víceletá gymnázia</a:t>
            </a:r>
            <a:r>
              <a:rPr lang="cs-CZ" dirty="0">
                <a:solidFill>
                  <a:schemeClr val="tx1">
                    <a:lumMod val="85000"/>
                  </a:schemeClr>
                </a:solidFill>
              </a:rPr>
              <a:t>. Plzeň: Fraus, 2006, ISBN 80-7238-442-2.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solidFill>
                <a:schemeClr val="tx1">
                  <a:lumMod val="8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tx1">
                    <a:lumMod val="85000"/>
                  </a:schemeClr>
                </a:solidFill>
              </a:rPr>
              <a:t>BENEŠ, Pavel; PUMPR, Václav; BANÝR, Jiří. </a:t>
            </a:r>
            <a:r>
              <a:rPr lang="cs-CZ" i="1" dirty="0">
                <a:solidFill>
                  <a:schemeClr val="tx1">
                    <a:lumMod val="85000"/>
                  </a:schemeClr>
                </a:solidFill>
              </a:rPr>
              <a:t>Základy chemie 1 pro 2. stupeň základní školy, nižší ročníky víceletých gymnázií a střední školy</a:t>
            </a:r>
            <a:r>
              <a:rPr lang="cs-CZ" dirty="0">
                <a:solidFill>
                  <a:schemeClr val="tx1">
                    <a:lumMod val="85000"/>
                  </a:schemeClr>
                </a:solidFill>
              </a:rPr>
              <a:t>. Praha: Fortuna, 1993, ISBN 80-7168-043-5. 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46390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204</TotalTime>
  <Words>1011</Words>
  <Application>Microsoft Office PowerPoint</Application>
  <PresentationFormat>Předvádění na obrazovce (4:3)</PresentationFormat>
  <Paragraphs>113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Shluk</vt:lpstr>
      <vt:lpstr>Prezentace aplikace PowerPoint</vt:lpstr>
      <vt:lpstr>Oxidy</vt:lpstr>
      <vt:lpstr>Anotace</vt:lpstr>
      <vt:lpstr>Oxidy</vt:lpstr>
      <vt:lpstr>Významné oxidy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Úkoly k opakování</vt:lpstr>
      <vt:lpstr>Zdroje a citace</vt:lpstr>
      <vt:lpstr>Zdroje a citace</vt:lpstr>
      <vt:lpstr>Zdroje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Oxidy</dc:title>
  <dc:creator>zdeněk</dc:creator>
  <cp:lastModifiedBy>zdeněk</cp:lastModifiedBy>
  <cp:revision>72</cp:revision>
  <dcterms:created xsi:type="dcterms:W3CDTF">2013-01-23T13:30:17Z</dcterms:created>
  <dcterms:modified xsi:type="dcterms:W3CDTF">2013-01-30T19:48:55Z</dcterms:modified>
</cp:coreProperties>
</file>