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</p:sldMasterIdLst>
  <p:sldIdLst>
    <p:sldId id="256" r:id="rId3"/>
    <p:sldId id="257" r:id="rId4"/>
    <p:sldId id="259" r:id="rId5"/>
    <p:sldId id="258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3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CC3300"/>
    <a:srgbClr val="00CC00"/>
    <a:srgbClr val="FB2F0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3FCD8DD-656D-4471-8E76-568B50BAA65E}" type="datetimeFigureOut">
              <a:rPr lang="cs-CZ" smtClean="0"/>
              <a:pPr/>
              <a:t>18.10.2013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21DC5AE-878A-46EE-B5C4-152216B9315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raus.cz/data/zemepis/z8_test5-evropa-regiony_evropy.pdf" TargetMode="Externa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772400" cy="1470025"/>
          </a:xfrm>
        </p:spPr>
        <p:txBody>
          <a:bodyPr>
            <a:normAutofit/>
          </a:bodyPr>
          <a:lstStyle/>
          <a:p>
            <a:r>
              <a:rPr lang="cs-CZ" dirty="0" smtClean="0"/>
              <a:t>Střední Evropa</a:t>
            </a:r>
            <a:br>
              <a:rPr lang="cs-CZ" dirty="0" smtClean="0"/>
            </a:br>
            <a:r>
              <a:rPr lang="cs-CZ" smtClean="0"/>
              <a:t> </a:t>
            </a:r>
            <a:r>
              <a:rPr lang="cs-CZ" sz="2000" smtClean="0"/>
              <a:t>VY_32_Inovace_01KR-7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2060848"/>
            <a:ext cx="6400800" cy="1752600"/>
          </a:xfrm>
        </p:spPr>
        <p:txBody>
          <a:bodyPr/>
          <a:lstStyle/>
          <a:p>
            <a:r>
              <a:rPr lang="cs-CZ" dirty="0" err="1" smtClean="0"/>
              <a:t>Mgr.Lenka</a:t>
            </a:r>
            <a:r>
              <a:rPr lang="cs-CZ" dirty="0" smtClean="0"/>
              <a:t> Krčmářová</a:t>
            </a:r>
          </a:p>
          <a:p>
            <a:endParaRPr lang="cs-CZ" dirty="0" smtClean="0"/>
          </a:p>
          <a:p>
            <a:r>
              <a:rPr lang="cs-CZ" dirty="0" smtClean="0"/>
              <a:t>ZŠ a MŠ </a:t>
            </a:r>
            <a:r>
              <a:rPr lang="cs-CZ" dirty="0" err="1" smtClean="0"/>
              <a:t>Nedašov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530350" y="4292600"/>
            <a:ext cx="6083300" cy="1487488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Anotace:</a:t>
            </a:r>
            <a:r>
              <a:rPr lang="cs-CZ" b="1" dirty="0" smtClean="0"/>
              <a:t> </a:t>
            </a:r>
            <a:r>
              <a:rPr lang="cs-CZ" dirty="0" smtClean="0"/>
              <a:t>Seznámení s </a:t>
            </a:r>
            <a:r>
              <a:rPr lang="cs-CZ" dirty="0" err="1" smtClean="0"/>
              <a:t>s</a:t>
            </a:r>
            <a:r>
              <a:rPr lang="cs-CZ" dirty="0" smtClean="0"/>
              <a:t> regionem Střední Evropa, výklad spojený s aktivitou žáků při řešení zadaných úkolů, práce s mapou a učebnicí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Autor:</a:t>
            </a:r>
            <a:r>
              <a:rPr lang="cs-CZ" b="1" dirty="0" smtClean="0"/>
              <a:t> </a:t>
            </a:r>
            <a:r>
              <a:rPr lang="cs-CZ" dirty="0" err="1" smtClean="0"/>
              <a:t>Mgr.Lenka</a:t>
            </a:r>
            <a:r>
              <a:rPr lang="cs-CZ" dirty="0" smtClean="0"/>
              <a:t> Krčmářová</a:t>
            </a:r>
          </a:p>
          <a:p>
            <a:pPr>
              <a:lnSpc>
                <a:spcPct val="90000"/>
              </a:lnSpc>
              <a:buNone/>
            </a:pPr>
            <a:r>
              <a:rPr lang="cs-CZ" dirty="0" smtClean="0"/>
              <a:t>Datum zhotovení: září 2012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Jazyk:</a:t>
            </a:r>
            <a:r>
              <a:rPr lang="cs-CZ" b="1" dirty="0" smtClean="0"/>
              <a:t> </a:t>
            </a:r>
            <a:r>
              <a:rPr lang="cs-CZ" dirty="0" smtClean="0"/>
              <a:t>Čeština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Očekávaný výstup:</a:t>
            </a:r>
            <a:r>
              <a:rPr lang="cs-CZ" b="1" dirty="0" smtClean="0"/>
              <a:t> </a:t>
            </a:r>
            <a:r>
              <a:rPr lang="cs-CZ" dirty="0" smtClean="0"/>
              <a:t>Lokalizuje na mapě daný region, určí jeho význam, přírodní i hospodářské poměry, stručně charakterizuje jednotlivé státy.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Speciální vzdělávací potřeby:</a:t>
            </a:r>
            <a:r>
              <a:rPr lang="cs-CZ" dirty="0" smtClean="0"/>
              <a:t> žádné 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Klíčová slova:</a:t>
            </a:r>
            <a:r>
              <a:rPr lang="cs-CZ" b="1" dirty="0" smtClean="0"/>
              <a:t> </a:t>
            </a:r>
            <a:r>
              <a:rPr lang="cs-CZ" dirty="0" smtClean="0"/>
              <a:t>Střední Evropa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Druh učebního materiálu</a:t>
            </a:r>
            <a:r>
              <a:rPr lang="cs-CZ" b="1" dirty="0" smtClean="0"/>
              <a:t>: </a:t>
            </a:r>
            <a:r>
              <a:rPr lang="cs-CZ" dirty="0" smtClean="0"/>
              <a:t>Prezentace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Druh </a:t>
            </a:r>
            <a:r>
              <a:rPr lang="cs-CZ" b="1" dirty="0" err="1" smtClean="0">
                <a:solidFill>
                  <a:srgbClr val="D0B804"/>
                </a:solidFill>
              </a:rPr>
              <a:t>interaktivity</a:t>
            </a:r>
            <a:r>
              <a:rPr lang="cs-CZ" b="1" dirty="0" smtClean="0">
                <a:solidFill>
                  <a:srgbClr val="D0B804"/>
                </a:solidFill>
              </a:rPr>
              <a:t>:</a:t>
            </a:r>
            <a:r>
              <a:rPr lang="cs-CZ" b="1" dirty="0" smtClean="0"/>
              <a:t> </a:t>
            </a:r>
            <a:r>
              <a:rPr lang="cs-CZ" dirty="0" smtClean="0"/>
              <a:t>Výklad, aktivita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Cílová skupina:</a:t>
            </a:r>
            <a:r>
              <a:rPr lang="cs-CZ" b="1" dirty="0" smtClean="0"/>
              <a:t> </a:t>
            </a:r>
            <a:r>
              <a:rPr lang="cs-CZ" dirty="0" smtClean="0"/>
              <a:t>Žák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Stupeň a typ vzdělávání:</a:t>
            </a:r>
            <a:r>
              <a:rPr lang="cs-CZ" b="1" dirty="0" smtClean="0"/>
              <a:t> </a:t>
            </a:r>
            <a:r>
              <a:rPr lang="cs-CZ" dirty="0" smtClean="0"/>
              <a:t>základní vzdělávání – 2.stupeň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Typická věková skupina:</a:t>
            </a:r>
            <a:r>
              <a:rPr lang="cs-CZ" b="1" dirty="0" smtClean="0"/>
              <a:t> </a:t>
            </a:r>
            <a:r>
              <a:rPr lang="cs-CZ" dirty="0" smtClean="0"/>
              <a:t>8.ročník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Celková velikost</a:t>
            </a:r>
            <a:r>
              <a:rPr lang="cs-CZ" b="1" smtClean="0">
                <a:solidFill>
                  <a:srgbClr val="D0B804"/>
                </a:solidFill>
              </a:rPr>
              <a:t>:</a:t>
            </a:r>
            <a:r>
              <a:rPr lang="cs-CZ" smtClean="0"/>
              <a:t> 1,8MB  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Střední Evropa</a:t>
            </a:r>
            <a:endParaRPr lang="cs-CZ" dirty="0"/>
          </a:p>
        </p:txBody>
      </p:sp>
      <p:pic>
        <p:nvPicPr>
          <p:cNvPr id="1026" name="Picture 2" descr="C:\Users\Krcmarova-NB\Desktop\střední evropa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600200"/>
            <a:ext cx="5616623" cy="4997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Střední Evropa</a:t>
            </a:r>
            <a:br>
              <a:rPr lang="cs-CZ" dirty="0" smtClean="0"/>
            </a:br>
            <a:r>
              <a:rPr lang="cs-CZ" sz="1800" dirty="0" smtClean="0"/>
              <a:t>(nachystej si mapu, učebnici a sešit)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Pomocí atlasu nebo učebnice vyhledej a zapiš do sešitu státy střední Evropy, do závorky napiš jejich hlavní města.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Ke každému státu zkus přiřadit nějaký pojem, se kterým bývá spojován.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211960" y="1600200"/>
            <a:ext cx="4474840" cy="4525963"/>
          </a:xfrm>
        </p:spPr>
        <p:txBody>
          <a:bodyPr/>
          <a:lstStyle/>
          <a:p>
            <a:r>
              <a:rPr lang="cs-CZ" dirty="0" smtClean="0"/>
              <a:t>Kontrola:</a:t>
            </a:r>
          </a:p>
          <a:p>
            <a:pPr>
              <a:buNone/>
            </a:pPr>
            <a:r>
              <a:rPr lang="cs-CZ" sz="2000" dirty="0" smtClean="0">
                <a:solidFill>
                  <a:srgbClr val="FB2F0D"/>
                </a:solidFill>
              </a:rPr>
              <a:t>Německo (Berlín) </a:t>
            </a:r>
            <a:r>
              <a:rPr lang="cs-CZ" sz="2000" dirty="0" smtClean="0"/>
              <a:t>– auta, pivo,……</a:t>
            </a:r>
          </a:p>
          <a:p>
            <a:pPr>
              <a:buNone/>
            </a:pPr>
            <a:r>
              <a:rPr lang="cs-CZ" sz="2000" dirty="0" smtClean="0">
                <a:solidFill>
                  <a:srgbClr val="FB2F0D"/>
                </a:solidFill>
              </a:rPr>
              <a:t>Rakousko (Vídeň) </a:t>
            </a:r>
            <a:r>
              <a:rPr lang="cs-CZ" sz="2000" dirty="0" smtClean="0"/>
              <a:t>– Alpy,Habsburkové,…</a:t>
            </a:r>
          </a:p>
          <a:p>
            <a:pPr>
              <a:buNone/>
            </a:pPr>
            <a:r>
              <a:rPr lang="cs-CZ" sz="2000" dirty="0" smtClean="0">
                <a:solidFill>
                  <a:srgbClr val="FB2F0D"/>
                </a:solidFill>
              </a:rPr>
              <a:t>Slovensko (Bratislava) </a:t>
            </a:r>
            <a:r>
              <a:rPr lang="cs-CZ" sz="2000" dirty="0" smtClean="0"/>
              <a:t>– Tatry, …….</a:t>
            </a:r>
          </a:p>
          <a:p>
            <a:pPr>
              <a:buNone/>
            </a:pPr>
            <a:r>
              <a:rPr lang="cs-CZ" sz="2000" dirty="0" smtClean="0">
                <a:solidFill>
                  <a:srgbClr val="FB2F0D"/>
                </a:solidFill>
              </a:rPr>
              <a:t>Česko (Praha) </a:t>
            </a:r>
            <a:r>
              <a:rPr lang="cs-CZ" sz="2000" dirty="0" smtClean="0"/>
              <a:t>– pivo, auta Škoda,….</a:t>
            </a:r>
          </a:p>
          <a:p>
            <a:pPr>
              <a:buNone/>
            </a:pPr>
            <a:r>
              <a:rPr lang="cs-CZ" sz="2000" dirty="0" smtClean="0">
                <a:solidFill>
                  <a:srgbClr val="FB2F0D"/>
                </a:solidFill>
              </a:rPr>
              <a:t>Polsko (Varšava) </a:t>
            </a:r>
            <a:r>
              <a:rPr lang="cs-CZ" sz="2000" dirty="0" smtClean="0"/>
              <a:t>–  papež Jan Pavel II.,…</a:t>
            </a:r>
          </a:p>
          <a:p>
            <a:pPr>
              <a:buNone/>
            </a:pPr>
            <a:r>
              <a:rPr lang="cs-CZ" sz="2000" dirty="0" smtClean="0">
                <a:solidFill>
                  <a:srgbClr val="FB2F0D"/>
                </a:solidFill>
              </a:rPr>
              <a:t>Švýcarsko (Bern) </a:t>
            </a:r>
            <a:r>
              <a:rPr lang="cs-CZ" sz="2000" dirty="0" smtClean="0"/>
              <a:t>– sýry, hodinky,čokoláda</a:t>
            </a:r>
          </a:p>
          <a:p>
            <a:pPr>
              <a:buNone/>
            </a:pPr>
            <a:r>
              <a:rPr lang="cs-CZ" sz="2000" dirty="0" smtClean="0">
                <a:solidFill>
                  <a:srgbClr val="FB2F0D"/>
                </a:solidFill>
              </a:rPr>
              <a:t>Maďarsko (</a:t>
            </a:r>
            <a:r>
              <a:rPr lang="cs-CZ" sz="2000" dirty="0" err="1" smtClean="0">
                <a:solidFill>
                  <a:srgbClr val="FB2F0D"/>
                </a:solidFill>
              </a:rPr>
              <a:t>Budapešt</a:t>
            </a:r>
            <a:r>
              <a:rPr lang="cs-CZ" sz="2000" dirty="0" smtClean="0">
                <a:solidFill>
                  <a:srgbClr val="FB2F0D"/>
                </a:solidFill>
              </a:rPr>
              <a:t>) </a:t>
            </a:r>
            <a:r>
              <a:rPr lang="cs-CZ" sz="2000" dirty="0" smtClean="0"/>
              <a:t>– salám „uherák“, klobása čabajka, paprika,…..</a:t>
            </a:r>
            <a:endParaRPr lang="cs-CZ" sz="2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Celková charakteristika</a:t>
            </a:r>
            <a:endParaRPr lang="cs-CZ" sz="2400" b="1" dirty="0">
              <a:solidFill>
                <a:schemeClr val="accent2">
                  <a:lumMod val="50000"/>
                </a:schemeClr>
              </a:solidFill>
              <a:latin typeface="Batang" pitchFamily="18" charset="-127"/>
              <a:ea typeface="Batang" pitchFamily="18" charset="-127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518457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i="1" u="sng" dirty="0" smtClean="0">
                <a:solidFill>
                  <a:srgbClr val="FFC000"/>
                </a:solidFill>
                <a:latin typeface="Brush Script MT" pitchFamily="66" charset="0"/>
              </a:rPr>
              <a:t>Pracuj s mapou a hledej.</a:t>
            </a:r>
          </a:p>
          <a:p>
            <a:pPr>
              <a:buNone/>
            </a:pPr>
            <a:r>
              <a:rPr lang="cs-CZ" sz="2400" dirty="0" smtClean="0"/>
              <a:t>Povrch: velmi rozmanitý </a:t>
            </a:r>
          </a:p>
          <a:p>
            <a:pPr marL="514350" indent="-514350">
              <a:buAutoNum type="alphaLcParenR"/>
            </a:pPr>
            <a:r>
              <a:rPr lang="cs-CZ" sz="2400" dirty="0" smtClean="0">
                <a:solidFill>
                  <a:srgbClr val="00B050"/>
                </a:solidFill>
              </a:rPr>
              <a:t>Nížiny:   </a:t>
            </a:r>
          </a:p>
          <a:p>
            <a:pPr marL="514350" indent="-514350">
              <a:buAutoNum type="alphaLcParenR"/>
            </a:pPr>
            <a:r>
              <a:rPr lang="cs-CZ" sz="2400" dirty="0" smtClean="0">
                <a:solidFill>
                  <a:srgbClr val="CC3300"/>
                </a:solidFill>
              </a:rPr>
              <a:t>vrchoviny:</a:t>
            </a:r>
          </a:p>
          <a:p>
            <a:pPr marL="514350" indent="-514350">
              <a:buAutoNum type="alphaLcParenR"/>
            </a:pPr>
            <a:r>
              <a:rPr lang="cs-CZ" sz="2400" dirty="0" smtClean="0">
                <a:solidFill>
                  <a:srgbClr val="990000"/>
                </a:solidFill>
              </a:rPr>
              <a:t>velehory:</a:t>
            </a:r>
          </a:p>
          <a:p>
            <a:pPr marL="514350" indent="-514350">
              <a:buNone/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Říční síť je velmi hustá: </a:t>
            </a:r>
          </a:p>
          <a:p>
            <a:pPr marL="514350" indent="-51435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Převládá mírné přechodné podnebí.</a:t>
            </a:r>
          </a:p>
          <a:p>
            <a:pPr marL="514350" indent="-514350">
              <a:buNone/>
            </a:pPr>
            <a:r>
              <a:rPr lang="cs-CZ" sz="2400" dirty="0" smtClean="0"/>
              <a:t>Vysoká hustota zalidnění, nízká porodnost, silné</a:t>
            </a:r>
          </a:p>
          <a:p>
            <a:pPr marL="514350" indent="-514350">
              <a:buNone/>
            </a:pPr>
            <a:r>
              <a:rPr lang="cs-CZ" sz="2400" dirty="0" smtClean="0"/>
              <a:t>přistěhovalectví(Turci).</a:t>
            </a:r>
          </a:p>
          <a:p>
            <a:pPr marL="514350" indent="-514350">
              <a:buNone/>
            </a:pPr>
            <a:r>
              <a:rPr lang="cs-CZ" sz="2400" dirty="0" smtClean="0"/>
              <a:t>Ekonomická úroveň klesá od západu na východ, v průmyslu</a:t>
            </a:r>
          </a:p>
          <a:p>
            <a:pPr marL="514350" indent="-514350">
              <a:buNone/>
            </a:pPr>
            <a:r>
              <a:rPr lang="cs-CZ" sz="2400" dirty="0" smtClean="0"/>
              <a:t>převládá strojírenství, hutnictví a chemie, v zemědělství</a:t>
            </a:r>
          </a:p>
          <a:p>
            <a:pPr marL="514350" indent="-514350">
              <a:buNone/>
            </a:pPr>
            <a:r>
              <a:rPr lang="cs-CZ" sz="2400" dirty="0" smtClean="0"/>
              <a:t>živočišná výroba nad rostlinnou.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124728" y="32849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39752" y="1844824"/>
            <a:ext cx="5788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Severoněmecká, </a:t>
            </a:r>
            <a:r>
              <a:rPr lang="cs-CZ" sz="2400" dirty="0" err="1" smtClean="0">
                <a:solidFill>
                  <a:srgbClr val="00B050"/>
                </a:solidFill>
              </a:rPr>
              <a:t>Středopolská</a:t>
            </a:r>
            <a:r>
              <a:rPr lang="cs-CZ" sz="2400" dirty="0" smtClean="0">
                <a:solidFill>
                  <a:srgbClr val="00B050"/>
                </a:solidFill>
              </a:rPr>
              <a:t>, Velká uherská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27784" y="2276872"/>
            <a:ext cx="54241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C3300"/>
                </a:solidFill>
              </a:rPr>
              <a:t>Středoněmecká vysočina, Česká vysočina, </a:t>
            </a:r>
            <a:endParaRPr lang="cs-CZ" sz="2400" dirty="0">
              <a:solidFill>
                <a:srgbClr val="CC33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11760" y="2708920"/>
            <a:ext cx="2878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990000"/>
                </a:solidFill>
              </a:rPr>
              <a:t>Alpy, Západní Karpaty</a:t>
            </a:r>
            <a:endParaRPr lang="cs-CZ" sz="2400" dirty="0">
              <a:solidFill>
                <a:srgbClr val="99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91880" y="3068960"/>
            <a:ext cx="30267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Rýn, Dunaj, Labe, Odra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Celková charakteristika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79512" y="764705"/>
            <a:ext cx="4316288" cy="151216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Německo</a:t>
            </a:r>
            <a:r>
              <a:rPr lang="cs-CZ" sz="2400" dirty="0" smtClean="0">
                <a:solidFill>
                  <a:srgbClr val="FF0000"/>
                </a:solidFill>
              </a:rPr>
              <a:t> –</a:t>
            </a:r>
            <a:r>
              <a:rPr lang="cs-CZ" sz="2400" dirty="0" smtClean="0"/>
              <a:t> silná ekonomika, průmysl –</a:t>
            </a:r>
          </a:p>
          <a:p>
            <a:pPr>
              <a:buNone/>
            </a:pPr>
            <a:r>
              <a:rPr lang="cs-CZ" sz="2400" dirty="0" smtClean="0"/>
              <a:t>strojírenský, hutnický, chemický, služby</a:t>
            </a:r>
          </a:p>
          <a:p>
            <a:pPr>
              <a:buNone/>
            </a:pPr>
            <a:r>
              <a:rPr lang="cs-CZ" sz="2400" dirty="0" smtClean="0"/>
              <a:t>na vysoké úrovni.</a:t>
            </a:r>
          </a:p>
          <a:p>
            <a:pPr>
              <a:buNone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764705"/>
            <a:ext cx="4038600" cy="93610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Polsko</a:t>
            </a:r>
            <a:r>
              <a:rPr lang="cs-CZ" sz="2400" dirty="0" smtClean="0">
                <a:solidFill>
                  <a:srgbClr val="FF0000"/>
                </a:solidFill>
              </a:rPr>
              <a:t> – </a:t>
            </a:r>
            <a:r>
              <a:rPr lang="cs-CZ" sz="2400" dirty="0" smtClean="0"/>
              <a:t>bohaté zdroje uhlí a rud,    </a:t>
            </a:r>
          </a:p>
          <a:p>
            <a:pPr>
              <a:buNone/>
            </a:pPr>
            <a:r>
              <a:rPr lang="cs-CZ" sz="2400" dirty="0" smtClean="0"/>
              <a:t>dopravní strojírenství  (výroba lodí</a:t>
            </a:r>
          </a:p>
          <a:p>
            <a:pPr>
              <a:buNone/>
            </a:pPr>
            <a:r>
              <a:rPr lang="cs-CZ" sz="2400" dirty="0" smtClean="0"/>
              <a:t>a aut).</a:t>
            </a:r>
            <a:endParaRPr lang="cs-CZ" sz="2400" dirty="0"/>
          </a:p>
        </p:txBody>
      </p:sp>
      <p:pic>
        <p:nvPicPr>
          <p:cNvPr id="3074" name="Picture 2" descr="Soubor:Berlin-brandenburg-ga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88840"/>
            <a:ext cx="3356620" cy="201622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95536" y="1988840"/>
            <a:ext cx="1927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Braniborská brána</a:t>
            </a:r>
            <a:endParaRPr lang="cs-CZ" b="1" dirty="0"/>
          </a:p>
        </p:txBody>
      </p:sp>
      <p:pic>
        <p:nvPicPr>
          <p:cNvPr id="3076" name="Picture 4" descr="Soubor:6th-Volkswagen-Passa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25144"/>
            <a:ext cx="3443536" cy="1944216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467544" y="4365104"/>
            <a:ext cx="1824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Auta Volkswagen</a:t>
            </a:r>
            <a:endParaRPr lang="cs-CZ" b="1" dirty="0"/>
          </a:p>
        </p:txBody>
      </p:sp>
      <p:pic>
        <p:nvPicPr>
          <p:cNvPr id="3078" name="Picture 6" descr="Soubor:Collage of views of Craco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1628800"/>
            <a:ext cx="2664296" cy="3672408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6372200" y="1556792"/>
            <a:ext cx="888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Krakov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80" name="Picture 8" descr="Soubor:JohannesPaulI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509120"/>
            <a:ext cx="1504950" cy="2152650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6660232" y="5949280"/>
            <a:ext cx="1908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Papež Jan Pavel II.</a:t>
            </a:r>
            <a:endParaRPr lang="cs-CZ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Celková charakteristika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79512" y="548680"/>
            <a:ext cx="4172272" cy="100811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  <a:latin typeface="+mj-lt"/>
              </a:rPr>
              <a:t>Rakousko</a:t>
            </a:r>
            <a:r>
              <a:rPr lang="cs-CZ" sz="2000" dirty="0" smtClean="0">
                <a:solidFill>
                  <a:srgbClr val="FF0000"/>
                </a:solidFill>
                <a:latin typeface="+mj-lt"/>
              </a:rPr>
              <a:t> –</a:t>
            </a:r>
            <a:r>
              <a:rPr lang="cs-CZ" sz="2000" dirty="0" smtClean="0">
                <a:latin typeface="+mj-lt"/>
              </a:rPr>
              <a:t> alpská země,</a:t>
            </a:r>
          </a:p>
          <a:p>
            <a:pPr>
              <a:buNone/>
            </a:pPr>
            <a:r>
              <a:rPr lang="cs-CZ" sz="2000" dirty="0" smtClean="0">
                <a:latin typeface="+mj-lt"/>
              </a:rPr>
              <a:t>dřevozpracující a elektronický</a:t>
            </a:r>
          </a:p>
          <a:p>
            <a:pPr>
              <a:buNone/>
            </a:pPr>
            <a:r>
              <a:rPr lang="cs-CZ" sz="2000" dirty="0" smtClean="0">
                <a:latin typeface="+mj-lt"/>
              </a:rPr>
              <a:t>průmysl.</a:t>
            </a:r>
            <a:endParaRPr lang="cs-CZ" sz="2000" dirty="0">
              <a:latin typeface="+mj-lt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692697"/>
            <a:ext cx="4038600" cy="1224135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Švýcarsko</a:t>
            </a:r>
            <a:r>
              <a:rPr lang="cs-CZ" dirty="0" smtClean="0">
                <a:solidFill>
                  <a:srgbClr val="FF0000"/>
                </a:solidFill>
              </a:rPr>
              <a:t> –</a:t>
            </a:r>
            <a:r>
              <a:rPr lang="cs-CZ" dirty="0" smtClean="0"/>
              <a:t> symbol neutrality,  patří mezi </a:t>
            </a:r>
          </a:p>
          <a:p>
            <a:pPr>
              <a:buNone/>
            </a:pPr>
            <a:r>
              <a:rPr lang="cs-CZ" dirty="0" smtClean="0"/>
              <a:t>nejbohatší státy světa, významný </a:t>
            </a:r>
          </a:p>
          <a:p>
            <a:pPr>
              <a:buNone/>
            </a:pPr>
            <a:r>
              <a:rPr lang="cs-CZ" dirty="0" smtClean="0"/>
              <a:t>bankovní sektor ,výroba léků, hodinek, </a:t>
            </a:r>
          </a:p>
          <a:p>
            <a:pPr>
              <a:buNone/>
            </a:pPr>
            <a:r>
              <a:rPr lang="cs-CZ" dirty="0" smtClean="0"/>
              <a:t>potravin(</a:t>
            </a:r>
            <a:r>
              <a:rPr lang="cs-CZ" dirty="0" err="1" smtClean="0"/>
              <a:t>Nestlé</a:t>
            </a:r>
            <a:r>
              <a:rPr lang="cs-CZ" dirty="0" smtClean="0"/>
              <a:t>) .</a:t>
            </a:r>
            <a:endParaRPr lang="cs-CZ" dirty="0"/>
          </a:p>
        </p:txBody>
      </p:sp>
      <p:pic>
        <p:nvPicPr>
          <p:cNvPr id="2050" name="Picture 2" descr="Soubor:Collage von Wi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00808"/>
            <a:ext cx="4176464" cy="4994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ovéPole 7"/>
          <p:cNvSpPr txBox="1"/>
          <p:nvPr/>
        </p:nvSpPr>
        <p:spPr>
          <a:xfrm>
            <a:off x="1835696" y="1628800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Vídeň 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http://www.aktivnidovolena.cz/files/file/1257-ad-expedice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772816"/>
            <a:ext cx="3816424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Soubor:Gran Paradiso od Lago Rosse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0" y="4010024"/>
            <a:ext cx="4286250" cy="2847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418058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Celková charakteristika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620689"/>
            <a:ext cx="4316288" cy="151216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Slovensko – </a:t>
            </a:r>
            <a:r>
              <a:rPr lang="cs-CZ" sz="2000" dirty="0" smtClean="0"/>
              <a:t>po rozpadu Československa </a:t>
            </a:r>
          </a:p>
          <a:p>
            <a:pPr>
              <a:buNone/>
            </a:pPr>
            <a:r>
              <a:rPr lang="cs-CZ" sz="2000" dirty="0" smtClean="0"/>
              <a:t>ekonomické problémy</a:t>
            </a:r>
            <a:r>
              <a:rPr lang="cs-CZ" dirty="0" smtClean="0"/>
              <a:t> </a:t>
            </a:r>
            <a:r>
              <a:rPr lang="cs-CZ" sz="2000" dirty="0" smtClean="0"/>
              <a:t>, dnes moderní </a:t>
            </a:r>
          </a:p>
          <a:p>
            <a:pPr>
              <a:buNone/>
            </a:pPr>
            <a:r>
              <a:rPr lang="cs-CZ" sz="2000" dirty="0" smtClean="0"/>
              <a:t>obory(výroba aut, elektroniky), výkonné</a:t>
            </a:r>
          </a:p>
          <a:p>
            <a:pPr>
              <a:buNone/>
            </a:pPr>
            <a:r>
              <a:rPr lang="cs-CZ" sz="2000" dirty="0" smtClean="0"/>
              <a:t>zemědělství(obiloviny,zelenina, květiny)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9"/>
            <a:ext cx="4316288" cy="115212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Maďarsko – </a:t>
            </a:r>
            <a:r>
              <a:rPr lang="cs-CZ" sz="2000" dirty="0" smtClean="0"/>
              <a:t>strojírenství (autobusy), </a:t>
            </a:r>
          </a:p>
          <a:p>
            <a:pPr>
              <a:buNone/>
            </a:pPr>
            <a:r>
              <a:rPr lang="cs-CZ" sz="2000" dirty="0" smtClean="0"/>
              <a:t>Výborné podmínky pro  zemědělství</a:t>
            </a:r>
          </a:p>
          <a:p>
            <a:pPr>
              <a:buNone/>
            </a:pPr>
            <a:r>
              <a:rPr lang="cs-CZ" sz="2000" dirty="0" smtClean="0"/>
              <a:t>(pšenice, kukuřice, slunečnice, zelenina, chov skotu)</a:t>
            </a:r>
            <a:endParaRPr lang="cs-CZ" sz="2000" dirty="0"/>
          </a:p>
        </p:txBody>
      </p:sp>
      <p:pic>
        <p:nvPicPr>
          <p:cNvPr id="2052" name="Picture 4" descr="Soubor:Bratislava Cast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420888"/>
            <a:ext cx="3744416" cy="2546648"/>
          </a:xfrm>
          <a:prstGeom prst="rect">
            <a:avLst/>
          </a:prstGeom>
          <a:noFill/>
        </p:spPr>
      </p:pic>
      <p:pic>
        <p:nvPicPr>
          <p:cNvPr id="2054" name="Picture 6" descr="Soubor:Gerlach south face 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437112"/>
            <a:ext cx="3744416" cy="230425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51520" y="2492896"/>
            <a:ext cx="1116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Bratislava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19672" y="4437112"/>
            <a:ext cx="1392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Vysoké Tatry</a:t>
            </a:r>
            <a:endParaRPr lang="cs-CZ" b="1" dirty="0"/>
          </a:p>
        </p:txBody>
      </p:sp>
      <p:pic>
        <p:nvPicPr>
          <p:cNvPr id="2056" name="Picture 8" descr="Soubor:Széchenyi Gyógyfürd&amp;odblac; thermal spa in Budapest 0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772816"/>
            <a:ext cx="3960440" cy="252028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5076056" y="1772816"/>
            <a:ext cx="2904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Maďarské termální prameny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2058" name="Picture 10" descr="Soubor:Alfol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4437112"/>
            <a:ext cx="3744416" cy="2255863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5436096" y="4509120"/>
            <a:ext cx="1724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Maďarská pusta</a:t>
            </a:r>
            <a:endParaRPr lang="cs-CZ" b="1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62074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Pracuj s atlasem i učebnicí a doplň.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90465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600" b="1" dirty="0" smtClean="0"/>
              <a:t>Doplň. Na výběr máš tyto pojmy.</a:t>
            </a:r>
          </a:p>
          <a:p>
            <a:pPr>
              <a:buNone/>
            </a:pPr>
            <a:r>
              <a:rPr lang="cs-CZ" sz="1600" i="1" dirty="0" smtClean="0"/>
              <a:t>osobní auta, rudy, strojírenství (hodinky), papír, elektronický, lodě, strojírenství (autobusy),</a:t>
            </a:r>
          </a:p>
          <a:p>
            <a:pPr>
              <a:buNone/>
            </a:pPr>
            <a:r>
              <a:rPr lang="cs-CZ" sz="1600" i="1" dirty="0" smtClean="0"/>
              <a:t>potraviny, auta, optika, televizory, dřevozpracující, léčiva, elektronický, sportovní potřeby, chemie,</a:t>
            </a:r>
          </a:p>
          <a:p>
            <a:pPr>
              <a:buNone/>
            </a:pPr>
            <a:r>
              <a:rPr lang="cs-CZ" sz="1600" i="1" dirty="0" smtClean="0"/>
              <a:t>automobilový, ocelové trubky, léčiva, uhlí, potraviny (firma </a:t>
            </a:r>
            <a:r>
              <a:rPr lang="cs-CZ" sz="1600" i="1" dirty="0" err="1" smtClean="0"/>
              <a:t>Nestlé</a:t>
            </a:r>
            <a:r>
              <a:rPr lang="cs-CZ" sz="1600" i="1" dirty="0" smtClean="0"/>
              <a:t>), lodě</a:t>
            </a:r>
          </a:p>
          <a:p>
            <a:pPr>
              <a:buNone/>
            </a:pPr>
            <a:r>
              <a:rPr lang="cs-CZ" sz="1600" dirty="0" smtClean="0"/>
              <a:t>Rozpad Československa představoval pro Slovensko značné ekonomické problémy. Dnes se již</a:t>
            </a:r>
          </a:p>
          <a:p>
            <a:pPr>
              <a:buNone/>
            </a:pPr>
            <a:r>
              <a:rPr lang="cs-CZ" sz="1600" dirty="0" smtClean="0"/>
              <a:t>prosazují moderní obory, jako jsou ……………………… a ………………………. průmysl.</a:t>
            </a:r>
          </a:p>
          <a:p>
            <a:pPr>
              <a:buNone/>
            </a:pPr>
            <a:r>
              <a:rPr lang="cs-CZ" sz="1600" dirty="0" smtClean="0"/>
              <a:t>Z průmyslových odvětví mají významné postavení v Maďarsku ………………………,</a:t>
            </a:r>
          </a:p>
          <a:p>
            <a:pPr>
              <a:buNone/>
            </a:pPr>
            <a:r>
              <a:rPr lang="cs-CZ" sz="1600" dirty="0" smtClean="0"/>
              <a:t>………………………, výroba ……………………… a ………………………. Čtvrtina průmyslové výroby je </a:t>
            </a:r>
          </a:p>
          <a:p>
            <a:pPr>
              <a:buNone/>
            </a:pPr>
            <a:r>
              <a:rPr lang="cs-CZ" sz="1600" dirty="0" smtClean="0"/>
              <a:t>koncentrována v Budapešti.</a:t>
            </a:r>
          </a:p>
          <a:p>
            <a:pPr>
              <a:buNone/>
            </a:pPr>
            <a:r>
              <a:rPr lang="cs-CZ" sz="1600" dirty="0" smtClean="0"/>
              <a:t>Německo je po USA a Japonsku ekonomicky třetím nejsilnějším státem světa. Je největším</a:t>
            </a:r>
          </a:p>
          <a:p>
            <a:pPr>
              <a:buNone/>
            </a:pPr>
            <a:r>
              <a:rPr lang="cs-CZ" sz="1600" dirty="0" smtClean="0"/>
              <a:t>evropským výrobcem ………………………, ………………………, ………………………,……………………… a </a:t>
            </a:r>
          </a:p>
          <a:p>
            <a:pPr>
              <a:buNone/>
            </a:pPr>
            <a:r>
              <a:rPr lang="cs-CZ" sz="1600" dirty="0" smtClean="0"/>
              <a:t>………………………</a:t>
            </a:r>
          </a:p>
          <a:p>
            <a:pPr>
              <a:buNone/>
            </a:pPr>
            <a:r>
              <a:rPr lang="cs-CZ" sz="1600" dirty="0" smtClean="0"/>
              <a:t>Surovinové zdroje (……………………… a ………………………) jsou bohaté a plně je využívá</a:t>
            </a:r>
          </a:p>
          <a:p>
            <a:pPr>
              <a:buNone/>
            </a:pPr>
            <a:r>
              <a:rPr lang="cs-CZ" sz="1600" dirty="0" smtClean="0"/>
              <a:t>polský průmysl. Vyniká dopravní strojírenství – výroba ……………………… (Fiat </a:t>
            </a:r>
            <a:r>
              <a:rPr lang="cs-CZ" sz="1600" dirty="0" err="1" smtClean="0"/>
              <a:t>Bielsko</a:t>
            </a:r>
            <a:r>
              <a:rPr lang="cs-CZ" sz="1600" dirty="0" smtClean="0"/>
              <a:t>-</a:t>
            </a:r>
            <a:r>
              <a:rPr lang="cs-CZ" sz="1600" dirty="0" err="1" smtClean="0"/>
              <a:t>Biala</a:t>
            </a:r>
            <a:r>
              <a:rPr lang="cs-CZ" sz="1600" dirty="0" smtClean="0"/>
              <a:t>,</a:t>
            </a:r>
          </a:p>
          <a:p>
            <a:pPr>
              <a:buNone/>
            </a:pPr>
            <a:r>
              <a:rPr lang="cs-CZ" sz="1600" dirty="0" err="1" smtClean="0"/>
              <a:t>Daewoo</a:t>
            </a:r>
            <a:r>
              <a:rPr lang="cs-CZ" sz="1600" dirty="0" smtClean="0"/>
              <a:t> Varšava a VW Poznaň) a ……………………… (Štětín, Gdaňsk).</a:t>
            </a:r>
          </a:p>
          <a:p>
            <a:pPr>
              <a:buNone/>
            </a:pPr>
            <a:r>
              <a:rPr lang="cs-CZ" sz="1600" dirty="0" smtClean="0"/>
              <a:t>Pro rakouský export jsou důležité výrobky ……………………… a ………………………průmyslu, dále </a:t>
            </a:r>
          </a:p>
          <a:p>
            <a:pPr>
              <a:buNone/>
            </a:pPr>
            <a:r>
              <a:rPr lang="cs-CZ" sz="1600" dirty="0" smtClean="0"/>
              <a:t>……………………… a výroba ……………………….</a:t>
            </a:r>
          </a:p>
          <a:p>
            <a:pPr>
              <a:buNone/>
            </a:pPr>
            <a:r>
              <a:rPr lang="cs-CZ" sz="1600" dirty="0" smtClean="0"/>
              <a:t>Švýcarský průmysl se orientuje na materiálově nenáročné výrobky – přesné ……………………….,</a:t>
            </a:r>
          </a:p>
          <a:p>
            <a:pPr>
              <a:buNone/>
            </a:pPr>
            <a:r>
              <a:rPr lang="cs-CZ" sz="1600" dirty="0" smtClean="0"/>
              <a:t>………………………. a ……………………….</a:t>
            </a:r>
          </a:p>
          <a:p>
            <a:pPr>
              <a:buNone/>
            </a:pPr>
            <a:endParaRPr lang="cs-CZ" sz="1600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Kontrola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6064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sz="3400" b="1" dirty="0" smtClean="0"/>
          </a:p>
          <a:p>
            <a:pPr>
              <a:lnSpc>
                <a:spcPct val="170000"/>
              </a:lnSpc>
              <a:buNone/>
            </a:pPr>
            <a:r>
              <a:rPr lang="cs-CZ" sz="6400" dirty="0" smtClean="0"/>
              <a:t>Rozpad Československa představoval pro Slovensko značné ekonomické problémy. Dnes se</a:t>
            </a:r>
          </a:p>
          <a:p>
            <a:pPr>
              <a:lnSpc>
                <a:spcPct val="170000"/>
              </a:lnSpc>
              <a:buNone/>
            </a:pPr>
            <a:r>
              <a:rPr lang="cs-CZ" sz="6400" dirty="0" smtClean="0"/>
              <a:t> již prosazují moderní obory, jako jsou </a:t>
            </a:r>
            <a:r>
              <a:rPr lang="cs-CZ" sz="6400" dirty="0" smtClean="0">
                <a:solidFill>
                  <a:srgbClr val="FF0000"/>
                </a:solidFill>
              </a:rPr>
              <a:t>automobilový </a:t>
            </a:r>
            <a:r>
              <a:rPr lang="cs-CZ" sz="6400" dirty="0" smtClean="0"/>
              <a:t>a </a:t>
            </a:r>
            <a:r>
              <a:rPr lang="cs-CZ" sz="6400" dirty="0" smtClean="0">
                <a:solidFill>
                  <a:srgbClr val="FF0000"/>
                </a:solidFill>
              </a:rPr>
              <a:t>elektronický</a:t>
            </a:r>
            <a:r>
              <a:rPr lang="cs-CZ" sz="6400" dirty="0" smtClean="0"/>
              <a:t> průmysl.</a:t>
            </a:r>
          </a:p>
          <a:p>
            <a:pPr>
              <a:lnSpc>
                <a:spcPct val="170000"/>
              </a:lnSpc>
              <a:buNone/>
            </a:pPr>
            <a:r>
              <a:rPr lang="cs-CZ" sz="6400" dirty="0" smtClean="0"/>
              <a:t>Z průmyslových odvětví mají významné postavení v Maďarsku </a:t>
            </a:r>
            <a:r>
              <a:rPr lang="cs-CZ" sz="6400" dirty="0" smtClean="0">
                <a:solidFill>
                  <a:srgbClr val="FF0000"/>
                </a:solidFill>
              </a:rPr>
              <a:t>strojírenství(autobusy)</a:t>
            </a:r>
            <a:r>
              <a:rPr lang="cs-CZ" sz="6400" dirty="0" smtClean="0"/>
              <a:t>,</a:t>
            </a:r>
          </a:p>
          <a:p>
            <a:pPr>
              <a:lnSpc>
                <a:spcPct val="170000"/>
              </a:lnSpc>
              <a:buNone/>
            </a:pPr>
            <a:r>
              <a:rPr lang="cs-CZ" sz="6400" dirty="0" smtClean="0">
                <a:solidFill>
                  <a:srgbClr val="FF0000"/>
                </a:solidFill>
              </a:rPr>
              <a:t>chemie</a:t>
            </a:r>
            <a:r>
              <a:rPr lang="cs-CZ" sz="6400" dirty="0" smtClean="0"/>
              <a:t>, výroba </a:t>
            </a:r>
            <a:r>
              <a:rPr lang="cs-CZ" sz="6400" dirty="0" smtClean="0">
                <a:solidFill>
                  <a:srgbClr val="FF0000"/>
                </a:solidFill>
              </a:rPr>
              <a:t>léčiv</a:t>
            </a:r>
            <a:r>
              <a:rPr lang="cs-CZ" sz="6400" dirty="0" smtClean="0"/>
              <a:t> a </a:t>
            </a:r>
            <a:r>
              <a:rPr lang="cs-CZ" sz="6400" dirty="0" smtClean="0">
                <a:solidFill>
                  <a:srgbClr val="FF0000"/>
                </a:solidFill>
              </a:rPr>
              <a:t>potravin.</a:t>
            </a:r>
            <a:r>
              <a:rPr lang="cs-CZ" sz="6400" dirty="0" smtClean="0"/>
              <a:t> Čtvrtina průmyslové výroby je koncentrována v Budapešti.</a:t>
            </a:r>
          </a:p>
          <a:p>
            <a:pPr>
              <a:lnSpc>
                <a:spcPct val="170000"/>
              </a:lnSpc>
              <a:buNone/>
            </a:pPr>
            <a:r>
              <a:rPr lang="cs-CZ" sz="6400" dirty="0" smtClean="0"/>
              <a:t>Německo je po USA a Japonsku ekonomicky třetím nejsilnějším státem světa. Je největším</a:t>
            </a:r>
          </a:p>
          <a:p>
            <a:pPr>
              <a:lnSpc>
                <a:spcPct val="170000"/>
              </a:lnSpc>
              <a:buNone/>
            </a:pPr>
            <a:r>
              <a:rPr lang="cs-CZ" sz="6400" dirty="0" smtClean="0"/>
              <a:t>evropským výrobcem </a:t>
            </a:r>
            <a:r>
              <a:rPr lang="cs-CZ" sz="6400" dirty="0" smtClean="0">
                <a:solidFill>
                  <a:srgbClr val="FF0000"/>
                </a:solidFill>
              </a:rPr>
              <a:t>ocelových trubek</a:t>
            </a:r>
            <a:r>
              <a:rPr lang="cs-CZ" sz="6400" dirty="0" smtClean="0"/>
              <a:t>, </a:t>
            </a:r>
            <a:r>
              <a:rPr lang="cs-CZ" sz="6400" dirty="0" smtClean="0">
                <a:solidFill>
                  <a:srgbClr val="FF0000"/>
                </a:solidFill>
              </a:rPr>
              <a:t>aut</a:t>
            </a:r>
            <a:r>
              <a:rPr lang="cs-CZ" sz="6400" dirty="0" smtClean="0"/>
              <a:t>, </a:t>
            </a:r>
            <a:r>
              <a:rPr lang="cs-CZ" sz="6400" dirty="0" smtClean="0">
                <a:solidFill>
                  <a:srgbClr val="FF0000"/>
                </a:solidFill>
              </a:rPr>
              <a:t>lodí</a:t>
            </a:r>
            <a:r>
              <a:rPr lang="cs-CZ" sz="6400" dirty="0" smtClean="0"/>
              <a:t>,</a:t>
            </a:r>
            <a:r>
              <a:rPr lang="cs-CZ" sz="6400" dirty="0" smtClean="0">
                <a:solidFill>
                  <a:srgbClr val="FF0000"/>
                </a:solidFill>
              </a:rPr>
              <a:t>televizorů a papíru.</a:t>
            </a:r>
            <a:endParaRPr lang="cs-CZ" sz="6400" dirty="0" smtClean="0"/>
          </a:p>
          <a:p>
            <a:pPr>
              <a:lnSpc>
                <a:spcPct val="170000"/>
              </a:lnSpc>
              <a:buNone/>
            </a:pPr>
            <a:r>
              <a:rPr lang="cs-CZ" sz="6400" dirty="0" smtClean="0"/>
              <a:t>Surovinové zdroje (</a:t>
            </a:r>
            <a:r>
              <a:rPr lang="cs-CZ" sz="6400" dirty="0" smtClean="0">
                <a:solidFill>
                  <a:srgbClr val="FF0000"/>
                </a:solidFill>
              </a:rPr>
              <a:t>uhlí</a:t>
            </a:r>
            <a:r>
              <a:rPr lang="cs-CZ" sz="6400" dirty="0" smtClean="0"/>
              <a:t> a </a:t>
            </a:r>
            <a:r>
              <a:rPr lang="cs-CZ" sz="6400" dirty="0" smtClean="0">
                <a:solidFill>
                  <a:srgbClr val="FF0000"/>
                </a:solidFill>
              </a:rPr>
              <a:t>rudy</a:t>
            </a:r>
            <a:r>
              <a:rPr lang="cs-CZ" sz="6400" dirty="0" smtClean="0"/>
              <a:t>) jsou bohaté a plně je využívá polský průmysl. Vyniká </a:t>
            </a:r>
          </a:p>
          <a:p>
            <a:pPr>
              <a:lnSpc>
                <a:spcPct val="170000"/>
              </a:lnSpc>
              <a:buNone/>
            </a:pPr>
            <a:r>
              <a:rPr lang="cs-CZ" sz="6400" dirty="0" smtClean="0"/>
              <a:t>Dopravní strojírenství – výroba </a:t>
            </a:r>
            <a:r>
              <a:rPr lang="cs-CZ" sz="6400" dirty="0" smtClean="0">
                <a:solidFill>
                  <a:srgbClr val="FF0000"/>
                </a:solidFill>
              </a:rPr>
              <a:t>aut</a:t>
            </a:r>
            <a:r>
              <a:rPr lang="cs-CZ" sz="6400" dirty="0" smtClean="0"/>
              <a:t> (Fiat </a:t>
            </a:r>
            <a:r>
              <a:rPr lang="cs-CZ" sz="6400" dirty="0" err="1" smtClean="0"/>
              <a:t>Bielsko</a:t>
            </a:r>
            <a:r>
              <a:rPr lang="cs-CZ" sz="6400" dirty="0" smtClean="0"/>
              <a:t>-</a:t>
            </a:r>
            <a:r>
              <a:rPr lang="cs-CZ" sz="6400" dirty="0" err="1" smtClean="0"/>
              <a:t>Biala</a:t>
            </a:r>
            <a:r>
              <a:rPr lang="cs-CZ" sz="6400" dirty="0" smtClean="0"/>
              <a:t>,</a:t>
            </a:r>
            <a:r>
              <a:rPr lang="cs-CZ" sz="6400" dirty="0" err="1" smtClean="0"/>
              <a:t>Daewoo</a:t>
            </a:r>
            <a:r>
              <a:rPr lang="cs-CZ" sz="6400" dirty="0" smtClean="0"/>
              <a:t> Varšava a VW Poznaň) a </a:t>
            </a:r>
            <a:r>
              <a:rPr lang="cs-CZ" sz="6400" dirty="0" smtClean="0">
                <a:solidFill>
                  <a:srgbClr val="FF0000"/>
                </a:solidFill>
              </a:rPr>
              <a:t>lodí</a:t>
            </a:r>
            <a:r>
              <a:rPr lang="cs-CZ" sz="6400" dirty="0" smtClean="0"/>
              <a:t> </a:t>
            </a:r>
          </a:p>
          <a:p>
            <a:pPr>
              <a:lnSpc>
                <a:spcPct val="170000"/>
              </a:lnSpc>
              <a:buNone/>
            </a:pPr>
            <a:r>
              <a:rPr lang="cs-CZ" sz="6400" dirty="0" smtClean="0"/>
              <a:t>(Štětín, Gdaňsk).</a:t>
            </a:r>
          </a:p>
          <a:p>
            <a:pPr>
              <a:lnSpc>
                <a:spcPct val="170000"/>
              </a:lnSpc>
              <a:buNone/>
            </a:pPr>
            <a:r>
              <a:rPr lang="cs-CZ" sz="6400" dirty="0" smtClean="0"/>
              <a:t>Pro rakouský export jsou důležité výrobky </a:t>
            </a:r>
            <a:r>
              <a:rPr lang="cs-CZ" sz="6400" dirty="0" smtClean="0">
                <a:solidFill>
                  <a:srgbClr val="FF0000"/>
                </a:solidFill>
              </a:rPr>
              <a:t>dřevozpracujícího </a:t>
            </a:r>
            <a:r>
              <a:rPr lang="cs-CZ" sz="6400" dirty="0" smtClean="0"/>
              <a:t>a </a:t>
            </a:r>
            <a:r>
              <a:rPr lang="cs-CZ" sz="6400" dirty="0" smtClean="0">
                <a:solidFill>
                  <a:srgbClr val="FF0000"/>
                </a:solidFill>
              </a:rPr>
              <a:t>elektronického </a:t>
            </a:r>
            <a:r>
              <a:rPr lang="cs-CZ" sz="6400" dirty="0" smtClean="0"/>
              <a:t>průmyslu, </a:t>
            </a:r>
          </a:p>
          <a:p>
            <a:pPr>
              <a:lnSpc>
                <a:spcPct val="170000"/>
              </a:lnSpc>
              <a:buNone/>
            </a:pPr>
            <a:r>
              <a:rPr lang="cs-CZ" sz="6400" dirty="0" smtClean="0"/>
              <a:t>Dále </a:t>
            </a:r>
            <a:r>
              <a:rPr lang="cs-CZ" sz="6400" dirty="0" smtClean="0">
                <a:solidFill>
                  <a:srgbClr val="FF0000"/>
                </a:solidFill>
              </a:rPr>
              <a:t>optika</a:t>
            </a:r>
            <a:r>
              <a:rPr lang="cs-CZ" sz="6400" dirty="0" smtClean="0"/>
              <a:t> a výroba </a:t>
            </a:r>
            <a:r>
              <a:rPr lang="cs-CZ" sz="6400" dirty="0" smtClean="0">
                <a:solidFill>
                  <a:srgbClr val="FF0000"/>
                </a:solidFill>
              </a:rPr>
              <a:t>sportovních potřeb.</a:t>
            </a:r>
          </a:p>
          <a:p>
            <a:pPr>
              <a:lnSpc>
                <a:spcPct val="170000"/>
              </a:lnSpc>
              <a:buNone/>
            </a:pPr>
            <a:r>
              <a:rPr lang="cs-CZ" sz="6400" dirty="0" smtClean="0"/>
              <a:t>Švýcarský průmysl se orientuje na materiálově nenáročné výrobky – </a:t>
            </a:r>
            <a:r>
              <a:rPr lang="cs-CZ" sz="6400" dirty="0" smtClean="0">
                <a:solidFill>
                  <a:srgbClr val="FF0000"/>
                </a:solidFill>
              </a:rPr>
              <a:t>přesné strojírenství(hodinky) </a:t>
            </a:r>
          </a:p>
          <a:p>
            <a:pPr>
              <a:lnSpc>
                <a:spcPct val="170000"/>
              </a:lnSpc>
              <a:buNone/>
            </a:pPr>
            <a:r>
              <a:rPr lang="cs-CZ" sz="6400" dirty="0" smtClean="0"/>
              <a:t> a </a:t>
            </a:r>
            <a:r>
              <a:rPr lang="cs-CZ" sz="6400" dirty="0" smtClean="0">
                <a:solidFill>
                  <a:srgbClr val="FF0000"/>
                </a:solidFill>
              </a:rPr>
              <a:t>potraviny(firma </a:t>
            </a:r>
            <a:r>
              <a:rPr lang="cs-CZ" sz="6400" dirty="0" err="1" smtClean="0">
                <a:solidFill>
                  <a:srgbClr val="FF0000"/>
                </a:solidFill>
              </a:rPr>
              <a:t>Nestlé</a:t>
            </a:r>
            <a:r>
              <a:rPr lang="cs-CZ" sz="6400" dirty="0" smtClean="0">
                <a:solidFill>
                  <a:srgbClr val="FF0000"/>
                </a:solidFill>
              </a:rPr>
              <a:t>).</a:t>
            </a:r>
          </a:p>
          <a:p>
            <a:pPr>
              <a:buNone/>
            </a:pPr>
            <a:endParaRPr lang="cs-CZ" sz="4200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Metodický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jako pomůcka k výkladu nového učiva</a:t>
            </a:r>
          </a:p>
          <a:p>
            <a:r>
              <a:rPr lang="cs-CZ" dirty="0" smtClean="0"/>
              <a:t>Žáci pracují zároveň s atlasem, učebnicí Zeměpis pro 8.roč.(</a:t>
            </a:r>
            <a:r>
              <a:rPr lang="cs-CZ" dirty="0" err="1" smtClean="0"/>
              <a:t>Fraus</a:t>
            </a:r>
            <a:r>
              <a:rPr lang="cs-CZ" dirty="0" smtClean="0"/>
              <a:t>)</a:t>
            </a:r>
          </a:p>
          <a:p>
            <a:r>
              <a:rPr lang="cs-CZ" dirty="0" smtClean="0"/>
              <a:t>Součástí je test(pracovní list) k ověření a </a:t>
            </a:r>
            <a:r>
              <a:rPr lang="cs-CZ" smtClean="0"/>
              <a:t>upevnění znalostí, který </a:t>
            </a:r>
            <a:r>
              <a:rPr lang="cs-CZ" dirty="0" smtClean="0"/>
              <a:t>žáci řeší </a:t>
            </a:r>
            <a:r>
              <a:rPr lang="cs-CZ" smtClean="0"/>
              <a:t>ve skupinách.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92696"/>
            <a:ext cx="7467600" cy="5781256"/>
          </a:xfrm>
        </p:spPr>
        <p:txBody>
          <a:bodyPr>
            <a:normAutofit/>
          </a:bodyPr>
          <a:lstStyle/>
          <a:p>
            <a:r>
              <a:rPr lang="en-US" sz="1200" dirty="0" smtClean="0"/>
              <a:t>Central Europe according to this proposal. In: </a:t>
            </a:r>
            <a:r>
              <a:rPr lang="en-US" sz="1200" i="1" dirty="0" smtClean="0"/>
              <a:t>Wikipedia: the free encyclopedia</a:t>
            </a:r>
            <a:r>
              <a:rPr lang="en-US" sz="1200" dirty="0" smtClean="0"/>
              <a:t> [online]. 2008. </a:t>
            </a:r>
            <a:r>
              <a:rPr lang="en-US" sz="1200" dirty="0" err="1" smtClean="0"/>
              <a:t>vyd</a:t>
            </a:r>
            <a:r>
              <a:rPr lang="en-US" sz="1200" dirty="0" smtClean="0"/>
              <a:t>. San Francisco (CA): Wikimedia Foundation, 2001- [cit. 201</a:t>
            </a:r>
            <a:r>
              <a:rPr lang="cs-CZ" sz="1200" dirty="0" smtClean="0"/>
              <a:t>2</a:t>
            </a:r>
            <a:r>
              <a:rPr lang="en-US" sz="1200" dirty="0" smtClean="0"/>
              <a:t>-0</a:t>
            </a:r>
            <a:r>
              <a:rPr lang="cs-CZ" sz="1200" dirty="0" smtClean="0"/>
              <a:t>9</a:t>
            </a:r>
            <a:r>
              <a:rPr lang="en-US" sz="1200" dirty="0" smtClean="0"/>
              <a:t>-</a:t>
            </a:r>
            <a:r>
              <a:rPr lang="cs-CZ" sz="1200" dirty="0" smtClean="0"/>
              <a:t>1</a:t>
            </a:r>
            <a:r>
              <a:rPr lang="en-US" sz="1200" dirty="0" smtClean="0"/>
              <a:t>0].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http://cs.wikipedia.org/wiki/Soubor:Central_Europe_%28proposal_2%29.PNG </a:t>
            </a:r>
            <a:endParaRPr lang="cs-CZ" sz="1200" dirty="0" smtClean="0"/>
          </a:p>
          <a:p>
            <a:r>
              <a:rPr lang="cs-CZ" sz="1200" dirty="0" smtClean="0"/>
              <a:t>Brandenburg </a:t>
            </a:r>
            <a:r>
              <a:rPr lang="cs-CZ" sz="1200" dirty="0" err="1" smtClean="0"/>
              <a:t>Gate</a:t>
            </a:r>
            <a:r>
              <a:rPr lang="cs-CZ" sz="1200" dirty="0" smtClean="0"/>
              <a:t>. In: 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 [online]. San </a:t>
            </a:r>
            <a:r>
              <a:rPr lang="cs-CZ" sz="1200" dirty="0" err="1" smtClean="0"/>
              <a:t>Francisco</a:t>
            </a:r>
            <a:r>
              <a:rPr lang="cs-CZ" sz="1200" dirty="0" smtClean="0"/>
              <a:t> (CA):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2001-, 2007 [</a:t>
            </a:r>
            <a:r>
              <a:rPr lang="en-US" sz="1200" dirty="0" smtClean="0"/>
              <a:t>cit. 201</a:t>
            </a:r>
            <a:r>
              <a:rPr lang="cs-CZ" sz="1200" dirty="0" smtClean="0"/>
              <a:t>2</a:t>
            </a:r>
            <a:r>
              <a:rPr lang="en-US" sz="1200" dirty="0" smtClean="0"/>
              <a:t>-0</a:t>
            </a:r>
            <a:r>
              <a:rPr lang="cs-CZ" sz="1200" dirty="0" smtClean="0"/>
              <a:t>9</a:t>
            </a:r>
            <a:r>
              <a:rPr lang="en-US" sz="1200" dirty="0" smtClean="0"/>
              <a:t>-</a:t>
            </a:r>
            <a:r>
              <a:rPr lang="cs-CZ" sz="1200" dirty="0" smtClean="0"/>
              <a:t>1</a:t>
            </a:r>
            <a:r>
              <a:rPr lang="en-US" sz="1200" dirty="0" smtClean="0"/>
              <a:t>0</a:t>
            </a:r>
            <a:r>
              <a:rPr lang="cs-CZ" sz="1200" dirty="0" smtClean="0"/>
              <a:t>]. Dostupné z: http://cs.wikipedia.org/wiki/Soubor:Berlin-brandenburg-gate.jpg</a:t>
            </a:r>
          </a:p>
          <a:p>
            <a:r>
              <a:rPr lang="cs-CZ" sz="1200" dirty="0" smtClean="0"/>
              <a:t>2006-2007 Volkswagen </a:t>
            </a:r>
            <a:r>
              <a:rPr lang="cs-CZ" sz="1200" dirty="0" err="1" smtClean="0"/>
              <a:t>Passat</a:t>
            </a:r>
            <a:r>
              <a:rPr lang="cs-CZ" sz="1200" dirty="0" smtClean="0"/>
              <a:t> </a:t>
            </a:r>
            <a:r>
              <a:rPr lang="cs-CZ" sz="1200" dirty="0" err="1" smtClean="0"/>
              <a:t>photographed</a:t>
            </a:r>
            <a:r>
              <a:rPr lang="cs-CZ" sz="1200" dirty="0" smtClean="0"/>
              <a:t> in USA. In: 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 [online]. 2009. </a:t>
            </a:r>
            <a:r>
              <a:rPr lang="cs-CZ" sz="1200" dirty="0" err="1" smtClean="0"/>
              <a:t>vyd</a:t>
            </a:r>
            <a:r>
              <a:rPr lang="cs-CZ" sz="1200" dirty="0" smtClean="0"/>
              <a:t>. San </a:t>
            </a:r>
            <a:r>
              <a:rPr lang="cs-CZ" sz="1200" dirty="0" err="1" smtClean="0"/>
              <a:t>Francisco</a:t>
            </a:r>
            <a:r>
              <a:rPr lang="cs-CZ" sz="1200" dirty="0" smtClean="0"/>
              <a:t> (CA):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2001- [</a:t>
            </a:r>
            <a:r>
              <a:rPr lang="en-US" sz="1200" dirty="0" smtClean="0"/>
              <a:t>cit. 201</a:t>
            </a:r>
            <a:r>
              <a:rPr lang="cs-CZ" sz="1200" dirty="0" smtClean="0"/>
              <a:t>2</a:t>
            </a:r>
            <a:r>
              <a:rPr lang="en-US" sz="1200" dirty="0" smtClean="0"/>
              <a:t>-0</a:t>
            </a:r>
            <a:r>
              <a:rPr lang="cs-CZ" sz="1200" dirty="0" smtClean="0"/>
              <a:t>9</a:t>
            </a:r>
            <a:r>
              <a:rPr lang="en-US" sz="1200" dirty="0" smtClean="0"/>
              <a:t>-</a:t>
            </a:r>
            <a:r>
              <a:rPr lang="cs-CZ" sz="1200" dirty="0" smtClean="0"/>
              <a:t>1</a:t>
            </a:r>
            <a:r>
              <a:rPr lang="en-US" sz="1200" dirty="0" smtClean="0"/>
              <a:t>0</a:t>
            </a:r>
            <a:r>
              <a:rPr lang="cs-CZ" sz="1200" dirty="0" smtClean="0"/>
              <a:t>]. Dostupné z: http://cs.wikipedia.org/wiki/Soubor:6th-Volkswagen-Passat.jpg </a:t>
            </a:r>
          </a:p>
          <a:p>
            <a:r>
              <a:rPr lang="en-US" sz="1200" dirty="0" smtClean="0"/>
              <a:t>Collage of views of Cracow. In: </a:t>
            </a:r>
            <a:r>
              <a:rPr lang="en-US" sz="1200" i="1" dirty="0" smtClean="0"/>
              <a:t>Wikipedia: the free encyclopedia</a:t>
            </a:r>
            <a:r>
              <a:rPr lang="en-US" sz="1200" dirty="0" smtClean="0"/>
              <a:t> [online]. 2009. </a:t>
            </a:r>
            <a:r>
              <a:rPr lang="en-US" sz="1200" dirty="0" err="1" smtClean="0"/>
              <a:t>vyd</a:t>
            </a:r>
            <a:r>
              <a:rPr lang="en-US" sz="1200" dirty="0" smtClean="0"/>
              <a:t>. San Francisco (CA): Wikimedia Foundation, 2001- [cit. 201</a:t>
            </a:r>
            <a:r>
              <a:rPr lang="cs-CZ" sz="1200" dirty="0" smtClean="0"/>
              <a:t>2</a:t>
            </a:r>
            <a:r>
              <a:rPr lang="en-US" sz="1200" dirty="0" smtClean="0"/>
              <a:t>-0</a:t>
            </a:r>
            <a:r>
              <a:rPr lang="cs-CZ" sz="1200" dirty="0" smtClean="0"/>
              <a:t>9</a:t>
            </a:r>
            <a:r>
              <a:rPr lang="en-US" sz="1200" dirty="0" smtClean="0"/>
              <a:t>-</a:t>
            </a:r>
            <a:r>
              <a:rPr lang="cs-CZ" sz="1200" dirty="0" smtClean="0"/>
              <a:t>1</a:t>
            </a:r>
            <a:r>
              <a:rPr lang="en-US" sz="1200" dirty="0" smtClean="0"/>
              <a:t>0].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http://cs.wikipedia.org/wiki/Soubor:Collage_of_views_of_Cracow.PNG </a:t>
            </a:r>
            <a:endParaRPr lang="cs-CZ" sz="1200" dirty="0" smtClean="0"/>
          </a:p>
          <a:p>
            <a:r>
              <a:rPr lang="cs-CZ" sz="1200" dirty="0" smtClean="0"/>
              <a:t>Pope John Paul II on 12 August 1993 in Denver. In: 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 [online]. San </a:t>
            </a:r>
            <a:r>
              <a:rPr lang="cs-CZ" sz="1200" dirty="0" err="1" smtClean="0"/>
              <a:t>Francisco</a:t>
            </a:r>
            <a:r>
              <a:rPr lang="cs-CZ" sz="1200" dirty="0" smtClean="0"/>
              <a:t> (CA):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2001- [</a:t>
            </a:r>
            <a:r>
              <a:rPr lang="en-US" sz="1200" dirty="0" smtClean="0"/>
              <a:t>cit. 201</a:t>
            </a:r>
            <a:r>
              <a:rPr lang="cs-CZ" sz="1200" dirty="0" smtClean="0"/>
              <a:t>2</a:t>
            </a:r>
            <a:r>
              <a:rPr lang="en-US" sz="1200" dirty="0" smtClean="0"/>
              <a:t>-0</a:t>
            </a:r>
            <a:r>
              <a:rPr lang="cs-CZ" sz="1200" dirty="0" smtClean="0"/>
              <a:t>9</a:t>
            </a:r>
            <a:r>
              <a:rPr lang="en-US" sz="1200" dirty="0" smtClean="0"/>
              <a:t>-</a:t>
            </a:r>
            <a:r>
              <a:rPr lang="cs-CZ" sz="1200" dirty="0" smtClean="0"/>
              <a:t>1</a:t>
            </a:r>
            <a:r>
              <a:rPr lang="en-US" sz="1200" dirty="0" smtClean="0"/>
              <a:t>0</a:t>
            </a:r>
            <a:r>
              <a:rPr lang="cs-CZ" sz="1200" dirty="0" smtClean="0"/>
              <a:t>]. Dostupné z: http://cs.wikipedia.org/wiki/Soubor:JohannesPaulII.jpg </a:t>
            </a:r>
          </a:p>
          <a:p>
            <a:r>
              <a:rPr lang="cs-CZ" sz="1200" dirty="0" err="1" smtClean="0"/>
              <a:t>Collage</a:t>
            </a:r>
            <a:r>
              <a:rPr lang="cs-CZ" sz="1200" dirty="0" smtClean="0"/>
              <a:t> </a:t>
            </a:r>
            <a:r>
              <a:rPr lang="cs-CZ" sz="1200" dirty="0" err="1" smtClean="0"/>
              <a:t>von</a:t>
            </a:r>
            <a:r>
              <a:rPr lang="cs-CZ" sz="1200" dirty="0" smtClean="0"/>
              <a:t> </a:t>
            </a:r>
            <a:r>
              <a:rPr lang="cs-CZ" sz="1200" dirty="0" err="1" smtClean="0"/>
              <a:t>Wien</a:t>
            </a:r>
            <a:r>
              <a:rPr lang="cs-CZ" sz="1200" dirty="0" smtClean="0"/>
              <a:t>. In: 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 [online]. San </a:t>
            </a:r>
            <a:r>
              <a:rPr lang="cs-CZ" sz="1200" dirty="0" err="1" smtClean="0"/>
              <a:t>Francisco</a:t>
            </a:r>
            <a:r>
              <a:rPr lang="cs-CZ" sz="1200" dirty="0" smtClean="0"/>
              <a:t> (CA):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2001- [</a:t>
            </a:r>
            <a:r>
              <a:rPr lang="en-US" sz="1200" dirty="0" smtClean="0"/>
              <a:t>cit. 201</a:t>
            </a:r>
            <a:r>
              <a:rPr lang="cs-CZ" sz="1200" dirty="0" smtClean="0"/>
              <a:t>2</a:t>
            </a:r>
            <a:r>
              <a:rPr lang="en-US" sz="1200" dirty="0" smtClean="0"/>
              <a:t>-0</a:t>
            </a:r>
            <a:r>
              <a:rPr lang="cs-CZ" sz="1200" dirty="0" smtClean="0"/>
              <a:t>9</a:t>
            </a:r>
            <a:r>
              <a:rPr lang="en-US" sz="1200" dirty="0" smtClean="0"/>
              <a:t>-</a:t>
            </a:r>
            <a:r>
              <a:rPr lang="cs-CZ" sz="1200" dirty="0" smtClean="0"/>
              <a:t>1</a:t>
            </a:r>
            <a:r>
              <a:rPr lang="en-US" sz="1200" dirty="0" smtClean="0"/>
              <a:t>0</a:t>
            </a:r>
            <a:r>
              <a:rPr lang="cs-CZ" sz="1200" dirty="0" smtClean="0"/>
              <a:t>]. Dostupné z: http://cs.wikipedia.org/wiki/Soubor:Collage_von_Wien.jpg </a:t>
            </a:r>
          </a:p>
          <a:p>
            <a:r>
              <a:rPr lang="cs-CZ" sz="1200" dirty="0" smtClean="0"/>
              <a:t>NEZNÁMÝ. </a:t>
            </a:r>
            <a:r>
              <a:rPr lang="cs-CZ" sz="1200" i="1" dirty="0" smtClean="0"/>
              <a:t>http://www.</a:t>
            </a:r>
            <a:r>
              <a:rPr lang="cs-CZ" sz="1200" i="1" dirty="0" err="1" smtClean="0"/>
              <a:t>aktivnidovolena.cz</a:t>
            </a:r>
            <a:r>
              <a:rPr lang="cs-CZ" sz="1200" dirty="0" smtClean="0"/>
              <a:t> [online]. [cit. 11.9.2012]. Dostupný na WWW: http://www.</a:t>
            </a:r>
            <a:r>
              <a:rPr lang="cs-CZ" sz="1200" dirty="0" err="1" smtClean="0"/>
              <a:t>aktivnidovolena.cz</a:t>
            </a:r>
            <a:r>
              <a:rPr lang="cs-CZ" sz="1200" dirty="0" smtClean="0"/>
              <a:t>/p110-</a:t>
            </a:r>
            <a:r>
              <a:rPr lang="cs-CZ" sz="1200" dirty="0" err="1" smtClean="0"/>
              <a:t>svycarsko</a:t>
            </a:r>
            <a:r>
              <a:rPr lang="cs-CZ" sz="1200" dirty="0" smtClean="0"/>
              <a:t>-</a:t>
            </a:r>
            <a:r>
              <a:rPr lang="cs-CZ" sz="1200" dirty="0" err="1" smtClean="0"/>
              <a:t>bernske</a:t>
            </a:r>
            <a:r>
              <a:rPr lang="cs-CZ" sz="1200" dirty="0" smtClean="0"/>
              <a:t>-alpy-expedice-</a:t>
            </a:r>
            <a:r>
              <a:rPr lang="cs-CZ" sz="1200" dirty="0" err="1" smtClean="0"/>
              <a:t>trek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Gran </a:t>
            </a:r>
            <a:r>
              <a:rPr lang="cs-CZ" sz="1200" dirty="0" err="1" smtClean="0"/>
              <a:t>Paradiso</a:t>
            </a:r>
            <a:r>
              <a:rPr lang="cs-CZ" sz="1200" dirty="0" smtClean="0"/>
              <a:t> od </a:t>
            </a:r>
            <a:r>
              <a:rPr lang="cs-CZ" sz="1200" dirty="0" err="1" smtClean="0"/>
              <a:t>Lago</a:t>
            </a:r>
            <a:r>
              <a:rPr lang="cs-CZ" sz="1200" dirty="0" smtClean="0"/>
              <a:t> </a:t>
            </a:r>
            <a:r>
              <a:rPr lang="cs-CZ" sz="1200" dirty="0" err="1" smtClean="0"/>
              <a:t>Rosset</a:t>
            </a:r>
            <a:r>
              <a:rPr lang="cs-CZ" sz="1200" dirty="0" smtClean="0"/>
              <a:t>. In: 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 [online]. San </a:t>
            </a:r>
            <a:r>
              <a:rPr lang="cs-CZ" sz="1200" dirty="0" err="1" smtClean="0"/>
              <a:t>Francisco</a:t>
            </a:r>
            <a:r>
              <a:rPr lang="cs-CZ" sz="1200" dirty="0" smtClean="0"/>
              <a:t> (CA):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2001- [</a:t>
            </a:r>
            <a:r>
              <a:rPr lang="en-US" sz="1200" dirty="0" smtClean="0"/>
              <a:t>cit. 201</a:t>
            </a:r>
            <a:r>
              <a:rPr lang="cs-CZ" sz="1200" dirty="0" smtClean="0"/>
              <a:t>2</a:t>
            </a:r>
            <a:r>
              <a:rPr lang="en-US" sz="1200" dirty="0" smtClean="0"/>
              <a:t>-0</a:t>
            </a:r>
            <a:r>
              <a:rPr lang="cs-CZ" sz="1200" dirty="0" smtClean="0"/>
              <a:t>9</a:t>
            </a:r>
            <a:r>
              <a:rPr lang="en-US" sz="1200" dirty="0" smtClean="0"/>
              <a:t>-</a:t>
            </a:r>
            <a:r>
              <a:rPr lang="cs-CZ" sz="1200" dirty="0" smtClean="0"/>
              <a:t>1</a:t>
            </a:r>
            <a:r>
              <a:rPr lang="en-US" sz="1200" dirty="0" smtClean="0"/>
              <a:t>0</a:t>
            </a:r>
            <a:r>
              <a:rPr lang="cs-CZ" sz="1200" dirty="0" smtClean="0"/>
              <a:t>]. Dostupné z: http://cs.wikipedia.org/wiki/Soubor:Gran_Paradiso_od_Lago_Rosset.jpg</a:t>
            </a:r>
          </a:p>
          <a:p>
            <a:r>
              <a:rPr lang="cs-CZ" sz="1200" dirty="0" smtClean="0"/>
              <a:t>Bratislava </a:t>
            </a:r>
            <a:r>
              <a:rPr lang="cs-CZ" sz="1200" dirty="0" err="1" smtClean="0"/>
              <a:t>Castle</a:t>
            </a:r>
            <a:r>
              <a:rPr lang="cs-CZ" sz="1200" dirty="0" smtClean="0"/>
              <a:t>. In: 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: </a:t>
            </a:r>
            <a:r>
              <a:rPr lang="cs-CZ" sz="1200" i="1" dirty="0" err="1" smtClean="0"/>
              <a:t>the</a:t>
            </a:r>
            <a:r>
              <a:rPr lang="cs-CZ" sz="1200" i="1" dirty="0" smtClean="0"/>
              <a:t> free </a:t>
            </a:r>
            <a:r>
              <a:rPr lang="cs-CZ" sz="1200" i="1" dirty="0" err="1" smtClean="0"/>
              <a:t>encyclopedia</a:t>
            </a:r>
            <a:r>
              <a:rPr lang="cs-CZ" sz="1200" dirty="0" smtClean="0"/>
              <a:t> [online]. San </a:t>
            </a:r>
            <a:r>
              <a:rPr lang="cs-CZ" sz="1200" dirty="0" err="1" smtClean="0"/>
              <a:t>Francisco</a:t>
            </a:r>
            <a:r>
              <a:rPr lang="cs-CZ" sz="1200" dirty="0" smtClean="0"/>
              <a:t> (CA): </a:t>
            </a:r>
            <a:r>
              <a:rPr lang="cs-CZ" sz="1200" dirty="0" err="1" smtClean="0"/>
              <a:t>Wikimedia</a:t>
            </a:r>
            <a:r>
              <a:rPr lang="cs-CZ" sz="1200" dirty="0" smtClean="0"/>
              <a:t> </a:t>
            </a:r>
            <a:r>
              <a:rPr lang="cs-CZ" sz="1200" dirty="0" err="1" smtClean="0"/>
              <a:t>Foundation</a:t>
            </a:r>
            <a:r>
              <a:rPr lang="cs-CZ" sz="1200" dirty="0" smtClean="0"/>
              <a:t>, 2001- [</a:t>
            </a:r>
            <a:r>
              <a:rPr lang="en-US" sz="1200" dirty="0" smtClean="0"/>
              <a:t>cit. 201</a:t>
            </a:r>
            <a:r>
              <a:rPr lang="cs-CZ" sz="1200" dirty="0" smtClean="0"/>
              <a:t>2</a:t>
            </a:r>
            <a:r>
              <a:rPr lang="en-US" sz="1200" dirty="0" smtClean="0"/>
              <a:t>-0</a:t>
            </a:r>
            <a:r>
              <a:rPr lang="cs-CZ" sz="1200" dirty="0" smtClean="0"/>
              <a:t>9</a:t>
            </a:r>
            <a:r>
              <a:rPr lang="en-US" sz="1200" dirty="0" smtClean="0"/>
              <a:t>-</a:t>
            </a:r>
            <a:r>
              <a:rPr lang="cs-CZ" sz="1200" dirty="0" smtClean="0"/>
              <a:t>1</a:t>
            </a:r>
            <a:r>
              <a:rPr lang="en-US" sz="1200" dirty="0" smtClean="0"/>
              <a:t>0</a:t>
            </a:r>
            <a:r>
              <a:rPr lang="cs-CZ" sz="1200" dirty="0" smtClean="0"/>
              <a:t>]. Dostupné z: http://cs.wikipedia.org/wiki/Soubor:Bratislava_Castle.jpg</a:t>
            </a:r>
          </a:p>
          <a:p>
            <a:r>
              <a:rPr lang="cs-CZ" sz="1200" dirty="0" smtClean="0">
                <a:hlinkClick r:id="rId2"/>
              </a:rPr>
              <a:t>http://www.</a:t>
            </a:r>
            <a:r>
              <a:rPr lang="cs-CZ" sz="1200" dirty="0" err="1" smtClean="0">
                <a:hlinkClick r:id="rId2"/>
              </a:rPr>
              <a:t>fraus.cz</a:t>
            </a:r>
            <a:r>
              <a:rPr lang="cs-CZ" sz="1200" dirty="0" smtClean="0">
                <a:hlinkClick r:id="rId2"/>
              </a:rPr>
              <a:t>/data/</a:t>
            </a:r>
            <a:r>
              <a:rPr lang="cs-CZ" sz="1200" dirty="0" err="1" smtClean="0">
                <a:hlinkClick r:id="rId2"/>
              </a:rPr>
              <a:t>zemepis</a:t>
            </a:r>
            <a:r>
              <a:rPr lang="cs-CZ" sz="1200" dirty="0" smtClean="0">
                <a:hlinkClick r:id="rId2"/>
              </a:rPr>
              <a:t>/z8_test5-</a:t>
            </a:r>
            <a:r>
              <a:rPr lang="cs-CZ" sz="1200" dirty="0" err="1" smtClean="0">
                <a:hlinkClick r:id="rId2"/>
              </a:rPr>
              <a:t>evropa</a:t>
            </a:r>
            <a:r>
              <a:rPr lang="cs-CZ" sz="1200" dirty="0" smtClean="0">
                <a:hlinkClick r:id="rId2"/>
              </a:rPr>
              <a:t>-regiony_</a:t>
            </a:r>
            <a:r>
              <a:rPr lang="cs-CZ" sz="1200" dirty="0" err="1" smtClean="0">
                <a:hlinkClick r:id="rId2"/>
              </a:rPr>
              <a:t>evropy.pdf</a:t>
            </a:r>
            <a:r>
              <a:rPr lang="cs-CZ" sz="1200" dirty="0" smtClean="0"/>
              <a:t>, úkol č.8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7467600" cy="5493224"/>
          </a:xfrm>
        </p:spPr>
        <p:txBody>
          <a:bodyPr>
            <a:normAutofit/>
          </a:bodyPr>
          <a:lstStyle/>
          <a:p>
            <a:r>
              <a:rPr lang="en-US" sz="1200" dirty="0" err="1" smtClean="0"/>
              <a:t>Gerlach</a:t>
            </a:r>
            <a:r>
              <a:rPr lang="en-US" sz="1200" dirty="0" smtClean="0"/>
              <a:t> south face B. In: </a:t>
            </a:r>
            <a:r>
              <a:rPr lang="en-US" sz="1200" i="1" dirty="0" smtClean="0"/>
              <a:t>Wikipedia: the free encyclopedia</a:t>
            </a:r>
            <a:r>
              <a:rPr lang="en-US" sz="1200" dirty="0" smtClean="0"/>
              <a:t> [online]. San Francisco (CA): Wikimedia Foundation, 2001- [cit. 2013-05-01].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http://cs.wikipedia.org/wiki/Soubor:Gerlach_south_face_B.jpg </a:t>
            </a:r>
            <a:endParaRPr lang="cs-CZ" sz="1200" dirty="0" smtClean="0"/>
          </a:p>
          <a:p>
            <a:r>
              <a:rPr lang="hu-HU" sz="1200" dirty="0" smtClean="0"/>
              <a:t>Széchenyi Gyógyfürdő thermal spa in Budapest 011. In: </a:t>
            </a:r>
            <a:r>
              <a:rPr lang="hu-HU" sz="1200" i="1" dirty="0" smtClean="0"/>
              <a:t>Wikipedia: the free encyclopedia</a:t>
            </a:r>
            <a:r>
              <a:rPr lang="hu-HU" sz="1200" dirty="0" smtClean="0"/>
              <a:t> [online]. San Francisco (CA): Wikimedia Foundation, 2001- [cit. 2013-05-01]. Dostupné z: http://cs.wikipedia.org/wiki/Soubor:Sz%C3%A9chenyi_Gy%C3%B3gyf%C3%BCrd%C5%91_thermal_spa_in_Budapest_011.JPG </a:t>
            </a:r>
          </a:p>
          <a:p>
            <a:r>
              <a:rPr lang="en-US" sz="1200" dirty="0" smtClean="0"/>
              <a:t>Alfold. In: </a:t>
            </a:r>
            <a:r>
              <a:rPr lang="en-US" sz="1200" i="1" dirty="0" smtClean="0"/>
              <a:t>Wikipedia: the free encyclopedia</a:t>
            </a:r>
            <a:r>
              <a:rPr lang="en-US" sz="1200" dirty="0" smtClean="0"/>
              <a:t> [online]. San Francisco (CA): Wikimedia Foundation, 2001- [cit. 2013-05-01].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http://cs.wikipedia.org/wiki/Soubor:Alfold.JPG </a:t>
            </a:r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</TotalTime>
  <Words>1312</Words>
  <Application>Microsoft Office PowerPoint</Application>
  <PresentationFormat>Předvádění na obrazovce (4:3)</PresentationFormat>
  <Paragraphs>137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sady Office</vt:lpstr>
      <vt:lpstr>Arkýř</vt:lpstr>
      <vt:lpstr>Střední Evropa  VY_32_Inovace_01KR-7</vt:lpstr>
      <vt:lpstr>Anotace</vt:lpstr>
      <vt:lpstr>Střední Evropa</vt:lpstr>
      <vt:lpstr>Střední Evropa (nachystej si mapu, učebnici a sešit)</vt:lpstr>
      <vt:lpstr>Celková charakteristika</vt:lpstr>
      <vt:lpstr>Celková charakteristika</vt:lpstr>
      <vt:lpstr>Celková charakteristika</vt:lpstr>
      <vt:lpstr>Celková charakteristika</vt:lpstr>
      <vt:lpstr>Pracuj s atlasem i učebnicí a doplň.</vt:lpstr>
      <vt:lpstr>Kontrola</vt:lpstr>
      <vt:lpstr>Metodický list</vt:lpstr>
      <vt:lpstr>Použité zdroje 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Evropa  VY_32_Inovace_02KR-3</dc:title>
  <dc:creator>Krcmarova-NB</dc:creator>
  <cp:lastModifiedBy>Krcmarova-NB</cp:lastModifiedBy>
  <cp:revision>53</cp:revision>
  <dcterms:created xsi:type="dcterms:W3CDTF">2012-07-16T12:18:04Z</dcterms:created>
  <dcterms:modified xsi:type="dcterms:W3CDTF">2013-10-18T10:28:13Z</dcterms:modified>
</cp:coreProperties>
</file>