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  <p:sldMasterId id="2147483732" r:id="rId3"/>
    <p:sldMasterId id="2147483756" r:id="rId4"/>
    <p:sldMasterId id="2147483768" r:id="rId5"/>
    <p:sldMasterId id="2147483780" r:id="rId6"/>
    <p:sldMasterId id="2147483792" r:id="rId7"/>
  </p:sldMasterIdLst>
  <p:notesMasterIdLst>
    <p:notesMasterId r:id="rId23"/>
  </p:notesMasterIdLst>
  <p:sldIdLst>
    <p:sldId id="257" r:id="rId8"/>
    <p:sldId id="256" r:id="rId9"/>
    <p:sldId id="259" r:id="rId10"/>
    <p:sldId id="260" r:id="rId11"/>
    <p:sldId id="272" r:id="rId12"/>
    <p:sldId id="268" r:id="rId13"/>
    <p:sldId id="261" r:id="rId14"/>
    <p:sldId id="267" r:id="rId15"/>
    <p:sldId id="263" r:id="rId16"/>
    <p:sldId id="262" r:id="rId17"/>
    <p:sldId id="269" r:id="rId18"/>
    <p:sldId id="264" r:id="rId19"/>
    <p:sldId id="270" r:id="rId20"/>
    <p:sldId id="271" r:id="rId21"/>
    <p:sldId id="26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66FFFF"/>
    <a:srgbClr val="00FFFF"/>
    <a:srgbClr val="9933FF"/>
    <a:srgbClr val="FFFF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3265" autoAdjust="0"/>
    <p:restoredTop sz="94667" autoAdjust="0"/>
  </p:normalViewPr>
  <p:slideViewPr>
    <p:cSldViewPr>
      <p:cViewPr varScale="1">
        <p:scale>
          <a:sx n="48" d="100"/>
          <a:sy n="48" d="100"/>
        </p:scale>
        <p:origin x="-15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053D4-0EFA-42C4-A405-174F857223F6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5BFF1B-3E71-41E5-904D-7DA7BB749F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606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BFF1B-3E71-41E5-904D-7DA7BB749F9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696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Odpověď najdete pod obrázkem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BFF1B-3E71-41E5-904D-7DA7BB749F92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207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D009644-3EB4-4C60-A180-5895D9510A53}" type="datetimeFigureOut">
              <a:rPr lang="cs-CZ" smtClean="0"/>
              <a:t>18.10.2013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46D0F99-5624-49CB-AED1-A04F668244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image" Target="../media/image10.png"/><Relationship Id="rId9" Type="http://schemas.openxmlformats.org/officeDocument/2006/relationships/image" Target="../media/image15.wmf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raoketexty.cz/texty-pisni/uhlir-jaroslav-a-sverak-zdenek/kluci-kluci-s-klukama-138432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wmf"/><Relationship Id="rId7" Type="http://schemas.openxmlformats.org/officeDocument/2006/relationships/image" Target="../media/image33.wmf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hyperlink" Target="http://www.rodina.cz/clanek7397.htm" TargetMode="External"/><Relationship Id="rId9" Type="http://schemas.openxmlformats.org/officeDocument/2006/relationships/image" Target="../media/image3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raoketexty.cz/texty-pisni/uhlir-jaroslav-a-sverak-zdenek/kluci-kluci-s-klukama-138432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raoketexty.cz/texty-pisni/uhlir-jaroslav-a-sverak-zdenek/kluci-kluci-s-klukama-138432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92" y="548680"/>
            <a:ext cx="8280920" cy="160707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/>
        </p:spPr>
      </p:pic>
      <p:sp>
        <p:nvSpPr>
          <p:cNvPr id="3" name="Obdélník 2"/>
          <p:cNvSpPr/>
          <p:nvPr/>
        </p:nvSpPr>
        <p:spPr>
          <a:xfrm>
            <a:off x="1259632" y="1720840"/>
            <a:ext cx="61926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NÁZEV ŠKOLY: Základní škola a Mateřská škola</a:t>
            </a:r>
          </a:p>
          <a:p>
            <a:r>
              <a:rPr lang="cs-CZ" dirty="0" smtClean="0"/>
              <a:t>          Doudleby, okres České Budějovice</a:t>
            </a:r>
          </a:p>
          <a:p>
            <a:endParaRPr lang="cs-CZ" dirty="0" smtClean="0"/>
          </a:p>
          <a:p>
            <a:r>
              <a:rPr lang="cs-CZ" dirty="0" smtClean="0"/>
              <a:t>AUTOR:		Mgr. Jaromíra </a:t>
            </a:r>
            <a:r>
              <a:rPr lang="cs-CZ" dirty="0" err="1" smtClean="0"/>
              <a:t>Stropková</a:t>
            </a:r>
            <a:endParaRPr lang="cs-CZ" dirty="0" smtClean="0"/>
          </a:p>
          <a:p>
            <a:r>
              <a:rPr lang="cs-CZ" dirty="0" smtClean="0"/>
              <a:t>NÁZEV:		VY_32_INOVACE_16_Od miminka po  dědu </a:t>
            </a:r>
          </a:p>
          <a:p>
            <a:r>
              <a:rPr lang="cs-CZ" dirty="0" smtClean="0"/>
              <a:t>TÉMA:  Člověk a jeho svět, Člověk a jeho zdraví, Přírodověda 4.ročník, Od miminka po dědu </a:t>
            </a:r>
          </a:p>
          <a:p>
            <a:r>
              <a:rPr lang="cs-CZ" dirty="0" smtClean="0"/>
              <a:t>DATUM TVORBY:          30.  května 2013</a:t>
            </a:r>
          </a:p>
          <a:p>
            <a:r>
              <a:rPr lang="cs-CZ" dirty="0" smtClean="0"/>
              <a:t>ČÍSLO PROJEKTU:        Číslo projektu:      CZ.1.07/1.4.00/21.3424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897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764705"/>
            <a:ext cx="7772400" cy="28357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                                                                           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403648" y="1340768"/>
            <a:ext cx="63367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ANOTACE</a:t>
            </a:r>
            <a:br>
              <a:rPr lang="cs-CZ" dirty="0"/>
            </a:br>
            <a:r>
              <a:rPr lang="cs-CZ" dirty="0"/>
              <a:t>Interaktivní materiál pro práci s textem a obrázky na ploše PC (jednotlivci) nebo interaktivní tabuli (frontálně).</a:t>
            </a:r>
            <a:br>
              <a:rPr lang="cs-CZ" dirty="0"/>
            </a:br>
            <a:r>
              <a:rPr lang="cs-CZ" dirty="0"/>
              <a:t>Materiál doplňuje výklad učitele a jednoduchou formou ověřuje znalosti </a:t>
            </a:r>
            <a:r>
              <a:rPr lang="cs-CZ" dirty="0" smtClean="0"/>
              <a:t>žáků.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194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Standard\Local Settings\Temporary Internet Files\Content.IE5\BEB6OYQP\MC90042399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55" y="362063"/>
            <a:ext cx="6236159" cy="713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69" name="Skupina 2068"/>
          <p:cNvGrpSpPr/>
          <p:nvPr/>
        </p:nvGrpSpPr>
        <p:grpSpPr>
          <a:xfrm>
            <a:off x="8261500" y="4254754"/>
            <a:ext cx="609600" cy="628650"/>
            <a:chOff x="7780668" y="4351099"/>
            <a:chExt cx="609600" cy="62865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0668" y="4351099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68" name="TextovéPole 2067"/>
            <p:cNvSpPr txBox="1"/>
            <p:nvPr/>
          </p:nvSpPr>
          <p:spPr>
            <a:xfrm>
              <a:off x="7934625" y="449976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7</a:t>
              </a:r>
              <a:endParaRPr lang="cs-CZ" b="1" dirty="0"/>
            </a:p>
          </p:txBody>
        </p:sp>
      </p:grpSp>
      <p:pic>
        <p:nvPicPr>
          <p:cNvPr id="2057" name="Picture 9" descr="C:\Documents and Settings\Standard\Local Settings\Temporary Internet Files\Content.IE5\VED32U3S\MC9003591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163" y="3119100"/>
            <a:ext cx="910742" cy="8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Documents and Settings\Standard\Local Settings\Temporary Internet Files\Content.IE5\QITERR6P\MC90043483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084" y="40781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3705743" y="2575333"/>
            <a:ext cx="1103501" cy="1326286"/>
            <a:chOff x="156130" y="442541"/>
            <a:chExt cx="1236708" cy="1351205"/>
          </a:xfrm>
        </p:grpSpPr>
        <p:pic>
          <p:nvPicPr>
            <p:cNvPr id="2051" name="Picture 3" descr="C:\Documents and Settings\Standard\Local Settings\Temporary Internet Files\Content.IE5\VED32U3S\MC900437671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130" y="442541"/>
              <a:ext cx="1127557" cy="1351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188867" y="979644"/>
              <a:ext cx="12039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NOVORO</a:t>
              </a:r>
            </a:p>
            <a:p>
              <a:r>
                <a:rPr lang="cs-CZ" dirty="0" smtClean="0"/>
                <a:t>  ZENEC</a:t>
              </a:r>
              <a:endParaRPr lang="cs-CZ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367773" y="4077070"/>
            <a:ext cx="1340131" cy="643359"/>
            <a:chOff x="2490574" y="3921027"/>
            <a:chExt cx="1340131" cy="835456"/>
          </a:xfrm>
        </p:grpSpPr>
        <p:pic>
          <p:nvPicPr>
            <p:cNvPr id="2065" name="Picture 17" descr="C:\Documents and Settings\Standard\Local Settings\Temporary Internet Files\Content.IE5\SAKK4170\MC900290673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0574" y="3921027"/>
              <a:ext cx="1215169" cy="7116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616932" y="4276874"/>
              <a:ext cx="1213773" cy="479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ŠKOLÁK</a:t>
              </a:r>
              <a:endParaRPr lang="cs-CZ" b="1" dirty="0"/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6152538" y="3102531"/>
            <a:ext cx="116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STAŘEC</a:t>
            </a:r>
            <a:endParaRPr lang="cs-CZ" b="1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2600353" y="2533959"/>
            <a:ext cx="1286966" cy="983891"/>
            <a:chOff x="3650505" y="3146823"/>
            <a:chExt cx="1286966" cy="983891"/>
          </a:xfrm>
        </p:grpSpPr>
        <p:pic>
          <p:nvPicPr>
            <p:cNvPr id="2055" name="Picture 7" descr="C:\Documents and Settings\Standard\Local Settings\Temporary Internet Files\Content.IE5\DPNPILTB\MC900079112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0505" y="3146823"/>
              <a:ext cx="1003129" cy="9838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3795707" y="3428999"/>
              <a:ext cx="11417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DOSPĚ</a:t>
              </a:r>
            </a:p>
            <a:p>
              <a:r>
                <a:rPr lang="cs-CZ" dirty="0"/>
                <a:t> </a:t>
              </a:r>
              <a:r>
                <a:rPr lang="cs-CZ" b="1" dirty="0" smtClean="0"/>
                <a:t>LOST</a:t>
              </a:r>
              <a:endParaRPr lang="cs-CZ" b="1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707904" y="929506"/>
            <a:ext cx="1440160" cy="1191298"/>
            <a:chOff x="4273550" y="906463"/>
            <a:chExt cx="1751263" cy="1501775"/>
          </a:xfrm>
        </p:grpSpPr>
        <p:pic>
          <p:nvPicPr>
            <p:cNvPr id="2066" name="Picture 18" descr="C:\Documents and Settings\Standard\Local Settings\Temporary Internet Files\Content.IE5\W0EWQYKV\MC900428247[1].wmf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3550" y="906463"/>
              <a:ext cx="1663700" cy="15017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4273550" y="1625975"/>
              <a:ext cx="1751263" cy="504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BATOLE</a:t>
              </a:r>
              <a:endParaRPr lang="cs-CZ" sz="2000" b="1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1414011" y="2153125"/>
            <a:ext cx="1186342" cy="1269476"/>
            <a:chOff x="156130" y="2733141"/>
            <a:chExt cx="1893152" cy="1794053"/>
          </a:xfrm>
        </p:grpSpPr>
        <p:pic>
          <p:nvPicPr>
            <p:cNvPr id="2052" name="Picture 4" descr="C:\Documents and Settings\Standard\Local Settings\Temporary Internet Files\Content.IE5\SAKK4170\MC900359809[1].wmf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130" y="2733141"/>
              <a:ext cx="1723644" cy="17940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323528" y="3429001"/>
              <a:ext cx="1725754" cy="913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chemeClr val="tx2"/>
                  </a:solidFill>
                </a:rPr>
                <a:t>PŘEDŠKO</a:t>
              </a:r>
            </a:p>
            <a:p>
              <a:r>
                <a:rPr lang="cs-CZ" b="1" dirty="0" smtClean="0"/>
                <a:t>    LÁK</a:t>
              </a:r>
              <a:endParaRPr lang="cs-CZ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952616" y="1669543"/>
            <a:ext cx="1456490" cy="1199922"/>
            <a:chOff x="2270299" y="2221470"/>
            <a:chExt cx="1456490" cy="1199922"/>
          </a:xfrm>
        </p:grpSpPr>
        <p:pic>
          <p:nvPicPr>
            <p:cNvPr id="2062" name="Picture 14" descr="C:\Documents and Settings\Standard\Local Settings\Temporary Internet Files\Content.IE5\80MKHGTR\MC900434823[1]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0299" y="2221470"/>
              <a:ext cx="1199922" cy="1199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2348719" y="2408238"/>
              <a:ext cx="137807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/>
                <a:t>DOSPÍVÁNÍ</a:t>
              </a:r>
            </a:p>
            <a:p>
              <a:r>
                <a:rPr lang="cs-CZ" sz="1400" dirty="0" smtClean="0"/>
                <a:t>-</a:t>
              </a:r>
              <a:r>
                <a:rPr lang="cs-CZ" sz="2000" b="1" dirty="0" smtClean="0"/>
                <a:t>PUBERTA</a:t>
              </a:r>
              <a:endParaRPr lang="cs-CZ" sz="2000" b="1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2311350" y="1302809"/>
            <a:ext cx="1115266" cy="1149289"/>
            <a:chOff x="2415523" y="14920"/>
            <a:chExt cx="1529791" cy="1818742"/>
          </a:xfrm>
        </p:grpSpPr>
        <p:pic>
          <p:nvPicPr>
            <p:cNvPr id="2067" name="Picture 19" descr="C:\Documents and Settings\Standard\Local Settings\Temporary Internet Files\Content.IE5\LDZ16G42\MC900325634[1].wm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5523" y="14920"/>
              <a:ext cx="1529791" cy="1818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2765826" y="734051"/>
              <a:ext cx="1028357" cy="1022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KOJE   NEC</a:t>
              </a:r>
              <a:endParaRPr lang="cs-CZ" dirty="0"/>
            </a:p>
          </p:txBody>
        </p:sp>
      </p:grpSp>
      <p:sp>
        <p:nvSpPr>
          <p:cNvPr id="5" name="Sedmiúhelník 4"/>
          <p:cNvSpPr/>
          <p:nvPr/>
        </p:nvSpPr>
        <p:spPr>
          <a:xfrm>
            <a:off x="7316090" y="3506449"/>
            <a:ext cx="584066" cy="601216"/>
          </a:xfrm>
          <a:prstGeom prst="hept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56177" y="5229200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Přiřaďte číslo k jablíčku-od narození do konce života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7295" y="188640"/>
            <a:ext cx="5092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VÝVOJ ČLOVĚKA</a:t>
            </a:r>
            <a:endParaRPr lang="cs-CZ" sz="3600" b="1" dirty="0"/>
          </a:p>
        </p:txBody>
      </p:sp>
      <p:grpSp>
        <p:nvGrpSpPr>
          <p:cNvPr id="21" name="Skupina 20"/>
          <p:cNvGrpSpPr/>
          <p:nvPr/>
        </p:nvGrpSpPr>
        <p:grpSpPr>
          <a:xfrm>
            <a:off x="7934625" y="1500266"/>
            <a:ext cx="609600" cy="628650"/>
            <a:chOff x="7934625" y="1500266"/>
            <a:chExt cx="609600" cy="628650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4625" y="1500266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" name="TextovéPole 19"/>
            <p:cNvSpPr txBox="1"/>
            <p:nvPr/>
          </p:nvSpPr>
          <p:spPr>
            <a:xfrm>
              <a:off x="8052334" y="1654154"/>
              <a:ext cx="4414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0</a:t>
              </a:r>
              <a:endParaRPr lang="cs-CZ" sz="2400" b="1" dirty="0"/>
            </a:p>
          </p:txBody>
        </p:sp>
      </p:grpSp>
      <p:sp>
        <p:nvSpPr>
          <p:cNvPr id="25" name="TextovéPole 24"/>
          <p:cNvSpPr txBox="1"/>
          <p:nvPr/>
        </p:nvSpPr>
        <p:spPr>
          <a:xfrm>
            <a:off x="8529717" y="4513265"/>
            <a:ext cx="434772" cy="442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357062" y="250013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grpSp>
        <p:nvGrpSpPr>
          <p:cNvPr id="29" name="Skupina 28"/>
          <p:cNvGrpSpPr/>
          <p:nvPr/>
        </p:nvGrpSpPr>
        <p:grpSpPr>
          <a:xfrm>
            <a:off x="8052334" y="2711579"/>
            <a:ext cx="609600" cy="628650"/>
            <a:chOff x="968103" y="4843265"/>
            <a:chExt cx="609600" cy="628650"/>
          </a:xfrm>
        </p:grpSpPr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103" y="4843265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8" name="TextovéPole 27"/>
            <p:cNvSpPr txBox="1"/>
            <p:nvPr/>
          </p:nvSpPr>
          <p:spPr>
            <a:xfrm>
              <a:off x="1122060" y="497292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</a:t>
              </a:r>
              <a:endParaRPr lang="cs-CZ" dirty="0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1800114" y="5745872"/>
            <a:ext cx="609600" cy="628650"/>
            <a:chOff x="1800114" y="5745872"/>
            <a:chExt cx="609600" cy="62865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0114" y="5745872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ovéPole 29"/>
            <p:cNvSpPr txBox="1"/>
            <p:nvPr/>
          </p:nvSpPr>
          <p:spPr>
            <a:xfrm>
              <a:off x="1954071" y="587553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2</a:t>
              </a:r>
            </a:p>
          </p:txBody>
        </p:sp>
      </p:grpSp>
      <p:grpSp>
        <p:nvGrpSpPr>
          <p:cNvPr id="2058" name="Skupina 2057"/>
          <p:cNvGrpSpPr/>
          <p:nvPr/>
        </p:nvGrpSpPr>
        <p:grpSpPr>
          <a:xfrm>
            <a:off x="573338" y="1045254"/>
            <a:ext cx="609600" cy="628650"/>
            <a:chOff x="573338" y="1045254"/>
            <a:chExt cx="609600" cy="628650"/>
          </a:xfrm>
        </p:grpSpPr>
        <p:pic>
          <p:nvPicPr>
            <p:cNvPr id="2049" name="Picture 3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38" y="1045254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56" name="TextovéPole 2055"/>
            <p:cNvSpPr txBox="1"/>
            <p:nvPr/>
          </p:nvSpPr>
          <p:spPr>
            <a:xfrm>
              <a:off x="727295" y="126506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</a:t>
              </a:r>
              <a:endParaRPr lang="cs-CZ" dirty="0"/>
            </a:p>
          </p:txBody>
        </p:sp>
      </p:grpSp>
      <p:grpSp>
        <p:nvGrpSpPr>
          <p:cNvPr id="2060" name="Skupina 2059"/>
          <p:cNvGrpSpPr/>
          <p:nvPr/>
        </p:nvGrpSpPr>
        <p:grpSpPr>
          <a:xfrm>
            <a:off x="6145659" y="407810"/>
            <a:ext cx="609600" cy="628650"/>
            <a:chOff x="6145659" y="407810"/>
            <a:chExt cx="609600" cy="628650"/>
          </a:xfrm>
        </p:grpSpPr>
        <p:pic>
          <p:nvPicPr>
            <p:cNvPr id="2053" name="Picture 4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5659" y="407810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59" name="TextovéPole 2058"/>
            <p:cNvSpPr txBox="1"/>
            <p:nvPr/>
          </p:nvSpPr>
          <p:spPr>
            <a:xfrm>
              <a:off x="6307281" y="55797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4</a:t>
              </a:r>
              <a:endParaRPr lang="cs-CZ" dirty="0"/>
            </a:p>
          </p:txBody>
        </p:sp>
      </p:grpSp>
      <p:grpSp>
        <p:nvGrpSpPr>
          <p:cNvPr id="2063" name="Skupina 2062"/>
          <p:cNvGrpSpPr/>
          <p:nvPr/>
        </p:nvGrpSpPr>
        <p:grpSpPr>
          <a:xfrm>
            <a:off x="482503" y="3451330"/>
            <a:ext cx="609600" cy="628650"/>
            <a:chOff x="8052334" y="2804775"/>
            <a:chExt cx="609600" cy="628650"/>
          </a:xfrm>
        </p:grpSpPr>
        <p:pic>
          <p:nvPicPr>
            <p:cNvPr id="2048" name="Picture 2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2334" y="2804775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61" name="TextovéPole 2060"/>
            <p:cNvSpPr txBox="1"/>
            <p:nvPr/>
          </p:nvSpPr>
          <p:spPr>
            <a:xfrm>
              <a:off x="8179880" y="292415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5</a:t>
              </a:r>
              <a:endParaRPr lang="cs-CZ" dirty="0"/>
            </a:p>
          </p:txBody>
        </p:sp>
      </p:grpSp>
      <p:grpSp>
        <p:nvGrpSpPr>
          <p:cNvPr id="2072" name="Skupina 2071"/>
          <p:cNvGrpSpPr/>
          <p:nvPr/>
        </p:nvGrpSpPr>
        <p:grpSpPr>
          <a:xfrm>
            <a:off x="1069138" y="4860052"/>
            <a:ext cx="609600" cy="628650"/>
            <a:chOff x="7022741" y="6115204"/>
            <a:chExt cx="609600" cy="628650"/>
          </a:xfrm>
        </p:grpSpPr>
        <p:pic>
          <p:nvPicPr>
            <p:cNvPr id="2054" name="Picture 5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2741" y="6115204"/>
              <a:ext cx="609600" cy="628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71" name="TextovéPole 2070"/>
            <p:cNvSpPr txBox="1"/>
            <p:nvPr/>
          </p:nvSpPr>
          <p:spPr>
            <a:xfrm>
              <a:off x="7195084" y="624486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8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10549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908720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Fotky –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39952" y="261609"/>
            <a:ext cx="2615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</a:rPr>
              <a:t>Přiřaď vývojová období člověka k obrázku</a:t>
            </a:r>
            <a:endParaRPr lang="cs-CZ" sz="2400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75463" y="2502188"/>
            <a:ext cx="62450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29" y="691831"/>
            <a:ext cx="2605285" cy="195396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Picture 2" descr="J:\DCIM\110_PANA\P110068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 bwMode="auto">
          <a:xfrm>
            <a:off x="831912" y="4153393"/>
            <a:ext cx="1975698" cy="2634264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Standard\Plocha\mamk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81" t="-20311" r="26081"/>
          <a:stretch/>
        </p:blipFill>
        <p:spPr bwMode="auto">
          <a:xfrm>
            <a:off x="7190231" y="-299010"/>
            <a:ext cx="1805687" cy="3009478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Standard\Plocha\Předškolní vě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913" y="4131595"/>
            <a:ext cx="3358670" cy="2519003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27584" y="-1"/>
            <a:ext cx="39600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schemeClr val="accent5">
                    <a:lumMod val="75000"/>
                  </a:schemeClr>
                </a:solidFill>
              </a:rPr>
              <a:t>Vývojová období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4644010" y="1556792"/>
            <a:ext cx="1471640" cy="369332"/>
          </a:xfrm>
          <a:prstGeom prst="rect">
            <a:avLst/>
          </a:prstGeom>
          <a:ln w="57150">
            <a:solidFill>
              <a:schemeClr val="accent5">
                <a:lumMod val="75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cs-CZ" dirty="0"/>
              <a:t>DODPĚLOST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073905" y="2671136"/>
            <a:ext cx="1895475" cy="369332"/>
          </a:xfrm>
          <a:prstGeom prst="rect">
            <a:avLst/>
          </a:prstGeom>
          <a:noFill/>
          <a:ln w="57150">
            <a:solidFill>
              <a:schemeClr val="tx2">
                <a:lumMod val="40000"/>
                <a:lumOff val="6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cs-CZ" i="1" dirty="0"/>
              <a:t>N</a:t>
            </a:r>
            <a:r>
              <a:rPr lang="cs-CZ" dirty="0"/>
              <a:t>OVOROZENEC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467475" y="3438292"/>
            <a:ext cx="1152129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KOJENEC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7099833" y="2893275"/>
            <a:ext cx="1039542" cy="369332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STÁŘÍ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220071" y="2788909"/>
            <a:ext cx="1008113" cy="369332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BATOLE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79563" y="3145471"/>
            <a:ext cx="1257075" cy="369332"/>
          </a:xfrm>
          <a:prstGeom prst="rect">
            <a:avLst/>
          </a:prstGeom>
          <a:noFill/>
          <a:ln w="57150">
            <a:solidFill>
              <a:srgbClr val="92D050"/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ŠKONÍ VĚK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20160" y="3523891"/>
            <a:ext cx="1901483" cy="36933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PŘEDŠKOLNÍ VĚK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070901" y="1741458"/>
            <a:ext cx="1088888" cy="369332"/>
          </a:xfrm>
          <a:prstGeom prst="rect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PUBERTA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92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85" y="1196752"/>
            <a:ext cx="3365567" cy="25202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51225"/>
            <a:ext cx="2633663" cy="24384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78632"/>
            <a:ext cx="3255963" cy="24384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21088"/>
            <a:ext cx="3024187" cy="226853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715199" cy="792088"/>
          </a:xfrm>
        </p:spPr>
        <p:txBody>
          <a:bodyPr/>
          <a:lstStyle/>
          <a:p>
            <a:r>
              <a:rPr lang="cs-CZ" sz="3600" dirty="0" smtClean="0"/>
              <a:t>Pokračování z předchozího snímku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91074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6165304"/>
            <a:ext cx="100546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hlinkClick r:id="rId2"/>
              </a:rPr>
              <a:t>http://www.karaoketexty.cz/texty-pisni/uhlir-jaroslav-a-sverak-zdenek/kluci-kluci-s-klukama-138432</a:t>
            </a:r>
            <a:endParaRPr lang="cs-CZ" sz="1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008" y="980728"/>
            <a:ext cx="4027971" cy="429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/>
              <a:t>A proto kluci, kluci s </a:t>
            </a:r>
            <a:r>
              <a:rPr lang="cs-CZ" sz="2400" b="1" i="1" dirty="0" err="1"/>
              <a:t>klukama</a:t>
            </a:r>
            <a:r>
              <a:rPr lang="cs-CZ" sz="2400" b="1" i="1" dirty="0"/>
              <a:t>,</a:t>
            </a:r>
            <a:br>
              <a:rPr lang="cs-CZ" sz="2400" b="1" i="1" dirty="0"/>
            </a:br>
            <a:r>
              <a:rPr lang="cs-CZ" sz="2400" b="1" i="1" dirty="0"/>
              <a:t>holky, holky s </a:t>
            </a:r>
            <a:r>
              <a:rPr lang="cs-CZ" sz="2400" b="1" i="1" dirty="0" err="1"/>
              <a:t>holkama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r>
              <a:rPr lang="cs-CZ" sz="2400" b="1" i="1" dirty="0"/>
              <a:t>Je to léty, je to věkem,</a:t>
            </a:r>
            <a:br>
              <a:rPr lang="cs-CZ" sz="2400" b="1" i="1" dirty="0"/>
            </a:br>
            <a:r>
              <a:rPr lang="cs-CZ" sz="2400" b="1" i="1" dirty="0"/>
              <a:t>je to těma </a:t>
            </a:r>
            <a:r>
              <a:rPr lang="cs-CZ" sz="2400" b="1" i="1" dirty="0" err="1"/>
              <a:t>rokama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r>
              <a:rPr lang="cs-CZ" sz="2400" b="1" i="1" dirty="0"/>
              <a:t/>
            </a:r>
            <a:br>
              <a:rPr lang="cs-CZ" sz="2400" b="1" i="1" dirty="0"/>
            </a:br>
            <a:r>
              <a:rPr lang="cs-CZ" sz="2400" b="1" i="1" dirty="0"/>
              <a:t>A proto kluci, kluci s </a:t>
            </a:r>
            <a:r>
              <a:rPr lang="cs-CZ" sz="2400" b="1" i="1" dirty="0" err="1"/>
              <a:t>klukama</a:t>
            </a:r>
            <a:r>
              <a:rPr lang="cs-CZ" sz="2400" b="1" i="1" dirty="0"/>
              <a:t>,</a:t>
            </a:r>
            <a:br>
              <a:rPr lang="cs-CZ" sz="2400" b="1" i="1" dirty="0"/>
            </a:br>
            <a:r>
              <a:rPr lang="cs-CZ" sz="2400" b="1" i="1" dirty="0"/>
              <a:t>holky, holky s </a:t>
            </a:r>
            <a:r>
              <a:rPr lang="cs-CZ" sz="2400" b="1" i="1" dirty="0" err="1"/>
              <a:t>holkama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r>
              <a:rPr lang="cs-CZ" sz="2400" b="1" i="1" dirty="0"/>
              <a:t>Je to léty, je to věkem,</a:t>
            </a:r>
            <a:br>
              <a:rPr lang="cs-CZ" sz="2400" b="1" i="1" dirty="0"/>
            </a:br>
            <a:r>
              <a:rPr lang="cs-CZ" sz="2400" b="1" i="1" dirty="0"/>
              <a:t>je to těma </a:t>
            </a:r>
            <a:r>
              <a:rPr lang="cs-CZ" sz="2400" b="1" i="1" dirty="0" err="1"/>
              <a:t>rokama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r>
              <a:rPr lang="cs-CZ" sz="2400" b="1" i="1" dirty="0"/>
              <a:t/>
            </a:r>
            <a:br>
              <a:rPr lang="cs-CZ" sz="2400" b="1" i="1" dirty="0"/>
            </a:br>
            <a:endParaRPr lang="cs-CZ" sz="24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980728"/>
            <a:ext cx="3455690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/>
              <a:t>Kluci mají rádi míče,</a:t>
            </a:r>
            <a:br>
              <a:rPr lang="cs-CZ" sz="2400" b="1" i="1" dirty="0"/>
            </a:br>
            <a:r>
              <a:rPr lang="cs-CZ" sz="2400" b="1" i="1" dirty="0" err="1"/>
              <a:t>lítaj</a:t>
            </a:r>
            <a:r>
              <a:rPr lang="cs-CZ" sz="2400" b="1" i="1" dirty="0"/>
              <a:t> s </a:t>
            </a:r>
            <a:r>
              <a:rPr lang="cs-CZ" sz="2400" b="1" i="1" dirty="0" err="1"/>
              <a:t>nima</a:t>
            </a:r>
            <a:r>
              <a:rPr lang="cs-CZ" sz="2400" b="1" i="1" dirty="0"/>
              <a:t> po parku.</a:t>
            </a:r>
            <a:br>
              <a:rPr lang="cs-CZ" sz="2400" b="1" i="1" dirty="0"/>
            </a:br>
            <a:r>
              <a:rPr lang="cs-CZ" sz="2400" b="1" i="1" dirty="0"/>
              <a:t>Holky, co se míče týče,</a:t>
            </a:r>
            <a:br>
              <a:rPr lang="cs-CZ" sz="2400" b="1" i="1" dirty="0"/>
            </a:br>
            <a:r>
              <a:rPr lang="cs-CZ" sz="2400" b="1" i="1" dirty="0" err="1"/>
              <a:t>dávaj</a:t>
            </a:r>
            <a:r>
              <a:rPr lang="cs-CZ" sz="2400" b="1" i="1" dirty="0"/>
              <a:t>' přednost kočárku.</a:t>
            </a:r>
            <a:br>
              <a:rPr lang="cs-CZ" sz="2400" b="1" i="1" dirty="0"/>
            </a:br>
            <a:r>
              <a:rPr lang="cs-CZ" sz="2400" b="1" i="1" dirty="0"/>
              <a:t/>
            </a:r>
            <a:br>
              <a:rPr lang="cs-CZ" sz="2400" b="1" i="1" dirty="0"/>
            </a:br>
            <a:r>
              <a:rPr lang="cs-CZ" sz="2400" b="1" i="1" dirty="0"/>
              <a:t>Kluci loví ryby z tůňky</a:t>
            </a:r>
            <a:br>
              <a:rPr lang="cs-CZ" sz="2400" b="1" i="1" dirty="0"/>
            </a:br>
            <a:r>
              <a:rPr lang="cs-CZ" sz="2400" b="1" i="1" dirty="0"/>
              <a:t>nebo láhve z Vltavy,</a:t>
            </a:r>
            <a:br>
              <a:rPr lang="cs-CZ" sz="2400" b="1" i="1" dirty="0"/>
            </a:br>
            <a:r>
              <a:rPr lang="cs-CZ" sz="2400" b="1" i="1" dirty="0"/>
              <a:t>holky na to </a:t>
            </a:r>
            <a:r>
              <a:rPr lang="cs-CZ" sz="2400" b="1" i="1" dirty="0" err="1"/>
              <a:t>nemaj</a:t>
            </a:r>
            <a:r>
              <a:rPr lang="cs-CZ" sz="2400" b="1" i="1" dirty="0"/>
              <a:t>' buňky,</a:t>
            </a:r>
            <a:br>
              <a:rPr lang="cs-CZ" sz="2400" b="1" i="1" dirty="0"/>
            </a:br>
            <a:r>
              <a:rPr lang="cs-CZ" sz="2400" b="1" i="1" dirty="0"/>
              <a:t>lovení je nebaví.</a:t>
            </a:r>
            <a:br>
              <a:rPr lang="cs-CZ" sz="2400" b="1" i="1" dirty="0"/>
            </a:br>
            <a:r>
              <a:rPr lang="cs-CZ" sz="2400" b="1" i="1" dirty="0"/>
              <a:t/>
            </a:r>
            <a:br>
              <a:rPr lang="cs-CZ" sz="2400" b="1" i="1" dirty="0"/>
            </a:br>
            <a:endParaRPr lang="cs-CZ" sz="2400" b="1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48680"/>
            <a:ext cx="7998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Poslechněte si písničku Jaroslava </a:t>
            </a:r>
            <a:r>
              <a:rPr lang="cs-CZ" b="1" dirty="0" err="1" smtClean="0">
                <a:solidFill>
                  <a:srgbClr val="0070C0"/>
                </a:solidFill>
              </a:rPr>
              <a:t>Uhíře</a:t>
            </a:r>
            <a:r>
              <a:rPr lang="cs-CZ" b="1" dirty="0" smtClean="0">
                <a:solidFill>
                  <a:srgbClr val="0070C0"/>
                </a:solidFill>
              </a:rPr>
              <a:t> a Zdeňka Svěráka a </a:t>
            </a:r>
            <a:r>
              <a:rPr lang="cs-CZ" b="1" dirty="0" err="1" smtClean="0">
                <a:solidFill>
                  <a:srgbClr val="0070C0"/>
                </a:solidFill>
              </a:rPr>
              <a:t>Jarosava</a:t>
            </a:r>
            <a:r>
              <a:rPr lang="cs-CZ" b="1" dirty="0" smtClean="0">
                <a:solidFill>
                  <a:srgbClr val="0070C0"/>
                </a:solidFill>
              </a:rPr>
              <a:t> Ježka – 1. část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5085184"/>
            <a:ext cx="8756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O kterém období vývoje člověka se v písni zpívá? ……………………..</a:t>
            </a:r>
          </a:p>
          <a:p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85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Documents and Settings\Standard\Local Settings\Temporary Internet Files\Content.IE5\0W9QYXC5\MC9004240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401765"/>
            <a:ext cx="934069" cy="91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Standard\Local Settings\Temporary Internet Files\Content.IE5\VJTPVKV5\MC9004281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650" y="1555588"/>
            <a:ext cx="1375789" cy="918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5805264"/>
            <a:ext cx="3806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4"/>
              </a:rPr>
              <a:t>http://www.rodina.cz/clanek7397.htm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97914" y="146508"/>
            <a:ext cx="772336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PUBERTA – CO TĚ ČEKÁ?</a:t>
            </a:r>
          </a:p>
          <a:p>
            <a:pPr algn="ctr"/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30" name="Skupina 29"/>
          <p:cNvGrpSpPr/>
          <p:nvPr/>
        </p:nvGrpSpPr>
        <p:grpSpPr>
          <a:xfrm>
            <a:off x="6084168" y="1491370"/>
            <a:ext cx="2736304" cy="2680447"/>
            <a:chOff x="6084168" y="1491371"/>
            <a:chExt cx="2448272" cy="2396186"/>
          </a:xfrm>
        </p:grpSpPr>
        <p:sp>
          <p:nvSpPr>
            <p:cNvPr id="13" name="Slunce 12"/>
            <p:cNvSpPr/>
            <p:nvPr/>
          </p:nvSpPr>
          <p:spPr>
            <a:xfrm>
              <a:off x="6146619" y="1491371"/>
              <a:ext cx="2323369" cy="2396186"/>
            </a:xfrm>
            <a:prstGeom prst="sun">
              <a:avLst/>
            </a:prstGeom>
            <a:solidFill>
              <a:srgbClr val="FFFFC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6084168" y="1700809"/>
              <a:ext cx="2448272" cy="156966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algn="ctr"/>
              <a:r>
                <a:rPr lang="cs-CZ" sz="2400" b="1" cap="none" spc="0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                                          Péče </a:t>
              </a:r>
            </a:p>
            <a:p>
              <a:pPr algn="ctr"/>
              <a:r>
                <a:rPr lang="cs-CZ" sz="2400" b="1" cap="none" spc="0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o svůj </a:t>
              </a:r>
            </a:p>
            <a:p>
              <a:pPr algn="ctr"/>
              <a:r>
                <a:rPr lang="cs-CZ" sz="2400" b="1" cap="none" spc="0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vzhled</a:t>
              </a:r>
              <a:endParaRPr lang="cs-CZ" sz="2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6643141" y="4342107"/>
            <a:ext cx="2016224" cy="2066528"/>
            <a:chOff x="5901264" y="2112420"/>
            <a:chExt cx="2016224" cy="2066528"/>
          </a:xfrm>
        </p:grpSpPr>
        <p:sp>
          <p:nvSpPr>
            <p:cNvPr id="15" name="7cípá hvězda 14"/>
            <p:cNvSpPr/>
            <p:nvPr/>
          </p:nvSpPr>
          <p:spPr>
            <a:xfrm>
              <a:off x="5901264" y="2112420"/>
              <a:ext cx="2016224" cy="2066528"/>
            </a:xfrm>
            <a:prstGeom prst="star7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5940152" y="2967335"/>
              <a:ext cx="1944216" cy="4616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cs-CZ" sz="2400" b="1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Citové změny</a:t>
              </a:r>
              <a:endParaRPr lang="cs-CZ" sz="2400" b="1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837026" y="3927795"/>
            <a:ext cx="2592288" cy="1728192"/>
            <a:chOff x="3171301" y="2774617"/>
            <a:chExt cx="2345153" cy="1172564"/>
          </a:xfrm>
        </p:grpSpPr>
        <p:sp>
          <p:nvSpPr>
            <p:cNvPr id="20" name="Ovál 19"/>
            <p:cNvSpPr/>
            <p:nvPr/>
          </p:nvSpPr>
          <p:spPr>
            <a:xfrm>
              <a:off x="3171301" y="2774617"/>
              <a:ext cx="2345153" cy="117256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3195840" y="2967335"/>
              <a:ext cx="2197283" cy="83099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cs-CZ" sz="24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Rozvoj mozku</a:t>
              </a:r>
            </a:p>
            <a:p>
              <a:pPr algn="ctr"/>
              <a:r>
                <a:rPr lang="cs-CZ" sz="24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-</a:t>
              </a:r>
              <a:r>
                <a:rPr lang="cs-CZ" sz="2000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myšlení</a:t>
              </a:r>
              <a:endParaRPr lang="cs-CZ" sz="2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4419386" y="3552535"/>
            <a:ext cx="1930920" cy="1888235"/>
            <a:chOff x="3756330" y="2636914"/>
            <a:chExt cx="1583234" cy="1344053"/>
          </a:xfrm>
        </p:grpSpPr>
        <p:sp>
          <p:nvSpPr>
            <p:cNvPr id="23" name="Slza 22"/>
            <p:cNvSpPr/>
            <p:nvPr/>
          </p:nvSpPr>
          <p:spPr>
            <a:xfrm>
              <a:off x="3756330" y="2636914"/>
              <a:ext cx="1512168" cy="1344053"/>
            </a:xfrm>
            <a:prstGeom prst="teardrop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3804441" y="2967335"/>
              <a:ext cx="1535123" cy="3724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28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Náladovost</a:t>
              </a:r>
              <a:endParaRPr lang="cs-CZ" sz="28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2435635" y="2239302"/>
            <a:ext cx="2126304" cy="1734522"/>
            <a:chOff x="2044823" y="2321733"/>
            <a:chExt cx="2126304" cy="1734522"/>
          </a:xfrm>
        </p:grpSpPr>
        <p:sp>
          <p:nvSpPr>
            <p:cNvPr id="27" name="Zaoblený obdélník 26"/>
            <p:cNvSpPr/>
            <p:nvPr/>
          </p:nvSpPr>
          <p:spPr>
            <a:xfrm>
              <a:off x="2044823" y="2328063"/>
              <a:ext cx="2126304" cy="1728192"/>
            </a:xfrm>
            <a:prstGeom prst="round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2252266" y="2321733"/>
              <a:ext cx="1626722" cy="156966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cs-CZ" sz="2400" b="1" cap="none" spc="0" dirty="0" smtClean="0">
                  <a:ln w="10541" cmpd="sng">
                    <a:solidFill>
                      <a:srgbClr val="7D7D7D">
                        <a:tint val="100000"/>
                        <a:shade val="100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FFFFFF">
                          <a:tint val="40000"/>
                          <a:satMod val="250000"/>
                        </a:srgbClr>
                      </a:gs>
                      <a:gs pos="9000">
                        <a:srgbClr val="FFFFFF">
                          <a:tint val="52000"/>
                          <a:satMod val="300000"/>
                        </a:srgbClr>
                      </a:gs>
                      <a:gs pos="50000">
                        <a:srgbClr val="FFFFFF">
                          <a:shade val="20000"/>
                          <a:satMod val="300000"/>
                        </a:srgbClr>
                      </a:gs>
                      <a:gs pos="79000">
                        <a:srgbClr val="FFFFFF">
                          <a:tint val="52000"/>
                          <a:satMod val="300000"/>
                        </a:srgbClr>
                      </a:gs>
                      <a:gs pos="100000">
                        <a:srgbClr val="FFFFFF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effectLst/>
                </a:rPr>
                <a:t>Vytváření party-chlapci s dívkami</a:t>
              </a:r>
              <a:endParaRPr lang="cs-CZ" sz="2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endParaRPr>
            </a:p>
          </p:txBody>
        </p:sp>
      </p:grpSp>
      <p:grpSp>
        <p:nvGrpSpPr>
          <p:cNvPr id="2048" name="Skupina 2047"/>
          <p:cNvGrpSpPr/>
          <p:nvPr/>
        </p:nvGrpSpPr>
        <p:grpSpPr>
          <a:xfrm>
            <a:off x="4397018" y="961299"/>
            <a:ext cx="2168766" cy="1800200"/>
            <a:chOff x="4397018" y="961299"/>
            <a:chExt cx="2168766" cy="1800200"/>
          </a:xfrm>
        </p:grpSpPr>
        <p:grpSp>
          <p:nvGrpSpPr>
            <p:cNvPr id="18" name="Skupina 17"/>
            <p:cNvGrpSpPr/>
            <p:nvPr/>
          </p:nvGrpSpPr>
          <p:grpSpPr>
            <a:xfrm>
              <a:off x="4397018" y="961299"/>
              <a:ext cx="1800200" cy="1800200"/>
              <a:chOff x="3450838" y="3145684"/>
              <a:chExt cx="1800200" cy="1800200"/>
            </a:xfrm>
          </p:grpSpPr>
          <p:sp>
            <p:nvSpPr>
              <p:cNvPr id="10" name="Srdce 9"/>
              <p:cNvSpPr/>
              <p:nvPr/>
            </p:nvSpPr>
            <p:spPr>
              <a:xfrm>
                <a:off x="3450838" y="3145684"/>
                <a:ext cx="1800200" cy="1800200"/>
              </a:xfrm>
              <a:prstGeom prst="heart">
                <a:avLst/>
              </a:prstGeom>
              <a:solidFill>
                <a:schemeClr val="accent6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dirty="0"/>
              </a:p>
            </p:txBody>
          </p:sp>
          <p:sp>
            <p:nvSpPr>
              <p:cNvPr id="11" name="Obdélník 10"/>
              <p:cNvSpPr/>
              <p:nvPr/>
            </p:nvSpPr>
            <p:spPr>
              <a:xfrm>
                <a:off x="3779912" y="3284983"/>
                <a:ext cx="1224136" cy="1200329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cs-CZ" sz="3600" b="1" dirty="0" smtClean="0">
                    <a:ln w="24500" cmpd="dbl">
                      <a:solidFill>
                        <a:schemeClr val="accent2">
                          <a:shade val="85000"/>
                          <a:satMod val="155000"/>
                        </a:schemeClr>
                      </a:solidFill>
                      <a:prstDash val="solid"/>
                      <a:miter lim="800000"/>
                    </a:ln>
                    <a:gradFill>
                      <a:gsLst>
                        <a:gs pos="10000">
                          <a:schemeClr val="accent2">
                            <a:tint val="10000"/>
                            <a:satMod val="155000"/>
                          </a:schemeClr>
                        </a:gs>
                        <a:gs pos="60000">
                          <a:schemeClr val="accent2">
                            <a:tint val="30000"/>
                            <a:satMod val="155000"/>
                          </a:schemeClr>
                        </a:gs>
                        <a:gs pos="100000">
                          <a:schemeClr val="accent2">
                            <a:tint val="73000"/>
                            <a:satMod val="155000"/>
                          </a:schemeClr>
                        </a:gs>
                      </a:gsLst>
                      <a:lin ang="5400000"/>
                    </a:gradFill>
                    <a:effectLst>
                      <a:outerShdw blurRad="38100" dist="38100" dir="7020000" algn="tl">
                        <a:srgbClr val="000000">
                          <a:alpha val="35000"/>
                        </a:srgbClr>
                      </a:outerShdw>
                    </a:effectLst>
                  </a:rPr>
                  <a:t>První lásky</a:t>
                </a:r>
                <a:endParaRPr lang="cs-CZ" sz="3600" b="1" cap="none" spc="0" dirty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2052" name="Picture 4" descr="C:\Documents and Settings\Standard\Local Settings\Temporary Internet Files\Content.IE5\SAKK4170\MC900397486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3389" y="1023671"/>
              <a:ext cx="692395" cy="6770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Skupina 30"/>
          <p:cNvGrpSpPr/>
          <p:nvPr/>
        </p:nvGrpSpPr>
        <p:grpSpPr>
          <a:xfrm>
            <a:off x="325906" y="1279381"/>
            <a:ext cx="1653806" cy="2648415"/>
            <a:chOff x="397914" y="1239142"/>
            <a:chExt cx="1653806" cy="2648415"/>
          </a:xfrm>
        </p:grpSpPr>
        <p:grpSp>
          <p:nvGrpSpPr>
            <p:cNvPr id="26" name="Skupina 25"/>
            <p:cNvGrpSpPr/>
            <p:nvPr/>
          </p:nvGrpSpPr>
          <p:grpSpPr>
            <a:xfrm>
              <a:off x="397914" y="1239142"/>
              <a:ext cx="1653806" cy="2648415"/>
              <a:chOff x="397914" y="1239142"/>
              <a:chExt cx="1653806" cy="2648415"/>
            </a:xfrm>
          </p:grpSpPr>
          <p:grpSp>
            <p:nvGrpSpPr>
              <p:cNvPr id="9" name="Skupina 8"/>
              <p:cNvGrpSpPr/>
              <p:nvPr/>
            </p:nvGrpSpPr>
            <p:grpSpPr>
              <a:xfrm>
                <a:off x="397914" y="1239142"/>
                <a:ext cx="1653806" cy="2648415"/>
                <a:chOff x="1403648" y="926411"/>
                <a:chExt cx="1368152" cy="1512168"/>
              </a:xfrm>
              <a:solidFill>
                <a:schemeClr val="accent3">
                  <a:lumMod val="60000"/>
                  <a:lumOff val="40000"/>
                </a:schemeClr>
              </a:solidFill>
            </p:grpSpPr>
            <p:sp>
              <p:nvSpPr>
                <p:cNvPr id="7" name="Rovnoramenný trojúhelník 6"/>
                <p:cNvSpPr/>
                <p:nvPr/>
              </p:nvSpPr>
              <p:spPr>
                <a:xfrm>
                  <a:off x="1403648" y="926411"/>
                  <a:ext cx="1111093" cy="1512168"/>
                </a:xfrm>
                <a:prstGeom prst="triangle">
                  <a:avLst/>
                </a:prstGeom>
                <a:grpFill/>
                <a:ln>
                  <a:solidFill>
                    <a:srgbClr val="00B050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" name="TextovéPole 7"/>
                <p:cNvSpPr txBox="1"/>
                <p:nvPr/>
              </p:nvSpPr>
              <p:spPr>
                <a:xfrm>
                  <a:off x="1547665" y="1772816"/>
                  <a:ext cx="1224135" cy="323166"/>
                </a:xfrm>
                <a:prstGeom prst="rect">
                  <a:avLst/>
                </a:prstGeom>
                <a:grpFill/>
                <a:ln>
                  <a:solidFill>
                    <a:srgbClr val="00B050"/>
                  </a:solidFill>
                  <a:prstDash val="solid"/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dirty="0"/>
                </a:p>
              </p:txBody>
            </p:sp>
          </p:grpSp>
          <p:sp>
            <p:nvSpPr>
              <p:cNvPr id="12" name="Obdélník 11"/>
              <p:cNvSpPr/>
              <p:nvPr/>
            </p:nvSpPr>
            <p:spPr>
              <a:xfrm>
                <a:off x="572000" y="2721539"/>
                <a:ext cx="1407712" cy="83099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cs-CZ" sz="2400" b="1" cap="none" spc="0" dirty="0" smtClean="0">
                    <a:ln w="19050">
                      <a:solidFill>
                        <a:schemeClr val="tx2">
                          <a:tint val="1000"/>
                        </a:schemeClr>
                      </a:solidFill>
                      <a:prstDash val="solid"/>
                    </a:ln>
                    <a:solidFill>
                      <a:schemeClr val="accent3"/>
                    </a:solidFill>
                    <a:effectLst>
                      <a:outerShdw blurRad="50000" dist="50800" dir="7500000" algn="tl">
                        <a:srgbClr val="000000">
                          <a:shade val="5000"/>
                          <a:alpha val="35000"/>
                        </a:srgbClr>
                      </a:outerShdw>
                    </a:effectLst>
                  </a:rPr>
                  <a:t>Rychlý růst</a:t>
                </a:r>
                <a:endParaRPr lang="cs-CZ" sz="2400" b="1" cap="none" spc="0" dirty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34" name="Picture 3" descr="C:\Documents and Settings\Standard\Local Settings\Temporary Internet Files\Content.IE5\W0EWQYKV\MC900088888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580" y="1529940"/>
              <a:ext cx="749743" cy="1066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3" name="Picture 5" descr="C:\Documents and Settings\Standard\Local Settings\Temporary Internet Files\Content.IE5\M6P1ILGH\MC90042982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760" y="4752408"/>
            <a:ext cx="593027" cy="72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Standard\Local Settings\Temporary Internet Files\Content.IE5\M6P1ILGH\MC90044057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731" y="4473753"/>
            <a:ext cx="755448" cy="75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Standard\Local Settings\Temporary Internet Files\Content.IE5\M6P1ILGH\MC90031179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466" y="5805264"/>
            <a:ext cx="841248" cy="97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74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4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88024" y="1196752"/>
            <a:ext cx="31683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68299" y="6106656"/>
            <a:ext cx="795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http://www.karaoketexty.cz/texty-pisni/uhlir-jaroslav-a-sverak-zdenek/kluci-kluci-s-klukama-138432</a:t>
            </a: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89330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2. část písně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1124744"/>
            <a:ext cx="370438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/>
              <a:t>Než se léto s létem setká,</a:t>
            </a:r>
            <a:br>
              <a:rPr lang="cs-CZ" sz="2400" b="1" i="1" dirty="0"/>
            </a:br>
            <a:r>
              <a:rPr lang="cs-CZ" sz="2400" b="1" i="1" dirty="0"/>
              <a:t>hnedka je to jinačí,</a:t>
            </a:r>
            <a:br>
              <a:rPr lang="cs-CZ" sz="2400" b="1" i="1" dirty="0"/>
            </a:br>
            <a:r>
              <a:rPr lang="cs-CZ" sz="2400" b="1" i="1" dirty="0"/>
              <a:t>do Karla se zblázní Bětka,</a:t>
            </a:r>
            <a:br>
              <a:rPr lang="cs-CZ" sz="2400" b="1" i="1" dirty="0"/>
            </a:br>
            <a:r>
              <a:rPr lang="cs-CZ" sz="2400" b="1" i="1" dirty="0"/>
              <a:t>Jaromír zas do Káči.</a:t>
            </a:r>
            <a:br>
              <a:rPr lang="cs-CZ" sz="2400" b="1" i="1" dirty="0"/>
            </a:br>
            <a:r>
              <a:rPr lang="cs-CZ" sz="2400" b="1" i="1" dirty="0"/>
              <a:t/>
            </a:r>
            <a:br>
              <a:rPr lang="cs-CZ" sz="2400" b="1" i="1" dirty="0"/>
            </a:br>
            <a:r>
              <a:rPr lang="cs-CZ" sz="2400" b="1" i="1" dirty="0"/>
              <a:t>Přejdou deště aprílový,</a:t>
            </a:r>
            <a:br>
              <a:rPr lang="cs-CZ" sz="2400" b="1" i="1" dirty="0"/>
            </a:br>
            <a:r>
              <a:rPr lang="cs-CZ" sz="2400" b="1" i="1" dirty="0"/>
              <a:t>usadí se v kraji máj,</a:t>
            </a:r>
            <a:br>
              <a:rPr lang="cs-CZ" sz="2400" b="1" i="1" dirty="0"/>
            </a:br>
            <a:r>
              <a:rPr lang="cs-CZ" sz="2400" b="1" i="1" dirty="0"/>
              <a:t>všechny holky kluky loví,</a:t>
            </a:r>
            <a:br>
              <a:rPr lang="cs-CZ" sz="2400" b="1" i="1" dirty="0"/>
            </a:br>
            <a:r>
              <a:rPr lang="cs-CZ" sz="2400" b="1" i="1" dirty="0"/>
              <a:t>najednou je </a:t>
            </a:r>
            <a:r>
              <a:rPr lang="cs-CZ" sz="2400" b="1" i="1" dirty="0" err="1"/>
              <a:t>zajímaj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endParaRPr lang="cs-CZ" sz="2400" b="1" i="1" dirty="0"/>
          </a:p>
        </p:txBody>
      </p:sp>
      <p:sp>
        <p:nvSpPr>
          <p:cNvPr id="8" name="Obdélník 7"/>
          <p:cNvSpPr/>
          <p:nvPr/>
        </p:nvSpPr>
        <p:spPr>
          <a:xfrm>
            <a:off x="4781153" y="956228"/>
            <a:ext cx="36586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/>
              <a:t>A proto kluci, kluci s </a:t>
            </a:r>
            <a:r>
              <a:rPr lang="cs-CZ" sz="2400" b="1" i="1" dirty="0" err="1"/>
              <a:t>klukama</a:t>
            </a:r>
            <a:r>
              <a:rPr lang="cs-CZ" sz="2400" b="1" i="1" dirty="0"/>
              <a:t>,</a:t>
            </a:r>
            <a:br>
              <a:rPr lang="cs-CZ" sz="2400" b="1" i="1" dirty="0"/>
            </a:br>
            <a:r>
              <a:rPr lang="cs-CZ" sz="2400" b="1" i="1" dirty="0"/>
              <a:t>holky, holky s </a:t>
            </a:r>
            <a:r>
              <a:rPr lang="cs-CZ" sz="2400" b="1" i="1" dirty="0" err="1"/>
              <a:t>holkama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r>
              <a:rPr lang="cs-CZ" sz="2400" b="1" i="1" dirty="0"/>
              <a:t>Je to léty, je to věkem,</a:t>
            </a:r>
            <a:br>
              <a:rPr lang="cs-CZ" sz="2400" b="1" i="1" dirty="0"/>
            </a:br>
            <a:r>
              <a:rPr lang="cs-CZ" sz="2400" b="1" i="1" dirty="0"/>
              <a:t>je to těma </a:t>
            </a:r>
            <a:r>
              <a:rPr lang="cs-CZ" sz="2400" b="1" i="1" dirty="0" err="1"/>
              <a:t>rokama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r>
              <a:rPr lang="cs-CZ" sz="2400" b="1" i="1" dirty="0"/>
              <a:t/>
            </a:r>
            <a:br>
              <a:rPr lang="cs-CZ" sz="2400" b="1" i="1" dirty="0"/>
            </a:br>
            <a:r>
              <a:rPr lang="cs-CZ" sz="2400" b="1" i="1" dirty="0"/>
              <a:t>A proto kluci, kluci s </a:t>
            </a:r>
            <a:r>
              <a:rPr lang="cs-CZ" sz="2400" b="1" i="1" dirty="0" err="1"/>
              <a:t>klukama</a:t>
            </a:r>
            <a:r>
              <a:rPr lang="cs-CZ" sz="2400" b="1" i="1" dirty="0"/>
              <a:t>,</a:t>
            </a:r>
            <a:br>
              <a:rPr lang="cs-CZ" sz="2400" b="1" i="1" dirty="0"/>
            </a:br>
            <a:r>
              <a:rPr lang="cs-CZ" sz="2400" b="1" i="1" dirty="0"/>
              <a:t>holky, holky s </a:t>
            </a:r>
            <a:r>
              <a:rPr lang="cs-CZ" sz="2400" b="1" i="1" dirty="0" err="1"/>
              <a:t>holkama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r>
              <a:rPr lang="cs-CZ" sz="2400" b="1" i="1" dirty="0"/>
              <a:t>Je to léty, je to věkem,</a:t>
            </a:r>
            <a:br>
              <a:rPr lang="cs-CZ" sz="2400" b="1" i="1" dirty="0"/>
            </a:br>
            <a:r>
              <a:rPr lang="cs-CZ" sz="2400" b="1" i="1" dirty="0"/>
              <a:t>je to těma </a:t>
            </a:r>
            <a:r>
              <a:rPr lang="cs-CZ" sz="2400" b="1" i="1" dirty="0" err="1"/>
              <a:t>rokama</a:t>
            </a:r>
            <a:r>
              <a:rPr lang="cs-CZ" sz="2400" b="1" i="1" dirty="0"/>
              <a:t>.</a:t>
            </a:r>
            <a:br>
              <a:rPr lang="cs-CZ" sz="2400" b="1" i="1" dirty="0"/>
            </a:br>
            <a:endParaRPr lang="cs-CZ" sz="2400" b="1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5445224"/>
            <a:ext cx="10024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 O kterém období života se zpívá v této části písně?............................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03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Standard\Local Settings\Temporary Internet Files\Content.IE5\BEB6OYQP\MC9003974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57" y="322470"/>
            <a:ext cx="1827886" cy="161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39551" y="332656"/>
            <a:ext cx="824084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PUBERTA – a kdy to začíná?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35697" y="2060849"/>
            <a:ext cx="5266806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Kolem 10. roku věku!</a:t>
            </a:r>
          </a:p>
          <a:p>
            <a:pPr algn="ctr"/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Děvčata jsou většinou na startu </a:t>
            </a:r>
          </a:p>
          <a:p>
            <a:pPr algn="ctr"/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rychlejší,</a:t>
            </a:r>
            <a:endParaRPr lang="cs-CZ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70C0"/>
              </a:solidFill>
            </a:endParaRPr>
          </a:p>
          <a:p>
            <a:pPr algn="ctr"/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c</a:t>
            </a:r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hlapci je před cílem dohoní.</a:t>
            </a:r>
            <a:endParaRPr lang="cs-CZ" sz="2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077" name="Picture 5" descr="C:\Documents and Settings\Standard\Local Settings\Temporary Internet Files\Content.IE5\SAKK4170\MC9004360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370" y="2761735"/>
            <a:ext cx="1616075" cy="18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Standard\Local Settings\Temporary Internet Files\Content.IE5\M6P1ILGH\MC9003551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96" y="3031599"/>
            <a:ext cx="1328461" cy="142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Standard\Local Settings\Temporary Internet Files\Content.IE5\LDZ16G42\MC9003490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56992"/>
            <a:ext cx="1081286" cy="147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331640" y="5661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835697" y="2420888"/>
            <a:ext cx="5904655" cy="36009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cs-CZ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cs-CZ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 kdy to konečně skončí?</a:t>
            </a:r>
          </a:p>
          <a:p>
            <a:pPr algn="ctr"/>
            <a:r>
              <a:rPr lang="cs-CZ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Jdi na další snímek!</a:t>
            </a:r>
            <a:endParaRPr lang="cs-CZ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07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55576" y="476672"/>
            <a:ext cx="7375609" cy="19697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 navazuje na pubertu</a:t>
            </a:r>
            <a:r>
              <a:rPr lang="cs-CZ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–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cs-CZ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seřaďte období života a přidejte k nim, co se zde děje:</a:t>
            </a:r>
            <a:endParaRPr lang="cs-CZ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cs-CZ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6712" y="2117897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098" name="Picture 2" descr="C:\Documents and Settings\Standard\Local Settings\Temporary Internet Files\Content.IE5\VWHOHKOE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85" y="311435"/>
            <a:ext cx="689287" cy="96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012160" y="2132856"/>
            <a:ext cx="530915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67544" y="3140968"/>
            <a:ext cx="2376264" cy="461665"/>
          </a:xfrm>
          <a:prstGeom prst="rect">
            <a:avLst/>
          </a:prstGeom>
          <a:solidFill>
            <a:srgbClr val="00B050"/>
          </a:solidFill>
          <a:ln w="28575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STŘEDNÍ ŠKOLA</a:t>
            </a:r>
            <a:endParaRPr lang="cs-CZ" sz="24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55976" y="3573016"/>
            <a:ext cx="504056" cy="2308324"/>
          </a:xfrm>
          <a:prstGeom prst="rect">
            <a:avLst/>
          </a:prstGeom>
          <a:solidFill>
            <a:srgbClr val="7030A0"/>
          </a:solidFill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DŮCHOD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5" y="5301208"/>
            <a:ext cx="2016223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PRVNÍ ZAMĚSTNÁNÍ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80112" y="4533513"/>
            <a:ext cx="2304256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VYSOKÁ ŠKOLA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48165" y="3764072"/>
            <a:ext cx="133214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RODINA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13536" y="1556792"/>
            <a:ext cx="48107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                         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PRVNÍ </a:t>
            </a:r>
            <a:r>
              <a:rPr lang="cs-CZ" sz="2800" b="1" dirty="0">
                <a:solidFill>
                  <a:srgbClr val="FF0000"/>
                </a:solidFill>
              </a:rPr>
              <a:t>OBDOBÍ DOSPÍVÁNÍ?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1556792"/>
            <a:ext cx="15121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     </a:t>
            </a:r>
            <a:r>
              <a:rPr lang="cs-CZ" sz="2800" b="1" dirty="0" smtClean="0">
                <a:solidFill>
                  <a:srgbClr val="FF0000"/>
                </a:solidFill>
              </a:rPr>
              <a:t>STÁŘÍ</a:t>
            </a:r>
            <a:r>
              <a:rPr lang="cs-CZ" sz="2800" b="1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066752" y="5928919"/>
            <a:ext cx="1904432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PRVNÍ LÁSKY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16016" y="2924944"/>
            <a:ext cx="2664296" cy="461665"/>
          </a:xfrm>
          <a:prstGeom prst="rect">
            <a:avLst/>
          </a:prstGeom>
          <a:solidFill>
            <a:srgbClr val="00B0F0"/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PARTA KAMARÁDŮ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88163" y="4052233"/>
            <a:ext cx="2035765" cy="830997"/>
          </a:xfrm>
          <a:prstGeom prst="rect">
            <a:avLst/>
          </a:prstGeom>
          <a:solidFill>
            <a:srgbClr val="FFC000"/>
          </a:solidFill>
          <a:ln w="28575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PRÁVNÍ DOSPĚLOST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06044" y="6159751"/>
            <a:ext cx="2818084" cy="461665"/>
          </a:xfrm>
          <a:prstGeom prst="rect">
            <a:avLst/>
          </a:prstGeom>
          <a:solidFill>
            <a:srgbClr val="00FFFF"/>
          </a:solidFill>
          <a:ln w="38100"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MANŽELSTVÍ A DĚTI</a:t>
            </a:r>
            <a:endParaRPr lang="cs-CZ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64752" y="1556791"/>
            <a:ext cx="23487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DOSPĚLOST</a:t>
            </a:r>
            <a:r>
              <a:rPr lang="cs-CZ" sz="2800" b="1" dirty="0">
                <a:solidFill>
                  <a:srgbClr val="FF0000"/>
                </a:solidFill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88716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292080" y="1268760"/>
            <a:ext cx="34563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i="1" dirty="0" smtClean="0"/>
              <a:t>A </a:t>
            </a:r>
            <a:r>
              <a:rPr lang="cs-CZ" sz="2000" b="1" i="1" dirty="0"/>
              <a:t>zase kluci, kluci s </a:t>
            </a:r>
            <a:r>
              <a:rPr lang="cs-CZ" sz="2000" b="1" i="1" dirty="0" err="1"/>
              <a:t>klukama</a:t>
            </a:r>
            <a:r>
              <a:rPr lang="cs-CZ" sz="2000" b="1" i="1" dirty="0"/>
              <a:t>,</a:t>
            </a:r>
            <a:br>
              <a:rPr lang="cs-CZ" sz="2000" b="1" i="1" dirty="0"/>
            </a:br>
            <a:r>
              <a:rPr lang="cs-CZ" sz="2000" b="1" i="1" dirty="0"/>
              <a:t>holky, holky s </a:t>
            </a:r>
            <a:r>
              <a:rPr lang="cs-CZ" sz="2000" b="1" i="1" dirty="0" err="1"/>
              <a:t>holkama</a:t>
            </a:r>
            <a:r>
              <a:rPr lang="cs-CZ" sz="2000" b="1" i="1" dirty="0"/>
              <a:t>.</a:t>
            </a:r>
            <a:br>
              <a:rPr lang="cs-CZ" sz="2000" b="1" i="1" dirty="0"/>
            </a:br>
            <a:r>
              <a:rPr lang="cs-CZ" sz="2000" b="1" i="1" dirty="0"/>
              <a:t>Je to léty, je to věkem,</a:t>
            </a:r>
            <a:br>
              <a:rPr lang="cs-CZ" sz="2000" b="1" i="1" dirty="0"/>
            </a:br>
            <a:r>
              <a:rPr lang="cs-CZ" sz="2000" b="1" i="1" dirty="0"/>
              <a:t>je to těma </a:t>
            </a:r>
            <a:r>
              <a:rPr lang="cs-CZ" sz="2000" b="1" i="1" dirty="0" err="1"/>
              <a:t>rokama</a:t>
            </a:r>
            <a:r>
              <a:rPr lang="cs-CZ" sz="2000" b="1" i="1" dirty="0"/>
              <a:t>.</a:t>
            </a:r>
            <a:br>
              <a:rPr lang="cs-CZ" sz="2000" b="1" i="1" dirty="0"/>
            </a:br>
            <a:r>
              <a:rPr lang="cs-CZ" sz="2000" b="1" i="1" dirty="0"/>
              <a:t/>
            </a:r>
            <a:br>
              <a:rPr lang="cs-CZ" sz="2000" b="1" i="1" dirty="0"/>
            </a:br>
            <a:r>
              <a:rPr lang="cs-CZ" sz="2000" b="1" i="1" dirty="0"/>
              <a:t>A zase kluci, kluci s </a:t>
            </a:r>
            <a:r>
              <a:rPr lang="cs-CZ" sz="2000" b="1" i="1" dirty="0" err="1"/>
              <a:t>klukama</a:t>
            </a:r>
            <a:r>
              <a:rPr lang="cs-CZ" sz="2000" b="1" i="1" dirty="0"/>
              <a:t>,</a:t>
            </a:r>
            <a:br>
              <a:rPr lang="cs-CZ" sz="2000" b="1" i="1" dirty="0"/>
            </a:br>
            <a:r>
              <a:rPr lang="cs-CZ" sz="2000" b="1" i="1" dirty="0"/>
              <a:t>holky, holky s </a:t>
            </a:r>
            <a:r>
              <a:rPr lang="cs-CZ" sz="2000" b="1" i="1" dirty="0" err="1"/>
              <a:t>holkama</a:t>
            </a:r>
            <a:r>
              <a:rPr lang="cs-CZ" sz="2000" b="1" i="1" dirty="0"/>
              <a:t>.</a:t>
            </a:r>
            <a:br>
              <a:rPr lang="cs-CZ" sz="2000" b="1" i="1" dirty="0"/>
            </a:br>
            <a:r>
              <a:rPr lang="cs-CZ" sz="2000" b="1" i="1" dirty="0"/>
              <a:t>Je to léty, je to věkem,</a:t>
            </a:r>
            <a:br>
              <a:rPr lang="cs-CZ" sz="2000" b="1" i="1" dirty="0"/>
            </a:br>
            <a:r>
              <a:rPr lang="cs-CZ" sz="2000" b="1" i="1" dirty="0"/>
              <a:t>je to těma </a:t>
            </a:r>
            <a:r>
              <a:rPr lang="cs-CZ" sz="2000" b="1" i="1" dirty="0" err="1"/>
              <a:t>rokama</a:t>
            </a:r>
            <a:r>
              <a:rPr lang="cs-CZ" sz="2000" b="1" i="1" dirty="0"/>
              <a:t>.</a:t>
            </a:r>
            <a:br>
              <a:rPr lang="cs-CZ" sz="2000" b="1" i="1" dirty="0"/>
            </a:br>
            <a:r>
              <a:rPr lang="cs-CZ" sz="2000" b="1" i="1" dirty="0"/>
              <a:t/>
            </a:r>
            <a:br>
              <a:rPr lang="cs-CZ" sz="2000" b="1" i="1" dirty="0"/>
            </a:br>
            <a:r>
              <a:rPr lang="cs-CZ" sz="2000" b="1" i="1" dirty="0"/>
              <a:t>Protože je to léty, je to věkem,</a:t>
            </a:r>
            <a:br>
              <a:rPr lang="cs-CZ" sz="2000" b="1" i="1" dirty="0"/>
            </a:br>
            <a:r>
              <a:rPr lang="cs-CZ" sz="2000" b="1" i="1" dirty="0"/>
              <a:t>je to těma </a:t>
            </a:r>
            <a:r>
              <a:rPr lang="cs-CZ" sz="2000" b="1" i="1" dirty="0" err="1"/>
              <a:t>rokama</a:t>
            </a:r>
            <a:r>
              <a:rPr lang="cs-CZ" sz="2000" b="1" i="1" dirty="0"/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63813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3528" y="6021289"/>
            <a:ext cx="8820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http://www.karaoketexty.cz/texty-pisni/uhlir-jaroslav-a-sverak-zdenek/kluci-kluci-s-klukama-138432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60" y="328097"/>
            <a:ext cx="1584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b="1" dirty="0">
                <a:solidFill>
                  <a:srgbClr val="0070C0"/>
                </a:solidFill>
              </a:rPr>
              <a:t>3. </a:t>
            </a:r>
            <a:r>
              <a:rPr lang="cs-CZ" b="1" dirty="0" smtClean="0">
                <a:solidFill>
                  <a:srgbClr val="0070C0"/>
                </a:solidFill>
              </a:rPr>
              <a:t>část </a:t>
            </a:r>
            <a:r>
              <a:rPr lang="cs-CZ" b="1" dirty="0">
                <a:solidFill>
                  <a:srgbClr val="0070C0"/>
                </a:solidFill>
              </a:rPr>
              <a:t>písně: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91580" y="1340768"/>
            <a:ext cx="335348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/>
              <a:t>Pánům vlasy náhle zřídnou,</a:t>
            </a:r>
            <a:br>
              <a:rPr lang="cs-CZ" sz="2000" b="1" i="1" dirty="0"/>
            </a:br>
            <a:r>
              <a:rPr lang="cs-CZ" sz="2000" b="1" i="1" dirty="0"/>
              <a:t>dámám do nich padne sníh,</a:t>
            </a:r>
            <a:br>
              <a:rPr lang="cs-CZ" sz="2000" b="1" i="1" dirty="0"/>
            </a:br>
            <a:r>
              <a:rPr lang="cs-CZ" sz="2000" b="1" i="1" dirty="0"/>
              <a:t>sledujte to s tváří vlídnou</a:t>
            </a:r>
            <a:br>
              <a:rPr lang="cs-CZ" sz="2000" b="1" i="1" dirty="0"/>
            </a:br>
            <a:r>
              <a:rPr lang="cs-CZ" sz="2000" b="1" i="1" dirty="0"/>
              <a:t>na hodinkách kapesních.</a:t>
            </a:r>
            <a:br>
              <a:rPr lang="cs-CZ" sz="2000" b="1" i="1" dirty="0"/>
            </a:br>
            <a:r>
              <a:rPr lang="cs-CZ" sz="2000" b="1" i="1" dirty="0"/>
              <a:t/>
            </a:r>
            <a:br>
              <a:rPr lang="cs-CZ" sz="2000" b="1" i="1" dirty="0"/>
            </a:br>
            <a:r>
              <a:rPr lang="cs-CZ" sz="2000" b="1" i="1" dirty="0"/>
              <a:t>Děda s dědou v </a:t>
            </a:r>
            <a:r>
              <a:rPr lang="cs-CZ" sz="2000" b="1" i="1" dirty="0" err="1"/>
              <a:t>šenku</a:t>
            </a:r>
            <a:r>
              <a:rPr lang="cs-CZ" sz="2000" b="1" i="1" dirty="0"/>
              <a:t> </a:t>
            </a:r>
            <a:r>
              <a:rPr lang="cs-CZ" sz="2000" b="1" i="1" dirty="0" err="1"/>
              <a:t>hačaj</a:t>
            </a:r>
            <a:r>
              <a:rPr lang="cs-CZ" sz="2000" b="1" i="1" dirty="0"/>
              <a:t>',</a:t>
            </a:r>
            <a:br>
              <a:rPr lang="cs-CZ" sz="2000" b="1" i="1" dirty="0"/>
            </a:br>
            <a:r>
              <a:rPr lang="cs-CZ" sz="2000" b="1" i="1" dirty="0"/>
              <a:t>žejdlík s pěnou vábí je,</a:t>
            </a:r>
            <a:br>
              <a:rPr lang="cs-CZ" sz="2000" b="1" i="1" dirty="0"/>
            </a:br>
            <a:r>
              <a:rPr lang="cs-CZ" sz="2000" b="1" i="1" dirty="0"/>
              <a:t>babičky si zajdou na čaj</a:t>
            </a:r>
            <a:br>
              <a:rPr lang="cs-CZ" sz="2000" b="1" i="1" dirty="0"/>
            </a:br>
            <a:r>
              <a:rPr lang="cs-CZ" sz="2000" b="1" i="1" dirty="0"/>
              <a:t>do kavárny Slávie.</a:t>
            </a:r>
            <a:br>
              <a:rPr lang="cs-CZ" sz="2000" b="1" i="1" dirty="0"/>
            </a:b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5445224"/>
            <a:ext cx="73407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Které období života charakterizuje poslední část písně?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13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457200"/>
            <a:ext cx="9577064" cy="841248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</a:rPr>
              <a:t>    Na co se nejvíce těšíte v období  dospělosti?</a:t>
            </a:r>
            <a:endParaRPr lang="cs-CZ" sz="2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3097188" y="2456892"/>
            <a:ext cx="288032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D O S P Ě L O ST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3568" y="5805264"/>
            <a:ext cx="7647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Ke každé šipce připište jednu výhodu či nevýhodu dospělosti nebo vyprávějte!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19" name="Přímá spojnice se šipkou 18"/>
          <p:cNvCxnSpPr>
            <a:stCxn id="3" idx="2"/>
          </p:cNvCxnSpPr>
          <p:nvPr/>
        </p:nvCxnSpPr>
        <p:spPr>
          <a:xfrm flipH="1">
            <a:off x="611560" y="3284984"/>
            <a:ext cx="2485628" cy="7200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3" idx="6"/>
          </p:cNvCxnSpPr>
          <p:nvPr/>
        </p:nvCxnSpPr>
        <p:spPr>
          <a:xfrm flipV="1">
            <a:off x="5977508" y="3265560"/>
            <a:ext cx="2266900" cy="194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3" idx="7"/>
          </p:cNvCxnSpPr>
          <p:nvPr/>
        </p:nvCxnSpPr>
        <p:spPr>
          <a:xfrm flipV="1">
            <a:off x="5555695" y="1844824"/>
            <a:ext cx="1680601" cy="85461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3" idx="1"/>
          </p:cNvCxnSpPr>
          <p:nvPr/>
        </p:nvCxnSpPr>
        <p:spPr>
          <a:xfrm flipH="1" flipV="1">
            <a:off x="1979712" y="1772816"/>
            <a:ext cx="1539289" cy="92661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5220072" y="4005064"/>
            <a:ext cx="1890886" cy="10081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>
            <a:off x="1979712" y="4005064"/>
            <a:ext cx="1944216" cy="10081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270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0620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Malý  </a:t>
            </a:r>
            <a:r>
              <a:rPr lang="cs-CZ" sz="2800" b="1" dirty="0" err="1" smtClean="0">
                <a:solidFill>
                  <a:srgbClr val="00B050"/>
                </a:solidFill>
              </a:rPr>
              <a:t>testík</a:t>
            </a:r>
            <a:r>
              <a:rPr lang="cs-CZ" sz="2800" b="1" dirty="0" smtClean="0">
                <a:solidFill>
                  <a:srgbClr val="00B050"/>
                </a:solidFill>
              </a:rPr>
              <a:t> o STÁŘÍ. Doplňte do vět správná slova      přetažením z nápovědy:</a:t>
            </a:r>
          </a:p>
          <a:p>
            <a:endParaRPr lang="cs-CZ" sz="2800" b="1" dirty="0">
              <a:solidFill>
                <a:srgbClr val="00B050"/>
              </a:solidFill>
            </a:endParaRPr>
          </a:p>
          <a:p>
            <a:endParaRPr lang="cs-CZ" sz="2800" b="1" dirty="0" smtClean="0">
              <a:solidFill>
                <a:srgbClr val="00B050"/>
              </a:solidFill>
            </a:endParaRPr>
          </a:p>
          <a:p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412776"/>
            <a:ext cx="9361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Staří lidé se označují také jako:……………………………………………..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4044" y="5589240"/>
            <a:ext cx="83869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senioři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060849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Ukončení pracovní činnosti je spojeno s …………………………….....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99792" y="5080541"/>
            <a:ext cx="2428870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o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dchodem do důchodu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3528" y="2564904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Někteří senioři studují na tzv.  …………………………………................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44081" y="6139549"/>
            <a:ext cx="2348400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Univerzitě třetího věku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3140968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Průměrná délka života lidí v České republice je? ……</a:t>
            </a:r>
          </a:p>
          <a:p>
            <a:r>
              <a:rPr lang="cs-CZ" sz="1600" dirty="0" smtClean="0"/>
              <a:t>Vyhledejte na internetu.</a:t>
            </a:r>
            <a:endParaRPr lang="cs-CZ" sz="1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3848854"/>
            <a:ext cx="8275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Obtíže  stáří mohou lidé zmírnit nebo pozastavit </a:t>
            </a:r>
            <a:r>
              <a:rPr lang="cs-CZ" sz="2400" dirty="0" err="1" smtClean="0"/>
              <a:t>pozastavit</a:t>
            </a:r>
            <a:r>
              <a:rPr lang="cs-CZ" sz="2400" dirty="0" smtClean="0"/>
              <a:t> </a:t>
            </a:r>
            <a:r>
              <a:rPr lang="cs-CZ" dirty="0" smtClean="0"/>
              <a:t>: 1……………………………..,      2. ……………………………………,    3. …………………………</a:t>
            </a:r>
          </a:p>
          <a:p>
            <a:r>
              <a:rPr lang="cs-CZ" dirty="0" smtClean="0"/>
              <a:t>během celého života 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059832" y="5639182"/>
            <a:ext cx="2592288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hodnou životosprávou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3528" y="6143238"/>
            <a:ext cx="2272999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B050"/>
                </a:solidFill>
              </a:rPr>
              <a:t>d</a:t>
            </a:r>
            <a:r>
              <a:rPr lang="cs-CZ" dirty="0" smtClean="0">
                <a:solidFill>
                  <a:srgbClr val="00B050"/>
                </a:solidFill>
              </a:rPr>
              <a:t>ostatkem pohybu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444208" y="5080541"/>
            <a:ext cx="2226800" cy="369332"/>
          </a:xfrm>
          <a:prstGeom prst="rect">
            <a:avLst/>
          </a:prstGeom>
          <a:solidFill>
            <a:srgbClr val="66FFFF"/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70C0"/>
                </a:solidFill>
              </a:rPr>
              <a:t>p</a:t>
            </a:r>
            <a:r>
              <a:rPr lang="cs-CZ" dirty="0" smtClean="0">
                <a:solidFill>
                  <a:srgbClr val="0070C0"/>
                </a:solidFill>
              </a:rPr>
              <a:t>ozitivním myšlením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24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971600" y="2996952"/>
            <a:ext cx="34083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Ráno batole, leze p 4,</a:t>
            </a:r>
          </a:p>
          <a:p>
            <a:endParaRPr lang="cs-CZ" dirty="0"/>
          </a:p>
          <a:p>
            <a:r>
              <a:rPr lang="cs-CZ" dirty="0" smtClean="0"/>
              <a:t>V poledne dospělý – chodí po 2</a:t>
            </a:r>
          </a:p>
          <a:p>
            <a:endParaRPr lang="cs-CZ" dirty="0"/>
          </a:p>
          <a:p>
            <a:r>
              <a:rPr lang="cs-CZ" dirty="0" smtClean="0"/>
              <a:t>Večer stařec – chodí o holi.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056994"/>
            <a:ext cx="3960439" cy="4104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r>
              <a:rPr lang="cs-CZ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FF0000"/>
                </a:solidFill>
              </a:rPr>
              <a:t>Co je to :</a:t>
            </a:r>
          </a:p>
          <a:p>
            <a:endParaRPr lang="cs-CZ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r>
              <a:rPr lang="cs-CZ" sz="20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</a:rPr>
              <a:t>  Ráno po čtyřech,</a:t>
            </a:r>
          </a:p>
          <a:p>
            <a:r>
              <a:rPr lang="cs-CZ" sz="20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</a:rPr>
              <a:t>V poledne po dvou,</a:t>
            </a:r>
          </a:p>
          <a:p>
            <a:r>
              <a:rPr lang="cs-CZ" sz="20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</a:rPr>
              <a:t>    Večer po třech.</a:t>
            </a:r>
            <a:endParaRPr lang="cs-CZ" sz="20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dirty="0" smtClean="0"/>
              <a:t>A na závěr něco pro zábavu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68144" y="3068960"/>
            <a:ext cx="218431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Pepíček odpověděl:</a:t>
            </a:r>
          </a:p>
          <a:p>
            <a:endParaRPr lang="cs-CZ" dirty="0"/>
          </a:p>
          <a:p>
            <a:r>
              <a:rPr lang="cs-CZ" dirty="0" smtClean="0"/>
              <a:t>NÁŠ DĚDEČEK.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Měl pravdu? Proč?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2056994"/>
            <a:ext cx="3528392" cy="4104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prstTxWarp prst="textCascadeDown">
              <a:avLst/>
            </a:prstTxWarp>
            <a:spAutoFit/>
          </a:bodyPr>
          <a:lstStyle/>
          <a:p>
            <a:r>
              <a:rPr lang="cs-CZ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</a:rPr>
              <a:t>   </a:t>
            </a:r>
            <a:r>
              <a:rPr lang="cs-CZ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Paní učitelka se ptá Pepíčka:</a:t>
            </a:r>
          </a:p>
          <a:p>
            <a:endParaRPr lang="cs-CZ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r>
              <a:rPr lang="cs-CZ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</a:rPr>
              <a:t>   Můžeš mi jmenovat nějakého        </a:t>
            </a:r>
          </a:p>
          <a:p>
            <a:r>
              <a:rPr lang="cs-CZ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</a:rPr>
              <a:t>   bezzubého savce?</a:t>
            </a:r>
          </a:p>
          <a:p>
            <a:r>
              <a:rPr lang="cs-CZ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</a:rPr>
              <a:t>   Pepíček je šprýmař, </a:t>
            </a:r>
          </a:p>
          <a:p>
            <a:r>
              <a:rPr lang="cs-CZ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</a:rPr>
              <a:t>   víš, co odpověděl?</a:t>
            </a:r>
          </a:p>
          <a:p>
            <a:r>
              <a:rPr lang="cs-CZ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</a:rPr>
              <a:t>   </a:t>
            </a:r>
            <a:endParaRPr lang="cs-CZ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75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611560" y="260648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UHLÍŘ, Jaroslav; SVĚRÁK, Zdeněk. </a:t>
            </a:r>
            <a:r>
              <a:rPr lang="cs-CZ" dirty="0" err="1"/>
              <a:t>Kluci,kluci</a:t>
            </a:r>
            <a:r>
              <a:rPr lang="cs-CZ" dirty="0"/>
              <a:t> s </a:t>
            </a:r>
            <a:r>
              <a:rPr lang="cs-CZ" dirty="0" err="1"/>
              <a:t>klukama</a:t>
            </a:r>
            <a:r>
              <a:rPr lang="cs-CZ" dirty="0"/>
              <a:t> [online]. [cit. 30.5.2013]. Dostupný na WWW: http://www.karaoketexty.cz/texty-pisni/uhlir-jaroslav-a-sverak-zdenek/kluci-kluci-s-klukama-138432</a:t>
            </a:r>
          </a:p>
        </p:txBody>
      </p:sp>
      <p:sp>
        <p:nvSpPr>
          <p:cNvPr id="8" name="Obdélník 7"/>
          <p:cNvSpPr/>
          <p:nvPr/>
        </p:nvSpPr>
        <p:spPr>
          <a:xfrm>
            <a:off x="683568" y="1412776"/>
            <a:ext cx="6174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&lt;</a:t>
            </a:r>
            <a:r>
              <a:rPr lang="en-US" dirty="0" err="1"/>
              <a:t>iframe</a:t>
            </a:r>
            <a:r>
              <a:rPr lang="en-US" dirty="0"/>
              <a:t> width="640" height="360" </a:t>
            </a:r>
            <a:r>
              <a:rPr lang="en-US" dirty="0" err="1"/>
              <a:t>src</a:t>
            </a:r>
            <a:r>
              <a:rPr lang="en-US" dirty="0"/>
              <a:t>="http://www.youtube.com/embed/61Pi_zB9ong?feature=player_embedded" </a:t>
            </a:r>
            <a:r>
              <a:rPr lang="en-US" dirty="0" err="1"/>
              <a:t>frameborder</a:t>
            </a:r>
            <a:r>
              <a:rPr lang="en-US" dirty="0"/>
              <a:t>="0" </a:t>
            </a:r>
            <a:r>
              <a:rPr lang="en-US" dirty="0" err="1"/>
              <a:t>allowfullscreen</a:t>
            </a:r>
            <a:r>
              <a:rPr lang="en-US" dirty="0"/>
              <a:t>&gt;&lt;/</a:t>
            </a:r>
            <a:r>
              <a:rPr lang="en-US" dirty="0" err="1"/>
              <a:t>iframe</a:t>
            </a:r>
            <a:r>
              <a:rPr lang="en-US" dirty="0"/>
              <a:t>&gt;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17981" y="31409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Kolektiv autorů, Přírodověda pro 4. ročník základní školy, Praha: SPN, 2010. ISBN </a:t>
            </a:r>
          </a:p>
          <a:p>
            <a:r>
              <a:rPr lang="cs-CZ" dirty="0"/>
              <a:t>    978-80-7235-466-5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717981" y="4581128"/>
            <a:ext cx="27825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 obrázků a fotografií: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97899" y="5227459"/>
            <a:ext cx="45456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3"/>
              </a:rPr>
              <a:t>www.office.microsoft.com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Vlastní fotogalerie autorky</a:t>
            </a:r>
          </a:p>
          <a:p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420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TC101859868[[fn=Teplo]]</Template>
  <TotalTime>629</TotalTime>
  <Words>581</Words>
  <Application>Microsoft Office PowerPoint</Application>
  <PresentationFormat>Předvádění na obrazovce (4:3)</PresentationFormat>
  <Paragraphs>177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7</vt:i4>
      </vt:variant>
      <vt:variant>
        <vt:lpstr>Nadpisy snímků</vt:lpstr>
      </vt:variant>
      <vt:variant>
        <vt:i4>15</vt:i4>
      </vt:variant>
    </vt:vector>
  </HeadingPairs>
  <TitlesOfParts>
    <vt:vector size="22" baseType="lpstr">
      <vt:lpstr>Cesta</vt:lpstr>
      <vt:lpstr>Exekutivní</vt:lpstr>
      <vt:lpstr>Aerodynamika</vt:lpstr>
      <vt:lpstr>Thermal</vt:lpstr>
      <vt:lpstr>Arkýř</vt:lpstr>
      <vt:lpstr>Bohatý</vt:lpstr>
      <vt:lpstr>1_Arkýř</vt:lpstr>
      <vt:lpstr>Prezentace aplikace PowerPoint</vt:lpstr>
      <vt:lpstr>                                                                                                               </vt:lpstr>
      <vt:lpstr>Prezentace aplikace PowerPoint</vt:lpstr>
      <vt:lpstr>Prezentace aplikace PowerPoint</vt:lpstr>
      <vt:lpstr>Pokračování z předchozího snímku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Na co se nejvíce těšíte v období  dospělosti?</vt:lpstr>
      <vt:lpstr>Prezentace aplikace PowerPoint</vt:lpstr>
      <vt:lpstr>A na závěr něco pro zábavu</vt:lpstr>
      <vt:lpstr>Prezentace aplikace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pc</cp:lastModifiedBy>
  <cp:revision>68</cp:revision>
  <dcterms:created xsi:type="dcterms:W3CDTF">2013-05-30T08:05:46Z</dcterms:created>
  <dcterms:modified xsi:type="dcterms:W3CDTF">2013-10-18T10:54:04Z</dcterms:modified>
</cp:coreProperties>
</file>