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4" r:id="rId19"/>
    <p:sldId id="272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1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E3C5D-611F-4BB4-9C9C-3077690A4AC5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ED334-796A-4145-96F9-3BE9CB76026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E3C5D-611F-4BB4-9C9C-3077690A4AC5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ED334-796A-4145-96F9-3BE9CB76026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E3C5D-611F-4BB4-9C9C-3077690A4AC5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ED334-796A-4145-96F9-3BE9CB76026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E3C5D-611F-4BB4-9C9C-3077690A4AC5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ED334-796A-4145-96F9-3BE9CB76026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E3C5D-611F-4BB4-9C9C-3077690A4AC5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ED334-796A-4145-96F9-3BE9CB76026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E3C5D-611F-4BB4-9C9C-3077690A4AC5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ED334-796A-4145-96F9-3BE9CB76026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E3C5D-611F-4BB4-9C9C-3077690A4AC5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ED334-796A-4145-96F9-3BE9CB76026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E3C5D-611F-4BB4-9C9C-3077690A4AC5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ED334-796A-4145-96F9-3BE9CB76026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E3C5D-611F-4BB4-9C9C-3077690A4AC5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ED334-796A-4145-96F9-3BE9CB76026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E3C5D-611F-4BB4-9C9C-3077690A4AC5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ED334-796A-4145-96F9-3BE9CB76026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E3C5D-611F-4BB4-9C9C-3077690A4AC5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ED334-796A-4145-96F9-3BE9CB76026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E3C5D-611F-4BB4-9C9C-3077690A4AC5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5ED334-796A-4145-96F9-3BE9CB760260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Soubor:Parasol-1.jpg" TargetMode="External"/><Relationship Id="rId2" Type="http://schemas.openxmlformats.org/officeDocument/2006/relationships/hyperlink" Target="http://cs.wikipedia.org/wiki/Soubor:Cantharellus.cibarius.-.lindsey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cs.wikipedia.org/wiki/Soubor:Suillus_luteus_2.jpg" TargetMode="External"/><Relationship Id="rId4" Type="http://schemas.openxmlformats.org/officeDocument/2006/relationships/hyperlink" Target="http://cs.wikipedia.org/wiki/Soubor:Boletus_reticulatus3.jpg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Soubor:Leccinum_versipelle.jpg" TargetMode="External"/><Relationship Id="rId2" Type="http://schemas.openxmlformats.org/officeDocument/2006/relationships/hyperlink" Target="http://cs.wikipedia.org/wiki/Soubor:Agaricus_campestris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cs.wikipedia.org/wiki/Soubor:Tylopilus_felleus.jpeg" TargetMode="External"/><Relationship Id="rId4" Type="http://schemas.openxmlformats.org/officeDocument/2006/relationships/hyperlink" Target="http://cs.wikipedia.org/wiki/Soubor:Koz&#225;k_habrov&#253;1.jp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Soubor:Amanita_muscaria_3_vliegenzwammen_op_rij.jpg" TargetMode="External"/><Relationship Id="rId2" Type="http://schemas.openxmlformats.org/officeDocument/2006/relationships/hyperlink" Target="http://cs.wikipedia.org/wiki/Soubor:Russula_sanguinea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cs.wikipedia.org/wiki/Soubor:Scleroderma_citrinum.jpg" TargetMode="External"/><Relationship Id="rId4" Type="http://schemas.openxmlformats.org/officeDocument/2006/relationships/hyperlink" Target="http://cs.wikipedia.org/wiki/Soubor:Boletus_satanas.JPG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Soubor:Entoloma_Sinuatum_1.JPG" TargetMode="External"/><Relationship Id="rId2" Type="http://schemas.openxmlformats.org/officeDocument/2006/relationships/hyperlink" Target="http://cs.wikipedia.org/wiki/Soubor:Amanita_citrina_PL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cs.wikipedia.org/wiki/Soubor:Amanita_phalloides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9.xml"/><Relationship Id="rId4" Type="http://schemas.openxmlformats.org/officeDocument/2006/relationships/slide" Target="slide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cs-CZ" sz="2000" dirty="0" smtClean="0"/>
              <a:t>Autor: Olga Kociánová</a:t>
            </a:r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Datum ( období): říjen 2011</a:t>
            </a:r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Ročník: 4. ročník </a:t>
            </a:r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Oblast: Člověk a jeho svět. 1. stupeň. Člověk a jeho svět. Rozmanitost přírody. 1. období.</a:t>
            </a:r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Anotace: Prostřednictvím této prezentace se žáci učí pojmenovat známé houby podle obrázků, dělit je na jedlé, nejedlé a jedovaté. Procvičují si popis hub, všímají si jejich odlišností.</a:t>
            </a:r>
            <a:endParaRPr lang="cs-CZ" sz="2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21506" name="Picture 2" descr="Soubor:Kozák habrový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000108"/>
            <a:ext cx="4381500" cy="4786346"/>
          </a:xfrm>
          <a:prstGeom prst="rect">
            <a:avLst/>
          </a:prstGeom>
          <a:noFill/>
        </p:spPr>
      </p:pic>
      <p:sp>
        <p:nvSpPr>
          <p:cNvPr id="5" name="Zaoblený obdélník 4"/>
          <p:cNvSpPr/>
          <p:nvPr/>
        </p:nvSpPr>
        <p:spPr>
          <a:xfrm>
            <a:off x="5572132" y="3214686"/>
            <a:ext cx="3000396" cy="928694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Kozák habrový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6" name="Šipka doleva 5">
            <a:hlinkClick r:id="rId3" action="ppaction://hlinksldjump" highlightClick="1"/>
          </p:cNvPr>
          <p:cNvSpPr/>
          <p:nvPr/>
        </p:nvSpPr>
        <p:spPr>
          <a:xfrm>
            <a:off x="214282" y="6000768"/>
            <a:ext cx="642942" cy="642942"/>
          </a:xfrm>
          <a:prstGeom prst="leftArrow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75000"/>
            </a:schemeClr>
          </a:solidFill>
        </p:spPr>
        <p:txBody>
          <a:bodyPr/>
          <a:lstStyle/>
          <a:p>
            <a:r>
              <a:rPr lang="cs-CZ" b="1" dirty="0" smtClean="0"/>
              <a:t>Houby nejedlé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22530" name="Picture 2" descr="Soubor:Tylopilus felleus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785926"/>
            <a:ext cx="3857652" cy="4214802"/>
          </a:xfrm>
          <a:prstGeom prst="rect">
            <a:avLst/>
          </a:prstGeom>
          <a:noFill/>
        </p:spPr>
      </p:pic>
      <p:sp>
        <p:nvSpPr>
          <p:cNvPr id="5" name="Zaoblený obdélník 4"/>
          <p:cNvSpPr/>
          <p:nvPr/>
        </p:nvSpPr>
        <p:spPr>
          <a:xfrm>
            <a:off x="5572132" y="3214686"/>
            <a:ext cx="3000396" cy="928694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Hřib žlučník</a:t>
            </a:r>
            <a:endParaRPr lang="cs-CZ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23554" name="Picture 2" descr="Soubor:Russula sanguine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642918"/>
            <a:ext cx="4286250" cy="5286412"/>
          </a:xfrm>
          <a:prstGeom prst="rect">
            <a:avLst/>
          </a:prstGeom>
          <a:noFill/>
        </p:spPr>
      </p:pic>
      <p:sp>
        <p:nvSpPr>
          <p:cNvPr id="5" name="Zaoblený obdélník 4"/>
          <p:cNvSpPr/>
          <p:nvPr/>
        </p:nvSpPr>
        <p:spPr>
          <a:xfrm>
            <a:off x="5572132" y="3214686"/>
            <a:ext cx="3000396" cy="928694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Holubinka krvavá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6" name="Šipka doleva 5">
            <a:hlinkClick r:id="rId3" action="ppaction://hlinksldjump" highlightClick="1"/>
          </p:cNvPr>
          <p:cNvSpPr/>
          <p:nvPr/>
        </p:nvSpPr>
        <p:spPr>
          <a:xfrm>
            <a:off x="214282" y="6000768"/>
            <a:ext cx="642942" cy="642942"/>
          </a:xfrm>
          <a:prstGeom prst="leftArrow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cs-CZ" dirty="0" smtClean="0">
                <a:solidFill>
                  <a:schemeClr val="bg1"/>
                </a:solidFill>
              </a:rPr>
              <a:t>Houby jedovaté</a:t>
            </a:r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24578" name="Picture 2" descr="Soubor:Amanita muscaria 3 vliegenzwammen op rij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714488"/>
            <a:ext cx="4714908" cy="4286280"/>
          </a:xfrm>
          <a:prstGeom prst="rect">
            <a:avLst/>
          </a:prstGeom>
          <a:noFill/>
        </p:spPr>
      </p:pic>
      <p:sp>
        <p:nvSpPr>
          <p:cNvPr id="5" name="Zaoblený obdélník 4"/>
          <p:cNvSpPr/>
          <p:nvPr/>
        </p:nvSpPr>
        <p:spPr>
          <a:xfrm>
            <a:off x="5572132" y="3214686"/>
            <a:ext cx="3000396" cy="928694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bg1"/>
                </a:solidFill>
              </a:rPr>
              <a:t>Muchomůrka červená</a:t>
            </a:r>
            <a:endParaRPr lang="cs-CZ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25602" name="Picture 2" descr="Soubor:Boletus satana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857232"/>
            <a:ext cx="4786346" cy="5072058"/>
          </a:xfrm>
          <a:prstGeom prst="rect">
            <a:avLst/>
          </a:prstGeom>
          <a:noFill/>
        </p:spPr>
      </p:pic>
      <p:sp>
        <p:nvSpPr>
          <p:cNvPr id="5" name="Zaoblený obdélník 4"/>
          <p:cNvSpPr/>
          <p:nvPr/>
        </p:nvSpPr>
        <p:spPr>
          <a:xfrm>
            <a:off x="5572132" y="3214686"/>
            <a:ext cx="3000396" cy="928694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bg1"/>
                </a:solidFill>
              </a:rPr>
              <a:t>Hřib satan</a:t>
            </a:r>
            <a:endParaRPr lang="cs-CZ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26626" name="Picture 2" descr="Soubor:Scleroderma citrin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000108"/>
            <a:ext cx="4643470" cy="4786346"/>
          </a:xfrm>
          <a:prstGeom prst="rect">
            <a:avLst/>
          </a:prstGeom>
          <a:noFill/>
        </p:spPr>
      </p:pic>
      <p:sp>
        <p:nvSpPr>
          <p:cNvPr id="5" name="Zaoblený obdélník 4"/>
          <p:cNvSpPr/>
          <p:nvPr/>
        </p:nvSpPr>
        <p:spPr>
          <a:xfrm>
            <a:off x="5572132" y="3214686"/>
            <a:ext cx="3000396" cy="928694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bg1"/>
                </a:solidFill>
              </a:rPr>
              <a:t>Pestřec obecný</a:t>
            </a:r>
            <a:endParaRPr lang="cs-CZ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27650" name="Picture 2" descr="Soubor:Amanita citrina P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000108"/>
            <a:ext cx="4286250" cy="4929222"/>
          </a:xfrm>
          <a:prstGeom prst="rect">
            <a:avLst/>
          </a:prstGeom>
          <a:noFill/>
        </p:spPr>
      </p:pic>
      <p:sp>
        <p:nvSpPr>
          <p:cNvPr id="5" name="Zaoblený obdélník 4"/>
          <p:cNvSpPr/>
          <p:nvPr/>
        </p:nvSpPr>
        <p:spPr>
          <a:xfrm>
            <a:off x="5572132" y="3214686"/>
            <a:ext cx="3000396" cy="928694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bg1"/>
                </a:solidFill>
              </a:rPr>
              <a:t>Muchomůrka citrónová</a:t>
            </a:r>
            <a:endParaRPr lang="cs-CZ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28674" name="Picture 2" descr="Soubor:Entoloma Sinuatum 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000108"/>
            <a:ext cx="3929060" cy="4786346"/>
          </a:xfrm>
          <a:prstGeom prst="rect">
            <a:avLst/>
          </a:prstGeom>
          <a:noFill/>
        </p:spPr>
      </p:pic>
      <p:sp>
        <p:nvSpPr>
          <p:cNvPr id="5" name="Zaoblený obdélník 4"/>
          <p:cNvSpPr/>
          <p:nvPr/>
        </p:nvSpPr>
        <p:spPr>
          <a:xfrm>
            <a:off x="5572132" y="3214686"/>
            <a:ext cx="3000396" cy="928694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bg1"/>
                </a:solidFill>
              </a:rPr>
              <a:t>Závojenka olovová</a:t>
            </a:r>
            <a:endParaRPr lang="cs-CZ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4" name="Picture 2" descr="Soubor:Amanita phalloid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857232"/>
            <a:ext cx="4095750" cy="5214974"/>
          </a:xfrm>
          <a:prstGeom prst="rect">
            <a:avLst/>
          </a:prstGeom>
          <a:noFill/>
        </p:spPr>
      </p:pic>
      <p:sp>
        <p:nvSpPr>
          <p:cNvPr id="5" name="Zaoblený obdélník 4"/>
          <p:cNvSpPr/>
          <p:nvPr/>
        </p:nvSpPr>
        <p:spPr>
          <a:xfrm>
            <a:off x="5572132" y="3214686"/>
            <a:ext cx="3000396" cy="928694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bg1"/>
                </a:solidFill>
              </a:rPr>
              <a:t>Muchomůrka zelená</a:t>
            </a:r>
            <a:endParaRPr lang="cs-CZ" sz="2400" b="1" dirty="0">
              <a:solidFill>
                <a:schemeClr val="bg1"/>
              </a:solidFill>
            </a:endParaRPr>
          </a:p>
        </p:txBody>
      </p:sp>
      <p:sp>
        <p:nvSpPr>
          <p:cNvPr id="6" name="Šipka doleva 5">
            <a:hlinkClick r:id="rId3" action="ppaction://hlinksldjump" highlightClick="1"/>
          </p:cNvPr>
          <p:cNvSpPr/>
          <p:nvPr/>
        </p:nvSpPr>
        <p:spPr>
          <a:xfrm>
            <a:off x="214282" y="6000768"/>
            <a:ext cx="642942" cy="642942"/>
          </a:xfrm>
          <a:prstGeom prst="leftArrow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/>
          <a:p>
            <a:r>
              <a:rPr lang="cs-CZ" sz="3200" b="1" dirty="0" smtClean="0"/>
              <a:t>Tělo jedlé houby</a:t>
            </a:r>
            <a:endParaRPr lang="cs-CZ" sz="32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4" name="Picture 2" descr="Soubor:Parasol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1714488"/>
            <a:ext cx="3243259" cy="4357718"/>
          </a:xfrm>
          <a:prstGeom prst="rect">
            <a:avLst/>
          </a:prstGeom>
          <a:noFill/>
        </p:spPr>
      </p:pic>
      <p:cxnSp>
        <p:nvCxnSpPr>
          <p:cNvPr id="6" name="Přímá spojovací šipka 5"/>
          <p:cNvCxnSpPr/>
          <p:nvPr/>
        </p:nvCxnSpPr>
        <p:spPr>
          <a:xfrm>
            <a:off x="4286248" y="5857892"/>
            <a:ext cx="3714776" cy="1588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ovací šipka 7"/>
          <p:cNvCxnSpPr/>
          <p:nvPr/>
        </p:nvCxnSpPr>
        <p:spPr>
          <a:xfrm>
            <a:off x="4500562" y="1714488"/>
            <a:ext cx="2428892" cy="1857388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ovací šipka 9"/>
          <p:cNvCxnSpPr/>
          <p:nvPr/>
        </p:nvCxnSpPr>
        <p:spPr>
          <a:xfrm flipV="1">
            <a:off x="5214942" y="3571876"/>
            <a:ext cx="1714512" cy="1428760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ovací šipka 11"/>
          <p:cNvCxnSpPr/>
          <p:nvPr/>
        </p:nvCxnSpPr>
        <p:spPr>
          <a:xfrm rot="10800000">
            <a:off x="1000100" y="2714620"/>
            <a:ext cx="2428892" cy="1588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ovací šipka 13"/>
          <p:cNvCxnSpPr/>
          <p:nvPr/>
        </p:nvCxnSpPr>
        <p:spPr>
          <a:xfrm rot="10800000">
            <a:off x="857224" y="4786322"/>
            <a:ext cx="2786082" cy="1588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Zaoblený obdélník 14"/>
          <p:cNvSpPr/>
          <p:nvPr/>
        </p:nvSpPr>
        <p:spPr>
          <a:xfrm>
            <a:off x="7000892" y="3357562"/>
            <a:ext cx="1643074" cy="714380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plodnice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7" name="Zaoblený obdélník 16"/>
          <p:cNvSpPr/>
          <p:nvPr/>
        </p:nvSpPr>
        <p:spPr>
          <a:xfrm>
            <a:off x="714348" y="2000240"/>
            <a:ext cx="2286016" cy="642942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klobouk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21" name="Zaoblený obdélník 20"/>
          <p:cNvSpPr/>
          <p:nvPr/>
        </p:nvSpPr>
        <p:spPr>
          <a:xfrm>
            <a:off x="1000100" y="4071942"/>
            <a:ext cx="1714512" cy="642942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třeň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22" name="Zaoblený obdélník 21"/>
          <p:cNvSpPr/>
          <p:nvPr/>
        </p:nvSpPr>
        <p:spPr>
          <a:xfrm>
            <a:off x="5857884" y="5072074"/>
            <a:ext cx="2000264" cy="714380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podhoubí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6" name="Šipka doleva 15">
            <a:hlinkClick r:id="rId3" action="ppaction://hlinksldjump" highlightClick="1"/>
          </p:cNvPr>
          <p:cNvSpPr/>
          <p:nvPr/>
        </p:nvSpPr>
        <p:spPr>
          <a:xfrm>
            <a:off x="214282" y="6000768"/>
            <a:ext cx="642942" cy="642942"/>
          </a:xfrm>
          <a:prstGeom prst="leftArrow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Zaoblený obdélník 17"/>
          <p:cNvSpPr/>
          <p:nvPr/>
        </p:nvSpPr>
        <p:spPr>
          <a:xfrm>
            <a:off x="571472" y="2928934"/>
            <a:ext cx="2357454" cy="714380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prstenec</a:t>
            </a:r>
            <a:endParaRPr lang="cs-CZ" sz="2400" b="1" dirty="0">
              <a:solidFill>
                <a:schemeClr val="tx1"/>
              </a:solidFill>
            </a:endParaRPr>
          </a:p>
        </p:txBody>
      </p:sp>
      <p:cxnSp>
        <p:nvCxnSpPr>
          <p:cNvPr id="19" name="Pravoúhlá spojovací čára 18"/>
          <p:cNvCxnSpPr/>
          <p:nvPr/>
        </p:nvCxnSpPr>
        <p:spPr>
          <a:xfrm rot="10800000" flipV="1">
            <a:off x="1571604" y="3143248"/>
            <a:ext cx="2714644" cy="571504"/>
          </a:xfrm>
          <a:prstGeom prst="bentConnector3">
            <a:avLst>
              <a:gd name="adj1" fmla="val 47791"/>
            </a:avLst>
          </a:prstGeom>
          <a:ln w="381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solidFill>
            <a:schemeClr val="bg2">
              <a:lumMod val="75000"/>
            </a:schemeClr>
          </a:solidFill>
        </p:spPr>
        <p:txBody>
          <a:bodyPr/>
          <a:lstStyle/>
          <a:p>
            <a:r>
              <a:rPr lang="cs-CZ" b="1" dirty="0" smtClean="0"/>
              <a:t>Houby</a:t>
            </a:r>
            <a:br>
              <a:rPr lang="cs-CZ" b="1" dirty="0" smtClean="0"/>
            </a:br>
            <a:r>
              <a:rPr lang="cs-CZ" b="1" dirty="0" smtClean="0"/>
              <a:t>( podpora pro výuku)</a:t>
            </a:r>
            <a:endParaRPr lang="cs-CZ" b="1" dirty="0"/>
          </a:p>
        </p:txBody>
      </p:sp>
      <p:pic>
        <p:nvPicPr>
          <p:cNvPr id="4" name="Obrázek 3" descr="Logo do prezentac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4429132"/>
            <a:ext cx="5400675" cy="117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571472" y="500042"/>
            <a:ext cx="7715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VY_32_INOVACE_11_HOUBY ( PODPORA PRO VÝUKU)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pPr>
              <a:buNone/>
            </a:pPr>
            <a:r>
              <a:rPr lang="cs-CZ" dirty="0" smtClean="0"/>
              <a:t>Zdroje:</a:t>
            </a:r>
          </a:p>
          <a:p>
            <a:pPr>
              <a:buNone/>
            </a:pPr>
            <a:r>
              <a:rPr lang="cs-CZ" dirty="0" smtClean="0">
                <a:hlinkClick r:id="rId2"/>
              </a:rPr>
              <a:t>http://cs.wikipedia.org/wiki/Soubor:Cantharellus.cibarius.-.lindsey.jpg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3"/>
              </a:rPr>
              <a:t>http://cs.wikipedia.org/wiki/Soubor:Parasol-1.jpg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4"/>
              </a:rPr>
              <a:t>http://cs.wikipedia.org/wiki/Soubor:Boletus_reticulatus3.jpg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5"/>
              </a:rPr>
              <a:t>http://cs.wikipedia.org/wiki/Soubor:Suillus_luteus_2.jpg</a:t>
            </a:r>
            <a:endParaRPr lang="cs-CZ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pPr>
              <a:buNone/>
            </a:pPr>
            <a:r>
              <a:rPr lang="cs-CZ" dirty="0" smtClean="0"/>
              <a:t>Zdroje:</a:t>
            </a:r>
          </a:p>
          <a:p>
            <a:pPr>
              <a:buNone/>
            </a:pPr>
            <a:r>
              <a:rPr lang="cs-CZ" dirty="0" smtClean="0">
                <a:hlinkClick r:id="rId2"/>
              </a:rPr>
              <a:t>http://cs.wikipedia.org/wiki/Soubor:Agaricus_campestris.jpg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3"/>
              </a:rPr>
              <a:t>http://cs.wikipedia.org/wiki/Soubor:Leccinum_versipelle.jpg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4"/>
              </a:rPr>
              <a:t>http://cs.wikipedia.org/wiki/Soubor:Kozák_habrový1.jpg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5"/>
              </a:rPr>
              <a:t>http://cs.wikipedia.org/wiki/Soubor:Tylopilus_felleus.jpeg</a:t>
            </a:r>
            <a:endParaRPr lang="cs-CZ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/>
          <a:lstStyle/>
          <a:p>
            <a:pPr>
              <a:buNone/>
            </a:pPr>
            <a:r>
              <a:rPr lang="cs-CZ" dirty="0" smtClean="0"/>
              <a:t>Zdroje:</a:t>
            </a:r>
          </a:p>
          <a:p>
            <a:pPr>
              <a:buNone/>
            </a:pPr>
            <a:r>
              <a:rPr lang="cs-CZ" dirty="0" smtClean="0">
                <a:hlinkClick r:id="rId2"/>
              </a:rPr>
              <a:t>http://cs.wikipedia.org/wiki/Soubor:Russula_sanguinea.jpg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3"/>
              </a:rPr>
              <a:t>http://cs.wikipedia.org/wiki/Soubor:Amanita_muscaria_3_vliegenzwammen_op_rij.jpg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4"/>
              </a:rPr>
              <a:t>http://cs.wikipedia.org/wiki/Soubor:Boletus_satanas.JPG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5"/>
              </a:rPr>
              <a:t>http://cs.wikipedia.org/wiki/Soubor:Scleroderma_citrinum.jpg</a:t>
            </a:r>
            <a:endParaRPr lang="cs-CZ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pPr>
              <a:buNone/>
            </a:pPr>
            <a:r>
              <a:rPr lang="cs-CZ" dirty="0" smtClean="0"/>
              <a:t>Zdroje:</a:t>
            </a:r>
          </a:p>
          <a:p>
            <a:pPr>
              <a:buNone/>
            </a:pPr>
            <a:r>
              <a:rPr lang="cs-CZ" dirty="0" smtClean="0">
                <a:hlinkClick r:id="rId2"/>
              </a:rPr>
              <a:t>http://cs.wikipedia.org/wiki/Soubor:Amanita_citrina_PL.jpg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3"/>
              </a:rPr>
              <a:t>http://cs.wikipedia.org/wiki/Soubor:Entoloma_Sinuatum_1.JPG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4"/>
              </a:rPr>
              <a:t>http://cs.wikipedia.org/wiki/Soubor:Amanita_phalloides.jpg</a:t>
            </a:r>
            <a:endParaRPr lang="cs-CZ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75000"/>
            </a:schemeClr>
          </a:solidFill>
        </p:spPr>
        <p:txBody>
          <a:bodyPr/>
          <a:lstStyle/>
          <a:p>
            <a:r>
              <a:rPr lang="cs-CZ" b="1" dirty="0" smtClean="0"/>
              <a:t>Houby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cs-CZ" dirty="0"/>
          </a:p>
        </p:txBody>
      </p:sp>
      <p:sp>
        <p:nvSpPr>
          <p:cNvPr id="4" name="Zaoblený obdélník 3">
            <a:hlinkClick r:id="rId2" action="ppaction://hlinksldjump" highlightClick="1"/>
          </p:cNvPr>
          <p:cNvSpPr/>
          <p:nvPr/>
        </p:nvSpPr>
        <p:spPr>
          <a:xfrm>
            <a:off x="642910" y="2071678"/>
            <a:ext cx="2928958" cy="107157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>
                <a:solidFill>
                  <a:schemeClr val="tx1"/>
                </a:solidFill>
              </a:rPr>
              <a:t>J</a:t>
            </a:r>
            <a:r>
              <a:rPr lang="cs-CZ" sz="2400" b="1" dirty="0" smtClean="0">
                <a:solidFill>
                  <a:schemeClr val="tx1"/>
                </a:solidFill>
              </a:rPr>
              <a:t>edlé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5" name="Zaoblený obdélník 4">
            <a:hlinkClick r:id="rId3" action="ppaction://hlinksldjump" highlightClick="1"/>
          </p:cNvPr>
          <p:cNvSpPr/>
          <p:nvPr/>
        </p:nvSpPr>
        <p:spPr>
          <a:xfrm>
            <a:off x="3143240" y="3357562"/>
            <a:ext cx="2928958" cy="1071570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>
                <a:solidFill>
                  <a:schemeClr val="bg1"/>
                </a:solidFill>
              </a:rPr>
              <a:t>J</a:t>
            </a:r>
            <a:r>
              <a:rPr lang="cs-CZ" sz="2400" b="1" dirty="0" smtClean="0">
                <a:solidFill>
                  <a:schemeClr val="bg1"/>
                </a:solidFill>
              </a:rPr>
              <a:t>edovaté</a:t>
            </a:r>
            <a:endParaRPr lang="cs-CZ" sz="2400" b="1" dirty="0">
              <a:solidFill>
                <a:schemeClr val="bg1"/>
              </a:solidFill>
            </a:endParaRPr>
          </a:p>
        </p:txBody>
      </p:sp>
      <p:sp>
        <p:nvSpPr>
          <p:cNvPr id="6" name="Zaoblený obdélník 5">
            <a:hlinkClick r:id="rId4" action="ppaction://hlinksldjump" highlightClick="1"/>
          </p:cNvPr>
          <p:cNvSpPr/>
          <p:nvPr/>
        </p:nvSpPr>
        <p:spPr>
          <a:xfrm>
            <a:off x="5500694" y="2143116"/>
            <a:ext cx="2928958" cy="1071570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>
                <a:solidFill>
                  <a:schemeClr val="tx1"/>
                </a:solidFill>
              </a:rPr>
              <a:t>N</a:t>
            </a:r>
            <a:r>
              <a:rPr lang="cs-CZ" sz="2400" b="1" dirty="0" smtClean="0">
                <a:solidFill>
                  <a:schemeClr val="tx1"/>
                </a:solidFill>
              </a:rPr>
              <a:t>ejedlé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7" name="Zaoblený obdélník 6">
            <a:hlinkClick r:id="rId5" action="ppaction://hlinksldjump" highlightClick="1"/>
          </p:cNvPr>
          <p:cNvSpPr/>
          <p:nvPr/>
        </p:nvSpPr>
        <p:spPr>
          <a:xfrm>
            <a:off x="3214678" y="4857760"/>
            <a:ext cx="2928958" cy="1071570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Tělo hub</a:t>
            </a:r>
            <a:endParaRPr lang="cs-CZ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50000"/>
            </a:schemeClr>
          </a:solidFill>
        </p:spPr>
        <p:txBody>
          <a:bodyPr/>
          <a:lstStyle/>
          <a:p>
            <a:r>
              <a:rPr lang="cs-CZ" b="1" dirty="0" smtClean="0"/>
              <a:t>Houby jedlé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1026" name="Picture 2" descr="Soubor:Cantharellus.cibarius.-.lindse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785926"/>
            <a:ext cx="4286280" cy="4191001"/>
          </a:xfrm>
          <a:prstGeom prst="rect">
            <a:avLst/>
          </a:prstGeom>
          <a:noFill/>
        </p:spPr>
      </p:pic>
      <p:sp>
        <p:nvSpPr>
          <p:cNvPr id="5" name="Zaoblený obdélník 4"/>
          <p:cNvSpPr/>
          <p:nvPr/>
        </p:nvSpPr>
        <p:spPr>
          <a:xfrm>
            <a:off x="5572132" y="3214686"/>
            <a:ext cx="3000396" cy="928694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Liška obecná</a:t>
            </a:r>
            <a:endParaRPr lang="cs-CZ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7170" name="Picture 2" descr="Soubor:Parasol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857232"/>
            <a:ext cx="3743325" cy="5214974"/>
          </a:xfrm>
          <a:prstGeom prst="rect">
            <a:avLst/>
          </a:prstGeom>
          <a:noFill/>
        </p:spPr>
      </p:pic>
      <p:sp>
        <p:nvSpPr>
          <p:cNvPr id="6" name="Zaoblený obdélník 5"/>
          <p:cNvSpPr/>
          <p:nvPr/>
        </p:nvSpPr>
        <p:spPr>
          <a:xfrm>
            <a:off x="5572132" y="3214686"/>
            <a:ext cx="3000396" cy="928694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Bedla vysoká</a:t>
            </a:r>
            <a:endParaRPr lang="cs-CZ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8194" name="Picture 2" descr="Soubor:Boletus reticulatus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857232"/>
            <a:ext cx="4286250" cy="5214974"/>
          </a:xfrm>
          <a:prstGeom prst="rect">
            <a:avLst/>
          </a:prstGeom>
          <a:noFill/>
        </p:spPr>
      </p:pic>
      <p:sp>
        <p:nvSpPr>
          <p:cNvPr id="5" name="Zaoblený obdélník 4"/>
          <p:cNvSpPr/>
          <p:nvPr/>
        </p:nvSpPr>
        <p:spPr>
          <a:xfrm>
            <a:off x="5572132" y="3214686"/>
            <a:ext cx="3000396" cy="928694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Hřib dubový</a:t>
            </a:r>
            <a:endParaRPr lang="cs-CZ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9218" name="Picture 2" descr="Soubor:Suillus luteus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000108"/>
            <a:ext cx="4429156" cy="4786346"/>
          </a:xfrm>
          <a:prstGeom prst="rect">
            <a:avLst/>
          </a:prstGeom>
          <a:noFill/>
        </p:spPr>
      </p:pic>
      <p:sp>
        <p:nvSpPr>
          <p:cNvPr id="5" name="Zaoblený obdélník 4"/>
          <p:cNvSpPr/>
          <p:nvPr/>
        </p:nvSpPr>
        <p:spPr>
          <a:xfrm>
            <a:off x="5572132" y="3214686"/>
            <a:ext cx="3000396" cy="928694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Klouzek obecný</a:t>
            </a:r>
            <a:endParaRPr lang="cs-CZ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10242" name="Picture 2" descr="Soubor:Agaricus campestri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928670"/>
            <a:ext cx="4714908" cy="5143536"/>
          </a:xfrm>
          <a:prstGeom prst="rect">
            <a:avLst/>
          </a:prstGeom>
          <a:noFill/>
        </p:spPr>
      </p:pic>
      <p:sp>
        <p:nvSpPr>
          <p:cNvPr id="5" name="Zaoblený obdélník 4"/>
          <p:cNvSpPr/>
          <p:nvPr/>
        </p:nvSpPr>
        <p:spPr>
          <a:xfrm>
            <a:off x="5572132" y="3214686"/>
            <a:ext cx="3000396" cy="928694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Žampion polní</a:t>
            </a:r>
            <a:endParaRPr lang="cs-CZ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11266" name="Picture 2" descr="Soubor:Leccinum versipell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785794"/>
            <a:ext cx="4267200" cy="5214934"/>
          </a:xfrm>
          <a:prstGeom prst="rect">
            <a:avLst/>
          </a:prstGeom>
          <a:noFill/>
        </p:spPr>
      </p:pic>
      <p:sp>
        <p:nvSpPr>
          <p:cNvPr id="5" name="Zaoblený obdélník 4"/>
          <p:cNvSpPr/>
          <p:nvPr/>
        </p:nvSpPr>
        <p:spPr>
          <a:xfrm>
            <a:off x="5572132" y="3214686"/>
            <a:ext cx="3000396" cy="928694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Křemenáč březový</a:t>
            </a:r>
            <a:endParaRPr lang="cs-CZ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183</Words>
  <Application>Microsoft Office PowerPoint</Application>
  <PresentationFormat>Předvádění na obrazovce (4:3)</PresentationFormat>
  <Paragraphs>59</Paragraphs>
  <Slides>23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23</vt:i4>
      </vt:variant>
    </vt:vector>
  </HeadingPairs>
  <TitlesOfParts>
    <vt:vector size="24" baseType="lpstr">
      <vt:lpstr>Motiv sady Office</vt:lpstr>
      <vt:lpstr>Snímek 1</vt:lpstr>
      <vt:lpstr>Houby ( podpora pro výuku)</vt:lpstr>
      <vt:lpstr>Houby</vt:lpstr>
      <vt:lpstr>Houby jedlé</vt:lpstr>
      <vt:lpstr>Snímek 5</vt:lpstr>
      <vt:lpstr>Snímek 6</vt:lpstr>
      <vt:lpstr>Snímek 7</vt:lpstr>
      <vt:lpstr>Snímek 8</vt:lpstr>
      <vt:lpstr>Snímek 9</vt:lpstr>
      <vt:lpstr>Snímek 10</vt:lpstr>
      <vt:lpstr>Houby nejedlé</vt:lpstr>
      <vt:lpstr>Snímek 12</vt:lpstr>
      <vt:lpstr>Houby jedovaté</vt:lpstr>
      <vt:lpstr>Snímek 14</vt:lpstr>
      <vt:lpstr>Snímek 15</vt:lpstr>
      <vt:lpstr>Snímek 16</vt:lpstr>
      <vt:lpstr>Snímek 17</vt:lpstr>
      <vt:lpstr>Snímek 18</vt:lpstr>
      <vt:lpstr>Tělo jedlé houby</vt:lpstr>
      <vt:lpstr>Snímek 20</vt:lpstr>
      <vt:lpstr>Snímek 21</vt:lpstr>
      <vt:lpstr>Snímek 22</vt:lpstr>
      <vt:lpstr>Snímek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Houby ( podpora pro výuku)</dc:title>
  <dc:creator>Viktor</dc:creator>
  <cp:lastModifiedBy>Viktor</cp:lastModifiedBy>
  <cp:revision>13</cp:revision>
  <dcterms:created xsi:type="dcterms:W3CDTF">2011-12-18T17:06:29Z</dcterms:created>
  <dcterms:modified xsi:type="dcterms:W3CDTF">2012-01-03T16:20:10Z</dcterms:modified>
</cp:coreProperties>
</file>