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slideLayouts/slideLayout2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7" r:id="rId5"/>
    <p:sldId id="258" r:id="rId6"/>
    <p:sldId id="259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0" r:id="rId15"/>
    <p:sldId id="261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660033"/>
    <a:srgbClr val="66CCFF"/>
    <a:srgbClr val="00CCFF"/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9616-0731-4AF5-97B2-BD8C5A3B0C2B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A1F7-1D75-4A9E-B4F4-66D5EDE35E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9616-0731-4AF5-97B2-BD8C5A3B0C2B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A1F7-1D75-4A9E-B4F4-66D5EDE35E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9616-0731-4AF5-97B2-BD8C5A3B0C2B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A1F7-1D75-4A9E-B4F4-66D5EDE35E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9616-0731-4AF5-97B2-BD8C5A3B0C2B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A1F7-1D75-4A9E-B4F4-66D5EDE35E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9616-0731-4AF5-97B2-BD8C5A3B0C2B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A1F7-1D75-4A9E-B4F4-66D5EDE35E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9616-0731-4AF5-97B2-BD8C5A3B0C2B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A1F7-1D75-4A9E-B4F4-66D5EDE35E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9616-0731-4AF5-97B2-BD8C5A3B0C2B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A1F7-1D75-4A9E-B4F4-66D5EDE35E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9616-0731-4AF5-97B2-BD8C5A3B0C2B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A1F7-1D75-4A9E-B4F4-66D5EDE35E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9616-0731-4AF5-97B2-BD8C5A3B0C2B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A1F7-1D75-4A9E-B4F4-66D5EDE35E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9616-0731-4AF5-97B2-BD8C5A3B0C2B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A1F7-1D75-4A9E-B4F4-66D5EDE35E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9616-0731-4AF5-97B2-BD8C5A3B0C2B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A1F7-1D75-4A9E-B4F4-66D5EDE35E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CDC19616-0731-4AF5-97B2-BD8C5A3B0C2B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8A31A1F7-1D75-4A9E-B4F4-66D5EDE35E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DC19616-0731-4AF5-97B2-BD8C5A3B0C2B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A31A1F7-1D75-4A9E-B4F4-66D5EDE35E4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CDC19616-0731-4AF5-97B2-BD8C5A3B0C2B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8A31A1F7-1D75-4A9E-B4F4-66D5EDE35E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9616-0731-4AF5-97B2-BD8C5A3B0C2B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A1F7-1D75-4A9E-B4F4-66D5EDE35E4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9616-0731-4AF5-97B2-BD8C5A3B0C2B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A1F7-1D75-4A9E-B4F4-66D5EDE35E4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DC19616-0731-4AF5-97B2-BD8C5A3B0C2B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A31A1F7-1D75-4A9E-B4F4-66D5EDE35E4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9616-0731-4AF5-97B2-BD8C5A3B0C2B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A1F7-1D75-4A9E-B4F4-66D5EDE35E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DC19616-0731-4AF5-97B2-BD8C5A3B0C2B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A31A1F7-1D75-4A9E-B4F4-66D5EDE35E4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DC19616-0731-4AF5-97B2-BD8C5A3B0C2B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A31A1F7-1D75-4A9E-B4F4-66D5EDE35E4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9616-0731-4AF5-97B2-BD8C5A3B0C2B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A1F7-1D75-4A9E-B4F4-66D5EDE35E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9616-0731-4AF5-97B2-BD8C5A3B0C2B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A1F7-1D75-4A9E-B4F4-66D5EDE35E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9616-0731-4AF5-97B2-BD8C5A3B0C2B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A31A1F7-1D75-4A9E-B4F4-66D5EDE35E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9616-0731-4AF5-97B2-BD8C5A3B0C2B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A31A1F7-1D75-4A9E-B4F4-66D5EDE35E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9616-0731-4AF5-97B2-BD8C5A3B0C2B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A1F7-1D75-4A9E-B4F4-66D5EDE35E4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9616-0731-4AF5-97B2-BD8C5A3B0C2B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A1F7-1D75-4A9E-B4F4-66D5EDE35E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9616-0731-4AF5-97B2-BD8C5A3B0C2B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8A31A1F7-1D75-4A9E-B4F4-66D5EDE35E4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9616-0731-4AF5-97B2-BD8C5A3B0C2B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A1F7-1D75-4A9E-B4F4-66D5EDE35E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9616-0731-4AF5-97B2-BD8C5A3B0C2B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A1F7-1D75-4A9E-B4F4-66D5EDE35E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9616-0731-4AF5-97B2-BD8C5A3B0C2B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A1F7-1D75-4A9E-B4F4-66D5EDE35E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9616-0731-4AF5-97B2-BD8C5A3B0C2B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A1F7-1D75-4A9E-B4F4-66D5EDE35E4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9616-0731-4AF5-97B2-BD8C5A3B0C2B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A1F7-1D75-4A9E-B4F4-66D5EDE35E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9616-0731-4AF5-97B2-BD8C5A3B0C2B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A1F7-1D75-4A9E-B4F4-66D5EDE35E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C19616-0731-4AF5-97B2-BD8C5A3B0C2B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31A1F7-1D75-4A9E-B4F4-66D5EDE35E4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DC19616-0731-4AF5-97B2-BD8C5A3B0C2B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8A31A1F7-1D75-4A9E-B4F4-66D5EDE35E4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DC19616-0731-4AF5-97B2-BD8C5A3B0C2B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A31A1F7-1D75-4A9E-B4F4-66D5EDE35E4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www.youtube.com/watch?v=xFrGuyw1V8s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548680"/>
            <a:ext cx="7772400" cy="1470025"/>
          </a:xfrm>
        </p:spPr>
        <p:txBody>
          <a:bodyPr/>
          <a:lstStyle/>
          <a:p>
            <a:r>
              <a:rPr lang="cs-CZ" dirty="0" smtClean="0"/>
              <a:t>Severní Evropa</a:t>
            </a:r>
            <a:br>
              <a:rPr lang="cs-CZ" dirty="0" smtClean="0"/>
            </a:br>
            <a:r>
              <a:rPr lang="cs-CZ" dirty="0" smtClean="0"/>
              <a:t> VY_32_Inovace_02KR-7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59632" y="2132856"/>
            <a:ext cx="6400800" cy="1752600"/>
          </a:xfrm>
        </p:spPr>
        <p:txBody>
          <a:bodyPr/>
          <a:lstStyle/>
          <a:p>
            <a:r>
              <a:rPr lang="cs-CZ" dirty="0" smtClean="0"/>
              <a:t>Mgr</a:t>
            </a:r>
            <a:r>
              <a:rPr lang="cs-CZ" dirty="0" smtClean="0"/>
              <a:t>. Lenka </a:t>
            </a:r>
            <a:r>
              <a:rPr lang="cs-CZ" dirty="0" smtClean="0"/>
              <a:t>Krčmářová</a:t>
            </a:r>
          </a:p>
          <a:p>
            <a:endParaRPr lang="cs-CZ" dirty="0" smtClean="0"/>
          </a:p>
          <a:p>
            <a:r>
              <a:rPr lang="cs-CZ" dirty="0" smtClean="0"/>
              <a:t>ZŠ a MŠ </a:t>
            </a:r>
            <a:r>
              <a:rPr lang="cs-CZ" dirty="0" err="1" smtClean="0"/>
              <a:t>Nedašov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530350" y="4292600"/>
            <a:ext cx="6083300" cy="1487488"/>
          </a:xfrm>
          <a:prstGeom prst="rect">
            <a:avLst/>
          </a:prstGeom>
          <a:solidFill>
            <a:srgbClr val="FFFFFF"/>
          </a:solidFill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490066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90000"/>
              </a:lnSpc>
              <a:buNone/>
            </a:pPr>
            <a:r>
              <a:rPr lang="cs-CZ" b="1" dirty="0" smtClean="0">
                <a:solidFill>
                  <a:srgbClr val="D0B804"/>
                </a:solidFill>
              </a:rPr>
              <a:t>Anotace:</a:t>
            </a:r>
            <a:r>
              <a:rPr lang="cs-CZ" b="1" dirty="0" smtClean="0"/>
              <a:t> </a:t>
            </a:r>
            <a:r>
              <a:rPr lang="cs-CZ" dirty="0" smtClean="0"/>
              <a:t>Seznámení s </a:t>
            </a:r>
            <a:r>
              <a:rPr lang="cs-CZ" dirty="0" err="1" smtClean="0"/>
              <a:t>s</a:t>
            </a:r>
            <a:r>
              <a:rPr lang="cs-CZ" dirty="0" smtClean="0"/>
              <a:t> regionem Severní Evropa, výklad spojený s aktivitou žáků při řešení zadaných úkolů, práce s mapou a učebnicí</a:t>
            </a:r>
          </a:p>
          <a:p>
            <a:pPr>
              <a:lnSpc>
                <a:spcPct val="90000"/>
              </a:lnSpc>
              <a:buNone/>
            </a:pPr>
            <a:r>
              <a:rPr lang="cs-CZ" b="1" dirty="0" smtClean="0">
                <a:solidFill>
                  <a:srgbClr val="D0B804"/>
                </a:solidFill>
              </a:rPr>
              <a:t>Autor:</a:t>
            </a:r>
            <a:r>
              <a:rPr lang="cs-CZ" b="1" dirty="0" smtClean="0"/>
              <a:t> </a:t>
            </a:r>
            <a:r>
              <a:rPr lang="cs-CZ" dirty="0" smtClean="0"/>
              <a:t>Mgr</a:t>
            </a:r>
            <a:r>
              <a:rPr lang="cs-CZ" dirty="0" smtClean="0"/>
              <a:t>. Lenka </a:t>
            </a:r>
            <a:r>
              <a:rPr lang="cs-CZ" dirty="0" smtClean="0"/>
              <a:t>Krčmářová</a:t>
            </a:r>
          </a:p>
          <a:p>
            <a:pPr>
              <a:lnSpc>
                <a:spcPct val="90000"/>
              </a:lnSpc>
              <a:buNone/>
            </a:pPr>
            <a:r>
              <a:rPr lang="cs-CZ" dirty="0" smtClean="0"/>
              <a:t>Datum zhotovení: říjen 2012</a:t>
            </a:r>
          </a:p>
          <a:p>
            <a:pPr>
              <a:lnSpc>
                <a:spcPct val="90000"/>
              </a:lnSpc>
              <a:buNone/>
            </a:pPr>
            <a:r>
              <a:rPr lang="cs-CZ" b="1" dirty="0" smtClean="0">
                <a:solidFill>
                  <a:srgbClr val="D0B804"/>
                </a:solidFill>
              </a:rPr>
              <a:t>Jazyk:</a:t>
            </a:r>
            <a:r>
              <a:rPr lang="cs-CZ" b="1" dirty="0" smtClean="0"/>
              <a:t> </a:t>
            </a:r>
            <a:r>
              <a:rPr lang="cs-CZ" dirty="0" smtClean="0"/>
              <a:t>Čeština</a:t>
            </a:r>
          </a:p>
          <a:p>
            <a:pPr>
              <a:lnSpc>
                <a:spcPct val="90000"/>
              </a:lnSpc>
              <a:buNone/>
            </a:pPr>
            <a:r>
              <a:rPr lang="cs-CZ" b="1" dirty="0" smtClean="0">
                <a:solidFill>
                  <a:srgbClr val="D0B804"/>
                </a:solidFill>
              </a:rPr>
              <a:t>Očekávaný výstup:</a:t>
            </a:r>
            <a:r>
              <a:rPr lang="cs-CZ" b="1" dirty="0" smtClean="0"/>
              <a:t> </a:t>
            </a:r>
            <a:r>
              <a:rPr lang="cs-CZ" dirty="0" smtClean="0"/>
              <a:t>Lokalizuje na mapě daný region, určí jeho význam, přírodní i hospodářské poměry, stručně charakterizuje jednotlivé státy.</a:t>
            </a:r>
          </a:p>
          <a:p>
            <a:pPr>
              <a:lnSpc>
                <a:spcPct val="90000"/>
              </a:lnSpc>
              <a:buNone/>
            </a:pPr>
            <a:r>
              <a:rPr lang="cs-CZ" b="1" dirty="0" smtClean="0">
                <a:solidFill>
                  <a:srgbClr val="D0B804"/>
                </a:solidFill>
              </a:rPr>
              <a:t>Speciální vzdělávací potřeby:</a:t>
            </a:r>
            <a:r>
              <a:rPr lang="cs-CZ" dirty="0" smtClean="0"/>
              <a:t> žádné </a:t>
            </a:r>
          </a:p>
          <a:p>
            <a:pPr>
              <a:lnSpc>
                <a:spcPct val="90000"/>
              </a:lnSpc>
              <a:buNone/>
            </a:pPr>
            <a:r>
              <a:rPr lang="cs-CZ" b="1" dirty="0" smtClean="0">
                <a:solidFill>
                  <a:srgbClr val="D0B804"/>
                </a:solidFill>
              </a:rPr>
              <a:t>Klíčová slova:</a:t>
            </a:r>
            <a:r>
              <a:rPr lang="cs-CZ" b="1" dirty="0" smtClean="0"/>
              <a:t> </a:t>
            </a:r>
            <a:r>
              <a:rPr lang="cs-CZ" dirty="0" smtClean="0"/>
              <a:t>Severní Evropa</a:t>
            </a:r>
          </a:p>
          <a:p>
            <a:pPr>
              <a:lnSpc>
                <a:spcPct val="90000"/>
              </a:lnSpc>
              <a:buNone/>
            </a:pPr>
            <a:r>
              <a:rPr lang="cs-CZ" b="1" dirty="0" smtClean="0">
                <a:solidFill>
                  <a:srgbClr val="D0B804"/>
                </a:solidFill>
              </a:rPr>
              <a:t>Druh učebního materiálu</a:t>
            </a:r>
            <a:r>
              <a:rPr lang="cs-CZ" b="1" dirty="0" smtClean="0"/>
              <a:t>: </a:t>
            </a:r>
            <a:r>
              <a:rPr lang="cs-CZ" dirty="0" smtClean="0"/>
              <a:t>Prezentace</a:t>
            </a:r>
          </a:p>
          <a:p>
            <a:pPr>
              <a:lnSpc>
                <a:spcPct val="90000"/>
              </a:lnSpc>
              <a:buNone/>
            </a:pPr>
            <a:r>
              <a:rPr lang="cs-CZ" b="1" dirty="0" smtClean="0">
                <a:solidFill>
                  <a:srgbClr val="D0B804"/>
                </a:solidFill>
              </a:rPr>
              <a:t>Druh </a:t>
            </a:r>
            <a:r>
              <a:rPr lang="cs-CZ" b="1" dirty="0" err="1" smtClean="0">
                <a:solidFill>
                  <a:srgbClr val="D0B804"/>
                </a:solidFill>
              </a:rPr>
              <a:t>interaktivity</a:t>
            </a:r>
            <a:r>
              <a:rPr lang="cs-CZ" b="1" dirty="0" smtClean="0">
                <a:solidFill>
                  <a:srgbClr val="D0B804"/>
                </a:solidFill>
              </a:rPr>
              <a:t>:</a:t>
            </a:r>
            <a:r>
              <a:rPr lang="cs-CZ" b="1" dirty="0" smtClean="0"/>
              <a:t> </a:t>
            </a:r>
            <a:r>
              <a:rPr lang="cs-CZ" dirty="0" smtClean="0"/>
              <a:t>Výklad, aktivita</a:t>
            </a:r>
          </a:p>
          <a:p>
            <a:pPr>
              <a:lnSpc>
                <a:spcPct val="90000"/>
              </a:lnSpc>
              <a:buNone/>
            </a:pPr>
            <a:r>
              <a:rPr lang="cs-CZ" b="1" dirty="0" smtClean="0">
                <a:solidFill>
                  <a:srgbClr val="D0B804"/>
                </a:solidFill>
              </a:rPr>
              <a:t>Cílová skupina:</a:t>
            </a:r>
            <a:r>
              <a:rPr lang="cs-CZ" b="1" dirty="0" smtClean="0"/>
              <a:t> </a:t>
            </a:r>
            <a:r>
              <a:rPr lang="cs-CZ" dirty="0" smtClean="0"/>
              <a:t>Žák</a:t>
            </a:r>
          </a:p>
          <a:p>
            <a:pPr>
              <a:lnSpc>
                <a:spcPct val="90000"/>
              </a:lnSpc>
              <a:buNone/>
            </a:pPr>
            <a:r>
              <a:rPr lang="cs-CZ" b="1" dirty="0" smtClean="0">
                <a:solidFill>
                  <a:srgbClr val="D0B804"/>
                </a:solidFill>
              </a:rPr>
              <a:t>Stupeň a typ vzdělávání:</a:t>
            </a:r>
            <a:r>
              <a:rPr lang="cs-CZ" b="1" dirty="0" smtClean="0"/>
              <a:t> </a:t>
            </a:r>
            <a:r>
              <a:rPr lang="cs-CZ" dirty="0" smtClean="0"/>
              <a:t>základní vzdělávání – 2.stupeň</a:t>
            </a:r>
          </a:p>
          <a:p>
            <a:pPr>
              <a:lnSpc>
                <a:spcPct val="90000"/>
              </a:lnSpc>
              <a:buNone/>
            </a:pPr>
            <a:r>
              <a:rPr lang="cs-CZ" b="1" dirty="0" smtClean="0">
                <a:solidFill>
                  <a:srgbClr val="D0B804"/>
                </a:solidFill>
              </a:rPr>
              <a:t>Typická věková skupina:</a:t>
            </a:r>
            <a:r>
              <a:rPr lang="cs-CZ" b="1" dirty="0" smtClean="0"/>
              <a:t> </a:t>
            </a:r>
            <a:r>
              <a:rPr lang="cs-CZ" dirty="0" smtClean="0"/>
              <a:t>8.ročník</a:t>
            </a:r>
          </a:p>
          <a:p>
            <a:pPr>
              <a:lnSpc>
                <a:spcPct val="90000"/>
              </a:lnSpc>
              <a:buNone/>
            </a:pPr>
            <a:r>
              <a:rPr lang="cs-CZ" b="1" dirty="0" smtClean="0">
                <a:solidFill>
                  <a:srgbClr val="D0B804"/>
                </a:solidFill>
              </a:rPr>
              <a:t>Celková velikost:</a:t>
            </a:r>
            <a:r>
              <a:rPr lang="cs-CZ" dirty="0" smtClean="0"/>
              <a:t>    696 kB  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523528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C000"/>
                </a:solidFill>
              </a:rPr>
              <a:t>Severní Evropa</a:t>
            </a:r>
            <a:endParaRPr lang="cs-CZ" dirty="0">
              <a:solidFill>
                <a:srgbClr val="FFC000"/>
              </a:solidFill>
            </a:endParaRPr>
          </a:p>
        </p:txBody>
      </p:sp>
      <p:pic>
        <p:nvPicPr>
          <p:cNvPr id="1026" name="Picture 2" descr="C:\Users\Krcmarova-NB\Desktop\Severní Evropa-map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196752"/>
            <a:ext cx="8280920" cy="5328592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611560" y="2852936"/>
            <a:ext cx="11672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1.Dánsko 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11560" y="3212976"/>
            <a:ext cx="10101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2.Finsko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11560" y="3573016"/>
            <a:ext cx="11960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3.Švédsko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11560" y="3861048"/>
            <a:ext cx="1064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4.Norsko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11560" y="4149080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5.Island</a:t>
            </a:r>
            <a:endParaRPr lang="cs-CZ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5.55556E-6 L 0.29913 0.15741 " pathEditMode="relative" ptsTypes="AA">
                                      <p:cBhvr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22222E-6 -4.44444E-6 L 0.44114 -0.07361 " pathEditMode="relative" ptsTypes="AA">
                                      <p:cBhvr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27778E-6 -2.96296E-6 L 0.36232 -0.05232 " pathEditMode="relative" ptsTypes="AA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5.55556E-6 L 0.32274 -0.14698 " pathEditMode="relative" ptsTypes="AA">
                                      <p:cBhvr>
                                        <p:cTn id="1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11111E-6 L 0.12604 -0.28356 " pathEditMode="relative" ptsTypes="AA">
                                      <p:cBhvr>
                                        <p:cTn id="22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Poznej vlajky států:</a:t>
            </a:r>
            <a:endParaRPr lang="cs-CZ" dirty="0"/>
          </a:p>
        </p:txBody>
      </p:sp>
      <p:pic>
        <p:nvPicPr>
          <p:cNvPr id="24578" name="Picture 2" descr="Vlajka Dánsk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628800"/>
            <a:ext cx="1263774" cy="862584"/>
          </a:xfrm>
          <a:prstGeom prst="rect">
            <a:avLst/>
          </a:prstGeom>
          <a:noFill/>
        </p:spPr>
      </p:pic>
      <p:pic>
        <p:nvPicPr>
          <p:cNvPr id="24580" name="Picture 4" descr="Vlajka Finsk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924944"/>
            <a:ext cx="1263774" cy="854199"/>
          </a:xfrm>
          <a:prstGeom prst="rect">
            <a:avLst/>
          </a:prstGeom>
          <a:noFill/>
        </p:spPr>
      </p:pic>
      <p:pic>
        <p:nvPicPr>
          <p:cNvPr id="24582" name="Picture 6" descr="Vlajka Švédsk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4293096"/>
            <a:ext cx="1368152" cy="864096"/>
          </a:xfrm>
          <a:prstGeom prst="rect">
            <a:avLst/>
          </a:prstGeom>
          <a:noFill/>
        </p:spPr>
      </p:pic>
      <p:pic>
        <p:nvPicPr>
          <p:cNvPr id="24584" name="Picture 8" descr="Vlajka Norsk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2996952"/>
            <a:ext cx="1224136" cy="906016"/>
          </a:xfrm>
          <a:prstGeom prst="rect">
            <a:avLst/>
          </a:prstGeom>
          <a:noFill/>
        </p:spPr>
      </p:pic>
      <p:pic>
        <p:nvPicPr>
          <p:cNvPr id="24586" name="Picture 10" descr="Vlajka Islandu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7984" y="1628800"/>
            <a:ext cx="1191766" cy="896492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2339752" y="1916832"/>
            <a:ext cx="11473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66"/>
                </a:solidFill>
              </a:rPr>
              <a:t>Dánsko</a:t>
            </a:r>
            <a:r>
              <a:rPr lang="cs-CZ" dirty="0" smtClean="0">
                <a:solidFill>
                  <a:srgbClr val="FF0066"/>
                </a:solidFill>
              </a:rPr>
              <a:t> </a:t>
            </a:r>
            <a:endParaRPr lang="cs-CZ" dirty="0">
              <a:solidFill>
                <a:srgbClr val="FF0066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411760" y="3140968"/>
            <a:ext cx="10382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Finsko 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483768" y="4581128"/>
            <a:ext cx="12546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Švédsko 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084168" y="1916832"/>
            <a:ext cx="9925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Island 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012160" y="3140968"/>
            <a:ext cx="10586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>
                <a:solidFill>
                  <a:srgbClr val="FF0000"/>
                </a:solidFill>
              </a:rPr>
              <a:t>Norsko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79512" y="5949280"/>
            <a:ext cx="45135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C000"/>
                </a:solidFill>
              </a:rPr>
              <a:t>Najdi uvedené státy na mapě.</a:t>
            </a:r>
            <a:endParaRPr lang="cs-CZ" sz="2800" dirty="0">
              <a:solidFill>
                <a:srgbClr val="FFC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499992" y="4581128"/>
            <a:ext cx="472302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660033"/>
                </a:solidFill>
              </a:rPr>
              <a:t>Severní Evropa </a:t>
            </a:r>
            <a:r>
              <a:rPr lang="cs-CZ" sz="2800" dirty="0" smtClean="0"/>
              <a:t>– nízká hustota</a:t>
            </a:r>
          </a:p>
          <a:p>
            <a:r>
              <a:rPr lang="cs-CZ" sz="2800" dirty="0" smtClean="0"/>
              <a:t> zalidnění, neporušená a pestrá</a:t>
            </a:r>
          </a:p>
          <a:p>
            <a:r>
              <a:rPr lang="cs-CZ" sz="2800" dirty="0" smtClean="0"/>
              <a:t> krajina.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01608" cy="504056"/>
          </a:xfrm>
        </p:spPr>
        <p:txBody>
          <a:bodyPr>
            <a:normAutofit fontScale="90000"/>
          </a:bodyPr>
          <a:lstStyle/>
          <a:p>
            <a:pPr algn="l"/>
            <a:r>
              <a:rPr lang="cs-CZ" b="1" dirty="0" smtClean="0">
                <a:solidFill>
                  <a:srgbClr val="FFC000"/>
                </a:solidFill>
              </a:rPr>
              <a:t>Dánsko                           Finsko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1"/>
          </p:nvPr>
        </p:nvSpPr>
        <p:spPr>
          <a:xfrm>
            <a:off x="0" y="764705"/>
            <a:ext cx="4572000" cy="1296144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sz="2400" dirty="0" smtClean="0"/>
              <a:t>Rozkládá se v úrodných nížinách</a:t>
            </a:r>
          </a:p>
          <a:p>
            <a:pPr>
              <a:buNone/>
            </a:pPr>
            <a:r>
              <a:rPr lang="cs-CZ" sz="2400" dirty="0" smtClean="0"/>
              <a:t>Jutského poloostrova. Významné</a:t>
            </a:r>
          </a:p>
          <a:p>
            <a:pPr>
              <a:buNone/>
            </a:pPr>
            <a:r>
              <a:rPr lang="cs-CZ" sz="2400" u="sng" dirty="0" smtClean="0"/>
              <a:t>zemědělství a potravinářství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2"/>
          </p:nvPr>
        </p:nvSpPr>
        <p:spPr>
          <a:xfrm>
            <a:off x="4716016" y="764705"/>
            <a:ext cx="4248472" cy="1368151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sz="2400" dirty="0" smtClean="0"/>
              <a:t>„Země tisíců jezer“. Rozsáhlé </a:t>
            </a:r>
          </a:p>
          <a:p>
            <a:pPr>
              <a:buNone/>
            </a:pPr>
            <a:r>
              <a:rPr lang="cs-CZ" sz="2400" dirty="0" smtClean="0"/>
              <a:t>lesy – </a:t>
            </a:r>
            <a:r>
              <a:rPr lang="cs-CZ" sz="2400" u="sng" dirty="0" smtClean="0"/>
              <a:t>dřevozpracující </a:t>
            </a:r>
          </a:p>
          <a:p>
            <a:pPr>
              <a:buNone/>
            </a:pPr>
            <a:r>
              <a:rPr lang="cs-CZ" sz="2400" u="sng" dirty="0" smtClean="0"/>
              <a:t>a papírenský</a:t>
            </a:r>
            <a:r>
              <a:rPr lang="cs-CZ" sz="2400" dirty="0" smtClean="0"/>
              <a:t>  průmysl, </a:t>
            </a:r>
            <a:r>
              <a:rPr lang="cs-CZ" sz="2400" u="sng" dirty="0" smtClean="0"/>
              <a:t>elektronika</a:t>
            </a:r>
          </a:p>
          <a:p>
            <a:pPr>
              <a:buNone/>
            </a:pPr>
            <a:r>
              <a:rPr lang="cs-CZ" sz="2400" dirty="0" smtClean="0"/>
              <a:t>(Nokia).</a:t>
            </a:r>
            <a:endParaRPr lang="cs-CZ" sz="2400" dirty="0"/>
          </a:p>
        </p:txBody>
      </p:sp>
      <p:pic>
        <p:nvPicPr>
          <p:cNvPr id="2050" name="Picture 2" descr="http://upload.wikimedia.org/wikipedia/commons/thumb/f/f1/Lego.jpg/220px-Le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276872"/>
            <a:ext cx="2095500" cy="2600325"/>
          </a:xfrm>
          <a:prstGeom prst="rect">
            <a:avLst/>
          </a:prstGeom>
          <a:noFill/>
        </p:spPr>
      </p:pic>
      <p:pic>
        <p:nvPicPr>
          <p:cNvPr id="2052" name="Picture 4" descr="Malá mo&amp;rcaron;ská víla, Koda&amp;ncaron;. Dánsko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3645024"/>
            <a:ext cx="2699023" cy="3024336"/>
          </a:xfrm>
          <a:prstGeom prst="rect">
            <a:avLst/>
          </a:prstGeom>
          <a:noFill/>
        </p:spPr>
      </p:pic>
      <p:pic>
        <p:nvPicPr>
          <p:cNvPr id="5122" name="Picture 2" descr="http://upload.wikimedia.org/wikipedia/commons/thumb/b/b2/Sauna_inside.jpg/220px-Sauna_insid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2132856"/>
            <a:ext cx="2736304" cy="1944216"/>
          </a:xfrm>
          <a:prstGeom prst="rect">
            <a:avLst/>
          </a:prstGeom>
          <a:noFill/>
        </p:spPr>
      </p:pic>
      <p:pic>
        <p:nvPicPr>
          <p:cNvPr id="5124" name="Picture 4" descr="Mobilní telefony Nokia Lumia 6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4048" y="4509120"/>
            <a:ext cx="3048000" cy="190500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706090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>
                <a:solidFill>
                  <a:srgbClr val="FFC000"/>
                </a:solidFill>
              </a:rPr>
              <a:t>Švédsko                         Norsko</a:t>
            </a:r>
            <a:br>
              <a:rPr lang="cs-CZ" dirty="0" smtClean="0">
                <a:solidFill>
                  <a:srgbClr val="FFC000"/>
                </a:solidFill>
              </a:rPr>
            </a:b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251520" y="620688"/>
            <a:ext cx="8892480" cy="1656184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cs-CZ" sz="2800" dirty="0" smtClean="0"/>
              <a:t>Těžba kvalitní </a:t>
            </a:r>
            <a:r>
              <a:rPr lang="cs-CZ" sz="2800" u="sng" dirty="0" smtClean="0"/>
              <a:t>železné</a:t>
            </a:r>
            <a:r>
              <a:rPr lang="cs-CZ" sz="2800" dirty="0" smtClean="0"/>
              <a:t>                           Země fjordů, tisíců ostrovů.</a:t>
            </a:r>
          </a:p>
          <a:p>
            <a:pPr>
              <a:buNone/>
            </a:pPr>
            <a:r>
              <a:rPr lang="cs-CZ" sz="2800" u="sng" dirty="0" smtClean="0"/>
              <a:t>rudy</a:t>
            </a:r>
            <a:r>
              <a:rPr lang="cs-CZ" sz="2800" dirty="0" smtClean="0"/>
              <a:t> – hutnictví,vyspělé                      Těžba </a:t>
            </a:r>
            <a:r>
              <a:rPr lang="cs-CZ" sz="2800" u="sng" dirty="0" smtClean="0"/>
              <a:t>ropy a zemního plynu</a:t>
            </a:r>
            <a:r>
              <a:rPr lang="cs-CZ" sz="2800" dirty="0" smtClean="0"/>
              <a:t>, </a:t>
            </a:r>
          </a:p>
          <a:p>
            <a:pPr>
              <a:buNone/>
            </a:pPr>
            <a:r>
              <a:rPr lang="cs-CZ" sz="2800" dirty="0" smtClean="0"/>
              <a:t>strojírenství, výroba aut,                      výroba elektřiny ve vodních                                                       </a:t>
            </a:r>
          </a:p>
          <a:p>
            <a:pPr>
              <a:buNone/>
            </a:pPr>
            <a:r>
              <a:rPr lang="cs-CZ" sz="2800" dirty="0" smtClean="0"/>
              <a:t>letadel,  elektroniky.                             elektrárnách. Významný </a:t>
            </a:r>
            <a:r>
              <a:rPr lang="cs-CZ" sz="2800" u="sng" dirty="0" smtClean="0"/>
              <a:t>rybolov</a:t>
            </a:r>
            <a:r>
              <a:rPr lang="cs-CZ" sz="2800" dirty="0" smtClean="0"/>
              <a:t>.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827584" y="6211669"/>
            <a:ext cx="57423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solidFill>
                  <a:srgbClr val="FFFF00"/>
                </a:solidFill>
                <a:hlinkClick r:id="rId2"/>
              </a:rPr>
              <a:t>http://www.</a:t>
            </a:r>
            <a:r>
              <a:rPr lang="cs-CZ" dirty="0" err="1" smtClean="0">
                <a:solidFill>
                  <a:srgbClr val="FFFF00"/>
                </a:solidFill>
                <a:hlinkClick r:id="rId2"/>
              </a:rPr>
              <a:t>youtube.com</a:t>
            </a:r>
            <a:r>
              <a:rPr lang="cs-CZ" dirty="0" smtClean="0">
                <a:solidFill>
                  <a:srgbClr val="FFFF00"/>
                </a:solidFill>
                <a:hlinkClick r:id="rId2"/>
              </a:rPr>
              <a:t>/</a:t>
            </a:r>
            <a:r>
              <a:rPr lang="cs-CZ" dirty="0" err="1" smtClean="0">
                <a:solidFill>
                  <a:srgbClr val="FFFF00"/>
                </a:solidFill>
                <a:hlinkClick r:id="rId2"/>
              </a:rPr>
              <a:t>watch</a:t>
            </a:r>
            <a:r>
              <a:rPr lang="cs-CZ" dirty="0" smtClean="0">
                <a:solidFill>
                  <a:srgbClr val="FFFF00"/>
                </a:solidFill>
                <a:hlinkClick r:id="rId2"/>
              </a:rPr>
              <a:t>?v=xFrGuyw1V8s</a:t>
            </a:r>
            <a:endParaRPr lang="cs-CZ" dirty="0" smtClean="0">
              <a:solidFill>
                <a:srgbClr val="FFFF00"/>
              </a:solidFill>
            </a:endParaRPr>
          </a:p>
          <a:p>
            <a:endParaRPr lang="cs-CZ" dirty="0"/>
          </a:p>
        </p:txBody>
      </p:sp>
      <p:pic>
        <p:nvPicPr>
          <p:cNvPr id="3074" name="Picture 2" descr="http://upload.wikimedia.org/wikipedia/commons/thumb/e/ef/Tallberg_house.JPG/220px-Tallberg_hous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492896"/>
            <a:ext cx="2664296" cy="1872208"/>
          </a:xfrm>
          <a:prstGeom prst="rect">
            <a:avLst/>
          </a:prstGeom>
          <a:noFill/>
        </p:spPr>
      </p:pic>
      <p:pic>
        <p:nvPicPr>
          <p:cNvPr id="3076" name="Picture 4" descr="GamlaStan from Katarinahissen Stockholm Sw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4509120"/>
            <a:ext cx="2376264" cy="1656184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395536" y="5229200"/>
            <a:ext cx="11698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Stockholm</a:t>
            </a:r>
          </a:p>
          <a:p>
            <a:endParaRPr lang="cs-CZ" dirty="0"/>
          </a:p>
        </p:txBody>
      </p:sp>
      <p:pic>
        <p:nvPicPr>
          <p:cNvPr id="3078" name="Picture 6" descr="Soubor:Norway- Fjord on a rainy day.jpe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2564904"/>
            <a:ext cx="4104456" cy="3168352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5508104" y="3140968"/>
            <a:ext cx="6303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fjord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pPr algn="l"/>
            <a:r>
              <a:rPr lang="cs-CZ" dirty="0" smtClean="0">
                <a:solidFill>
                  <a:srgbClr val="FFC000"/>
                </a:solidFill>
              </a:rPr>
              <a:t>Island 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124744"/>
            <a:ext cx="8229600" cy="1324744"/>
          </a:xfrm>
        </p:spPr>
        <p:txBody>
          <a:bodyPr/>
          <a:lstStyle/>
          <a:p>
            <a:r>
              <a:rPr lang="cs-CZ" dirty="0" smtClean="0"/>
              <a:t>Nazýván ostrovem ohně a ledu. Hlavním odvětvím je </a:t>
            </a:r>
            <a:r>
              <a:rPr lang="cs-CZ" u="sng" dirty="0" smtClean="0"/>
              <a:t>rybolov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46082" name="Picture 2" descr="http://upload.wikimedia.org/wikipedia/commons/thumb/8/85/Hekla_hraun.jpg/220px-Hekla_hrau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420888"/>
            <a:ext cx="2736304" cy="2088232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539552" y="2492896"/>
            <a:ext cx="1325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Sopka Hekla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46084" name="Picture 4" descr="Soubor:Strokku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2204864"/>
            <a:ext cx="3233936" cy="4418856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5292080" y="2564904"/>
            <a:ext cx="7777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Gejzír </a:t>
            </a:r>
            <a:endParaRPr lang="cs-CZ" dirty="0"/>
          </a:p>
        </p:txBody>
      </p:sp>
      <p:pic>
        <p:nvPicPr>
          <p:cNvPr id="46086" name="Picture 6" descr="http://upload.wikimedia.org/wikipedia/commons/thumb/c/cd/Map_of_Iceland.svg/250px-Map_of_Iceland.sv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4365104"/>
            <a:ext cx="2381250" cy="1933576"/>
          </a:xfrm>
          <a:prstGeom prst="rect">
            <a:avLst/>
          </a:prstGeom>
          <a:noFill/>
        </p:spPr>
      </p:pic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FF00"/>
                </a:solidFill>
              </a:rPr>
              <a:t>Ověř si své znalosti:</a:t>
            </a:r>
            <a:endParaRPr lang="cs-CZ" dirty="0">
              <a:solidFill>
                <a:srgbClr val="00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616624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Stavebnice Lego se vyrábí v………………………..</a:t>
            </a:r>
          </a:p>
          <a:p>
            <a:pPr>
              <a:buNone/>
            </a:pPr>
            <a:r>
              <a:rPr lang="cs-CZ" dirty="0" smtClean="0"/>
              <a:t>Příběh o malé mořské víle napsal známý </a:t>
            </a:r>
          </a:p>
          <a:p>
            <a:pPr>
              <a:buNone/>
            </a:pPr>
            <a:r>
              <a:rPr lang="cs-CZ" dirty="0" smtClean="0"/>
              <a:t>pohádkář……………………………………………………</a:t>
            </a:r>
          </a:p>
          <a:p>
            <a:pPr>
              <a:buNone/>
            </a:pPr>
            <a:r>
              <a:rPr lang="cs-CZ" dirty="0" smtClean="0"/>
              <a:t>Sauna je typická pro ………………………………….</a:t>
            </a:r>
          </a:p>
          <a:p>
            <a:pPr>
              <a:buNone/>
            </a:pPr>
            <a:r>
              <a:rPr lang="cs-CZ" dirty="0" smtClean="0"/>
              <a:t>V ………………….se veškerá elektřina </a:t>
            </a:r>
            <a:r>
              <a:rPr lang="cs-CZ" smtClean="0"/>
              <a:t>vyrábí </a:t>
            </a:r>
            <a:r>
              <a:rPr lang="cs-CZ" smtClean="0"/>
              <a:t> 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v </a:t>
            </a:r>
            <a:r>
              <a:rPr lang="cs-CZ" dirty="0" smtClean="0"/>
              <a:t>hydroelektrárnách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Drsné klima severní Evropy zmírňuje hlavně na </a:t>
            </a:r>
          </a:p>
          <a:p>
            <a:pPr>
              <a:buNone/>
            </a:pPr>
            <a:r>
              <a:rPr lang="cs-CZ" dirty="0" smtClean="0"/>
              <a:t>jihozápadě …………………………………</a:t>
            </a:r>
          </a:p>
          <a:p>
            <a:pPr>
              <a:buNone/>
            </a:pPr>
            <a:r>
              <a:rPr lang="cs-CZ" dirty="0" smtClean="0"/>
              <a:t>Kvalitní železná ruda se těží především ve …………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Kontrola 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cs-CZ" dirty="0" smtClean="0"/>
              <a:t>Stavebnice Lego se vyrábí v </a:t>
            </a:r>
            <a:r>
              <a:rPr lang="cs-CZ" dirty="0" smtClean="0">
                <a:solidFill>
                  <a:srgbClr val="FF0000"/>
                </a:solidFill>
              </a:rPr>
              <a:t>Dánsku.</a:t>
            </a:r>
          </a:p>
          <a:p>
            <a:pPr>
              <a:buNone/>
            </a:pPr>
            <a:r>
              <a:rPr lang="cs-CZ" dirty="0" smtClean="0"/>
              <a:t>Příběh o malé mořské víle napsal známý </a:t>
            </a:r>
          </a:p>
          <a:p>
            <a:pPr>
              <a:buNone/>
            </a:pPr>
            <a:r>
              <a:rPr lang="cs-CZ" dirty="0" smtClean="0"/>
              <a:t>pohádkář </a:t>
            </a:r>
            <a:r>
              <a:rPr lang="cs-CZ" dirty="0" err="1" smtClean="0">
                <a:solidFill>
                  <a:srgbClr val="FF0000"/>
                </a:solidFill>
              </a:rPr>
              <a:t>H.Ch.Andersen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</a:p>
          <a:p>
            <a:pPr>
              <a:buNone/>
            </a:pPr>
            <a:r>
              <a:rPr lang="cs-CZ" dirty="0" smtClean="0"/>
              <a:t>Sauna je typická pro </a:t>
            </a:r>
            <a:r>
              <a:rPr lang="cs-CZ" dirty="0" smtClean="0">
                <a:solidFill>
                  <a:srgbClr val="FF0000"/>
                </a:solidFill>
              </a:rPr>
              <a:t>Finsko.</a:t>
            </a:r>
          </a:p>
          <a:p>
            <a:pPr>
              <a:buNone/>
            </a:pPr>
            <a:r>
              <a:rPr lang="cs-CZ" dirty="0" smtClean="0"/>
              <a:t>V </a:t>
            </a:r>
            <a:r>
              <a:rPr lang="cs-CZ" dirty="0" smtClean="0">
                <a:solidFill>
                  <a:srgbClr val="FF0000"/>
                </a:solidFill>
              </a:rPr>
              <a:t>Norsku</a:t>
            </a:r>
            <a:r>
              <a:rPr lang="cs-CZ" dirty="0" smtClean="0"/>
              <a:t> se veškerá elektřina vyrábí </a:t>
            </a:r>
            <a:r>
              <a:rPr lang="cs-CZ" dirty="0" smtClean="0"/>
              <a:t> 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v </a:t>
            </a:r>
            <a:r>
              <a:rPr lang="cs-CZ" dirty="0" smtClean="0"/>
              <a:t>hydroelektrárnách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Drsné klima severní Evropy zmírňuje hlavně na </a:t>
            </a:r>
          </a:p>
          <a:p>
            <a:pPr>
              <a:buNone/>
            </a:pPr>
            <a:r>
              <a:rPr lang="cs-CZ" dirty="0" smtClean="0"/>
              <a:t>jihozápadě </a:t>
            </a:r>
            <a:r>
              <a:rPr lang="cs-CZ" dirty="0" smtClean="0">
                <a:solidFill>
                  <a:srgbClr val="FF0000"/>
                </a:solidFill>
              </a:rPr>
              <a:t>Golfský proud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Kvalitní železná ruda se těží především ve </a:t>
            </a:r>
            <a:r>
              <a:rPr lang="cs-CZ" dirty="0" smtClean="0">
                <a:solidFill>
                  <a:srgbClr val="FF0000"/>
                </a:solidFill>
              </a:rPr>
              <a:t>Švédsku.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Přiřaď hlavní města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4" name="Elipsa 3"/>
          <p:cNvSpPr/>
          <p:nvPr/>
        </p:nvSpPr>
        <p:spPr>
          <a:xfrm>
            <a:off x="827584" y="1196752"/>
            <a:ext cx="1728192" cy="9144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Finsko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755576" y="3140968"/>
            <a:ext cx="1800200" cy="9144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Dánsko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755576" y="4149080"/>
            <a:ext cx="1800200" cy="9144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Norsko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899592" y="2132856"/>
            <a:ext cx="1656184" cy="9144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Island 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683568" y="5085184"/>
            <a:ext cx="2088232" cy="9144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Švédsko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5004048" y="1484784"/>
            <a:ext cx="1800200" cy="576064"/>
          </a:xfrm>
          <a:prstGeom prst="roundRect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 smtClean="0"/>
          </a:p>
          <a:p>
            <a:pPr algn="ctr"/>
            <a:endParaRPr lang="cs-CZ" dirty="0" smtClean="0"/>
          </a:p>
          <a:p>
            <a:pPr algn="ctr"/>
            <a:endParaRPr lang="cs-CZ" dirty="0" smtClean="0"/>
          </a:p>
          <a:p>
            <a:pPr algn="ctr"/>
            <a:endParaRPr lang="cs-CZ" dirty="0" smtClean="0"/>
          </a:p>
          <a:p>
            <a:pPr algn="ctr"/>
            <a:endParaRPr lang="cs-CZ" dirty="0" smtClean="0"/>
          </a:p>
          <a:p>
            <a:pPr algn="ctr"/>
            <a:endParaRPr lang="cs-CZ" dirty="0" smtClean="0"/>
          </a:p>
          <a:p>
            <a:pPr algn="ctr"/>
            <a:r>
              <a:rPr lang="cs-CZ" dirty="0" smtClean="0"/>
              <a:t>  </a:t>
            </a:r>
            <a:r>
              <a:rPr lang="cs-CZ" dirty="0" err="1" smtClean="0"/>
              <a:t>oslo</a:t>
            </a:r>
            <a:endParaRPr lang="cs-CZ" dirty="0"/>
          </a:p>
        </p:txBody>
      </p:sp>
      <p:sp>
        <p:nvSpPr>
          <p:cNvPr id="10" name="Zaoblený obdélník 9"/>
          <p:cNvSpPr/>
          <p:nvPr/>
        </p:nvSpPr>
        <p:spPr>
          <a:xfrm>
            <a:off x="5580112" y="2492896"/>
            <a:ext cx="1800200" cy="576064"/>
          </a:xfrm>
          <a:prstGeom prst="roundRect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11" name="Zaoblený obdélník 10"/>
          <p:cNvSpPr/>
          <p:nvPr/>
        </p:nvSpPr>
        <p:spPr>
          <a:xfrm>
            <a:off x="5580112" y="4509120"/>
            <a:ext cx="1872208" cy="576064"/>
          </a:xfrm>
          <a:prstGeom prst="roundRect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Stockholm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5148064" y="5301208"/>
            <a:ext cx="1872208" cy="576064"/>
          </a:xfrm>
          <a:prstGeom prst="roundRect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Reykjavík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5292080" y="3501008"/>
            <a:ext cx="1800200" cy="626368"/>
          </a:xfrm>
          <a:prstGeom prst="roundRect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Helsinky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292080" y="1556792"/>
            <a:ext cx="8499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Oslo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724128" y="2492896"/>
            <a:ext cx="11310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Kodaň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18" name="Šipka doprava 17"/>
          <p:cNvSpPr/>
          <p:nvPr/>
        </p:nvSpPr>
        <p:spPr>
          <a:xfrm rot="2082692">
            <a:off x="2330751" y="2673192"/>
            <a:ext cx="3142458" cy="196069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Šipka doprava 18"/>
          <p:cNvSpPr/>
          <p:nvPr/>
        </p:nvSpPr>
        <p:spPr>
          <a:xfrm rot="2665704">
            <a:off x="2076502" y="4088829"/>
            <a:ext cx="3401276" cy="18603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Šipka doprava 19"/>
          <p:cNvSpPr/>
          <p:nvPr/>
        </p:nvSpPr>
        <p:spPr>
          <a:xfrm rot="20593005">
            <a:off x="2926697" y="5088497"/>
            <a:ext cx="2572702" cy="163649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Šipka doprava 20"/>
          <p:cNvSpPr/>
          <p:nvPr/>
        </p:nvSpPr>
        <p:spPr>
          <a:xfrm rot="20564933">
            <a:off x="2600434" y="3062034"/>
            <a:ext cx="2980944" cy="21788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Šipka doprava 21"/>
          <p:cNvSpPr/>
          <p:nvPr/>
        </p:nvSpPr>
        <p:spPr>
          <a:xfrm rot="18607828">
            <a:off x="2081048" y="3240912"/>
            <a:ext cx="3429404" cy="16424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dirty="0" smtClean="0"/>
              <a:t>Metodický list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slouží jako pomůcka k výkladu nového učiva</a:t>
            </a:r>
          </a:p>
          <a:p>
            <a:r>
              <a:rPr lang="cs-CZ" dirty="0" smtClean="0"/>
              <a:t>Žáci pracují zároveň s atlasem, učebnicí Zeměpis pro 8.roč</a:t>
            </a:r>
            <a:r>
              <a:rPr lang="cs-CZ" dirty="0" smtClean="0"/>
              <a:t>. (</a:t>
            </a:r>
            <a:r>
              <a:rPr lang="cs-CZ" dirty="0" err="1" smtClean="0"/>
              <a:t>Fraus</a:t>
            </a:r>
            <a:r>
              <a:rPr lang="cs-CZ" dirty="0" smtClean="0"/>
              <a:t>)</a:t>
            </a:r>
          </a:p>
          <a:p>
            <a:r>
              <a:rPr lang="cs-CZ" dirty="0" smtClean="0"/>
              <a:t>Součástí je test k ověření a upevnění znalostí, který žáci řeší společně.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688632"/>
          </a:xfrm>
        </p:spPr>
        <p:txBody>
          <a:bodyPr>
            <a:normAutofit lnSpcReduction="10000"/>
          </a:bodyPr>
          <a:lstStyle/>
          <a:p>
            <a:r>
              <a:rPr lang="en-US" sz="1400" dirty="0" smtClean="0"/>
              <a:t>Northern-Europe-map. In: </a:t>
            </a:r>
            <a:r>
              <a:rPr lang="en-US" sz="1400" i="1" dirty="0" smtClean="0"/>
              <a:t>Wikipedia: the free encyclopedia</a:t>
            </a:r>
            <a:r>
              <a:rPr lang="en-US" sz="1400" dirty="0" smtClean="0"/>
              <a:t> [online]. San Francisco (CA): Wikimedia Foundation, 2001- [cit. 201</a:t>
            </a:r>
            <a:r>
              <a:rPr lang="cs-CZ" sz="1400" dirty="0" smtClean="0"/>
              <a:t>2</a:t>
            </a:r>
            <a:r>
              <a:rPr lang="en-US" sz="1400" dirty="0" smtClean="0"/>
              <a:t>-</a:t>
            </a:r>
            <a:r>
              <a:rPr lang="cs-CZ" sz="1400" dirty="0" smtClean="0"/>
              <a:t>10</a:t>
            </a:r>
            <a:r>
              <a:rPr lang="en-US" sz="1400" dirty="0" smtClean="0"/>
              <a:t>-08]. </a:t>
            </a:r>
            <a:r>
              <a:rPr lang="en-US" sz="1400" dirty="0" err="1" smtClean="0"/>
              <a:t>Dostupné</a:t>
            </a:r>
            <a:r>
              <a:rPr lang="en-US" sz="1400" dirty="0" smtClean="0"/>
              <a:t> z: http://cs.wikipedia.org/wiki/Soubor:Northern-Europe-map.svg</a:t>
            </a:r>
            <a:endParaRPr lang="cs-CZ" sz="1400" dirty="0" smtClean="0"/>
          </a:p>
          <a:p>
            <a:r>
              <a:rPr lang="en-US" sz="1400" dirty="0" smtClean="0"/>
              <a:t>Flag of Denmark. In: </a:t>
            </a:r>
            <a:r>
              <a:rPr lang="en-US" sz="1400" i="1" dirty="0" smtClean="0"/>
              <a:t>Wikipedia: the free encyclopedia</a:t>
            </a:r>
            <a:r>
              <a:rPr lang="en-US" sz="1400" dirty="0" smtClean="0"/>
              <a:t> [online]. San Francisco (CA): Wikimedia Foundation, 2001- [cit. 201</a:t>
            </a:r>
            <a:r>
              <a:rPr lang="cs-CZ" sz="1400" dirty="0" smtClean="0"/>
              <a:t>2</a:t>
            </a:r>
            <a:r>
              <a:rPr lang="en-US" sz="1400" dirty="0" smtClean="0"/>
              <a:t>-</a:t>
            </a:r>
            <a:r>
              <a:rPr lang="cs-CZ" sz="1400" dirty="0" smtClean="0"/>
              <a:t>10</a:t>
            </a:r>
            <a:r>
              <a:rPr lang="en-US" sz="1400" dirty="0" smtClean="0"/>
              <a:t>-08]. </a:t>
            </a:r>
            <a:r>
              <a:rPr lang="en-US" sz="1400" dirty="0" err="1" smtClean="0"/>
              <a:t>Dostupné</a:t>
            </a:r>
            <a:r>
              <a:rPr lang="en-US" sz="1400" dirty="0" smtClean="0"/>
              <a:t> z: http://cs.wikipedia.org/wiki/Soubor:Flag_of_Denmark.svg </a:t>
            </a:r>
            <a:endParaRPr lang="cs-CZ" sz="1400" dirty="0" smtClean="0"/>
          </a:p>
          <a:p>
            <a:r>
              <a:rPr lang="en-US" sz="1400" dirty="0" smtClean="0"/>
              <a:t>Flag of Finland. In: </a:t>
            </a:r>
            <a:r>
              <a:rPr lang="en-US" sz="1400" i="1" dirty="0" smtClean="0"/>
              <a:t>Wikipedia: the free encyclopedia</a:t>
            </a:r>
            <a:r>
              <a:rPr lang="en-US" sz="1400" dirty="0" smtClean="0"/>
              <a:t> [online]. San Francisco (CA): Wikimedia Foundation, 2001- [cit. 201</a:t>
            </a:r>
            <a:r>
              <a:rPr lang="cs-CZ" sz="1400" dirty="0" smtClean="0"/>
              <a:t>2</a:t>
            </a:r>
            <a:r>
              <a:rPr lang="en-US" sz="1400" dirty="0" smtClean="0"/>
              <a:t>-</a:t>
            </a:r>
            <a:r>
              <a:rPr lang="cs-CZ" sz="1400" dirty="0" smtClean="0"/>
              <a:t>10-</a:t>
            </a:r>
            <a:r>
              <a:rPr lang="en-US" sz="1400" dirty="0" smtClean="0"/>
              <a:t>08]. </a:t>
            </a:r>
            <a:r>
              <a:rPr lang="en-US" sz="1400" dirty="0" err="1" smtClean="0"/>
              <a:t>Dostupné</a:t>
            </a:r>
            <a:r>
              <a:rPr lang="en-US" sz="1400" dirty="0" smtClean="0"/>
              <a:t> z: http://cs.wikipedia.org/wiki/Soubor:Flag_of_Finland.svg </a:t>
            </a:r>
            <a:endParaRPr lang="cs-CZ" sz="1400" dirty="0" smtClean="0"/>
          </a:p>
          <a:p>
            <a:r>
              <a:rPr lang="en-US" sz="1400" dirty="0" smtClean="0"/>
              <a:t>Flag of Sweden. In: </a:t>
            </a:r>
            <a:r>
              <a:rPr lang="en-US" sz="1400" i="1" dirty="0" smtClean="0"/>
              <a:t>Wikipedia: the free encyclopedia</a:t>
            </a:r>
            <a:r>
              <a:rPr lang="en-US" sz="1400" dirty="0" smtClean="0"/>
              <a:t> [online]. San Francisco (CA): Wikimedia Foundation, 2001- [cit. 201</a:t>
            </a:r>
            <a:r>
              <a:rPr lang="cs-CZ" sz="1400" dirty="0" smtClean="0"/>
              <a:t>2</a:t>
            </a:r>
            <a:r>
              <a:rPr lang="en-US" sz="1400" dirty="0" smtClean="0"/>
              <a:t>-</a:t>
            </a:r>
            <a:r>
              <a:rPr lang="cs-CZ" sz="1400" dirty="0" smtClean="0"/>
              <a:t>10-</a:t>
            </a:r>
            <a:r>
              <a:rPr lang="en-US" sz="1400" dirty="0" smtClean="0"/>
              <a:t>08]. </a:t>
            </a:r>
            <a:r>
              <a:rPr lang="en-US" sz="1400" dirty="0" err="1" smtClean="0"/>
              <a:t>Dostupné</a:t>
            </a:r>
            <a:r>
              <a:rPr lang="en-US" sz="1400" dirty="0" smtClean="0"/>
              <a:t> z: http://cs.wikipedia.org/wiki/Soubor:Flag_of_Sweden.svg </a:t>
            </a:r>
            <a:endParaRPr lang="cs-CZ" sz="1400" dirty="0" smtClean="0"/>
          </a:p>
          <a:p>
            <a:r>
              <a:rPr lang="en-US" sz="1400" dirty="0" smtClean="0"/>
              <a:t>Flag of Norway. In: </a:t>
            </a:r>
            <a:r>
              <a:rPr lang="en-US" sz="1400" i="1" dirty="0" smtClean="0"/>
              <a:t>Wikipedia: the free encyclopedia</a:t>
            </a:r>
            <a:r>
              <a:rPr lang="en-US" sz="1400" dirty="0" smtClean="0"/>
              <a:t> [online]. San Francisco (CA): Wikimedia Foundation, 2001- [cit. 201</a:t>
            </a:r>
            <a:r>
              <a:rPr lang="cs-CZ" sz="1400" dirty="0" smtClean="0"/>
              <a:t>2</a:t>
            </a:r>
            <a:r>
              <a:rPr lang="en-US" sz="1400" dirty="0" smtClean="0"/>
              <a:t>-</a:t>
            </a:r>
            <a:r>
              <a:rPr lang="cs-CZ" sz="1400" dirty="0" smtClean="0"/>
              <a:t>10-</a:t>
            </a:r>
            <a:r>
              <a:rPr lang="en-US" sz="1400" dirty="0" smtClean="0"/>
              <a:t>08]. </a:t>
            </a:r>
            <a:r>
              <a:rPr lang="en-US" sz="1400" dirty="0" err="1" smtClean="0"/>
              <a:t>Dostupné</a:t>
            </a:r>
            <a:r>
              <a:rPr lang="en-US" sz="1400" dirty="0" smtClean="0"/>
              <a:t> z: http://cs.wikipedia.org/wiki/Soubor:Flag_of_Norway.svg </a:t>
            </a:r>
            <a:endParaRPr lang="cs-CZ" sz="1400" dirty="0" smtClean="0"/>
          </a:p>
          <a:p>
            <a:r>
              <a:rPr lang="en-US" sz="1400" dirty="0" smtClean="0"/>
              <a:t>Flag of Iceland. In: </a:t>
            </a:r>
            <a:r>
              <a:rPr lang="en-US" sz="1400" i="1" dirty="0" smtClean="0"/>
              <a:t>Wikipedia: the free encyclopedia</a:t>
            </a:r>
            <a:r>
              <a:rPr lang="en-US" sz="1400" dirty="0" smtClean="0"/>
              <a:t> [online]. San Francisco (CA): Wikimedia Foundation, 2001- [cit. 201</a:t>
            </a:r>
            <a:r>
              <a:rPr lang="cs-CZ" sz="1400" dirty="0" smtClean="0"/>
              <a:t>2</a:t>
            </a:r>
            <a:r>
              <a:rPr lang="en-US" sz="1400" dirty="0" smtClean="0"/>
              <a:t>-</a:t>
            </a:r>
            <a:r>
              <a:rPr lang="cs-CZ" sz="1400" dirty="0" smtClean="0"/>
              <a:t>10-</a:t>
            </a:r>
            <a:r>
              <a:rPr lang="en-US" sz="1400" dirty="0" smtClean="0"/>
              <a:t>08]. </a:t>
            </a:r>
            <a:r>
              <a:rPr lang="en-US" sz="1400" dirty="0" err="1" smtClean="0"/>
              <a:t>Dostupné</a:t>
            </a:r>
            <a:r>
              <a:rPr lang="en-US" sz="1400" dirty="0" smtClean="0"/>
              <a:t> z: http://cs.wikipedia.org/wiki/Soubor:Flag_of_Iceland.svg </a:t>
            </a:r>
            <a:endParaRPr lang="cs-CZ" sz="1400" dirty="0" smtClean="0"/>
          </a:p>
          <a:p>
            <a:r>
              <a:rPr lang="en-US" sz="1400" dirty="0" smtClean="0"/>
              <a:t>Lego. In: </a:t>
            </a:r>
            <a:r>
              <a:rPr lang="en-US" sz="1400" i="1" dirty="0" smtClean="0"/>
              <a:t>Wikipedia: the free encyclopedia</a:t>
            </a:r>
            <a:r>
              <a:rPr lang="en-US" sz="1400" dirty="0" smtClean="0"/>
              <a:t> [online]. San Francisco (CA): Wikimedia Foundation, 2001- [cit. 201</a:t>
            </a:r>
            <a:r>
              <a:rPr lang="cs-CZ" sz="1400" dirty="0" smtClean="0"/>
              <a:t>2</a:t>
            </a:r>
            <a:r>
              <a:rPr lang="en-US" sz="1400" dirty="0" smtClean="0"/>
              <a:t>-</a:t>
            </a:r>
            <a:r>
              <a:rPr lang="cs-CZ" sz="1400" dirty="0" smtClean="0"/>
              <a:t>10-</a:t>
            </a:r>
            <a:r>
              <a:rPr lang="en-US" sz="1400" dirty="0" smtClean="0"/>
              <a:t>08]. </a:t>
            </a:r>
            <a:r>
              <a:rPr lang="en-US" sz="1400" dirty="0" err="1" smtClean="0"/>
              <a:t>Dostupné</a:t>
            </a:r>
            <a:r>
              <a:rPr lang="en-US" sz="1400" dirty="0" smtClean="0"/>
              <a:t> z: http://cs.wikipedia.org/wiki/Soubor:Lego.jpg </a:t>
            </a:r>
            <a:endParaRPr lang="cs-CZ" sz="1400" dirty="0" smtClean="0"/>
          </a:p>
          <a:p>
            <a:r>
              <a:rPr lang="cs-CZ" sz="1400" dirty="0" smtClean="0"/>
              <a:t>NEUVEDEN. </a:t>
            </a:r>
            <a:r>
              <a:rPr lang="cs-CZ" sz="1400" i="1" dirty="0" smtClean="0"/>
              <a:t>http://www.</a:t>
            </a:r>
            <a:r>
              <a:rPr lang="cs-CZ" sz="1400" i="1" dirty="0" err="1" smtClean="0"/>
              <a:t>asmat.cz</a:t>
            </a:r>
            <a:r>
              <a:rPr lang="cs-CZ" sz="1400" dirty="0" smtClean="0"/>
              <a:t> [online]. [cit. 8.10.2012]. Dostupný na WWW: http://www.</a:t>
            </a:r>
            <a:r>
              <a:rPr lang="cs-CZ" sz="1400" dirty="0" err="1" smtClean="0"/>
              <a:t>asmat.cz</a:t>
            </a:r>
            <a:r>
              <a:rPr lang="cs-CZ" sz="1400" dirty="0" smtClean="0"/>
              <a:t>/</a:t>
            </a:r>
            <a:r>
              <a:rPr lang="cs-CZ" sz="1400" dirty="0" err="1" smtClean="0"/>
              <a:t>scripts</a:t>
            </a:r>
            <a:r>
              <a:rPr lang="cs-CZ" sz="1400" dirty="0" smtClean="0"/>
              <a:t>/fotografie_detail.</a:t>
            </a:r>
            <a:r>
              <a:rPr lang="cs-CZ" sz="1400" dirty="0" err="1" smtClean="0"/>
              <a:t>php</a:t>
            </a:r>
            <a:r>
              <a:rPr lang="cs-CZ" sz="1400" dirty="0" smtClean="0"/>
              <a:t>?Fotka=6846 </a:t>
            </a:r>
          </a:p>
          <a:p>
            <a:r>
              <a:rPr lang="cs-CZ" sz="1400" dirty="0" smtClean="0"/>
              <a:t>Sauna </a:t>
            </a:r>
            <a:r>
              <a:rPr lang="cs-CZ" sz="1400" dirty="0" err="1" smtClean="0"/>
              <a:t>inside</a:t>
            </a:r>
            <a:r>
              <a:rPr lang="cs-CZ" sz="1400" dirty="0" smtClean="0"/>
              <a:t>. In: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San </a:t>
            </a:r>
            <a:r>
              <a:rPr lang="cs-CZ" sz="1400" dirty="0" err="1" smtClean="0"/>
              <a:t>Francisco</a:t>
            </a:r>
            <a:r>
              <a:rPr lang="cs-CZ" sz="1400" dirty="0" smtClean="0"/>
              <a:t> (CA): 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2001- [[cit. 8.10.2012]. Dostupné z: http://cs.wikipedia.org/wiki/Soubor:Sauna_inside.jpg </a:t>
            </a:r>
          </a:p>
          <a:p>
            <a:r>
              <a:rPr lang="cs-CZ" sz="1400" dirty="0" smtClean="0"/>
              <a:t>NEUVEDEN. </a:t>
            </a:r>
            <a:r>
              <a:rPr lang="cs-CZ" sz="1400" i="1" dirty="0" smtClean="0"/>
              <a:t>http://www.</a:t>
            </a:r>
            <a:r>
              <a:rPr lang="cs-CZ" sz="1400" i="1" dirty="0" err="1" smtClean="0"/>
              <a:t>zbozi.cz</a:t>
            </a:r>
            <a:r>
              <a:rPr lang="cs-CZ" sz="1400" dirty="0" smtClean="0"/>
              <a:t> [online]. [[cit. 8.10.2012]. Dostupný na WWW: http://www.</a:t>
            </a:r>
            <a:r>
              <a:rPr lang="cs-CZ" sz="1400" dirty="0" err="1" smtClean="0"/>
              <a:t>zbozi.cz</a:t>
            </a:r>
            <a:r>
              <a:rPr lang="cs-CZ" sz="1400" dirty="0" smtClean="0"/>
              <a:t>/</a:t>
            </a:r>
            <a:r>
              <a:rPr lang="cs-CZ" sz="1400" dirty="0" err="1" smtClean="0"/>
              <a:t>vyrobek</a:t>
            </a:r>
            <a:r>
              <a:rPr lang="cs-CZ" sz="1400" dirty="0" smtClean="0"/>
              <a:t>/</a:t>
            </a:r>
            <a:r>
              <a:rPr lang="cs-CZ" sz="1400" dirty="0" err="1" smtClean="0"/>
              <a:t>nokia</a:t>
            </a:r>
            <a:r>
              <a:rPr lang="cs-CZ" sz="1400" dirty="0" smtClean="0"/>
              <a:t>-</a:t>
            </a:r>
            <a:r>
              <a:rPr lang="cs-CZ" sz="1400" dirty="0" err="1" smtClean="0"/>
              <a:t>lumia</a:t>
            </a:r>
            <a:r>
              <a:rPr lang="cs-CZ" sz="1400" dirty="0" smtClean="0"/>
              <a:t>-610/ </a:t>
            </a:r>
          </a:p>
          <a:p>
            <a:r>
              <a:rPr lang="en-US" sz="1400" dirty="0" err="1" smtClean="0"/>
              <a:t>Tallberg</a:t>
            </a:r>
            <a:r>
              <a:rPr lang="en-US" sz="1400" dirty="0" smtClean="0"/>
              <a:t> house. In: </a:t>
            </a:r>
            <a:r>
              <a:rPr lang="en-US" sz="1400" i="1" dirty="0" smtClean="0"/>
              <a:t>Wikipedia: the free encyclopedia</a:t>
            </a:r>
            <a:r>
              <a:rPr lang="en-US" sz="1400" dirty="0" smtClean="0"/>
              <a:t> [online]. San Francisco (CA): Wikimedia Foundation, 2001- [</a:t>
            </a:r>
            <a:r>
              <a:rPr lang="cs-CZ" sz="1400" dirty="0" smtClean="0"/>
              <a:t>[cit. 8.10.2012</a:t>
            </a:r>
            <a:r>
              <a:rPr lang="en-US" sz="1400" dirty="0" smtClean="0"/>
              <a:t>]. </a:t>
            </a:r>
            <a:r>
              <a:rPr lang="en-US" sz="1400" dirty="0" err="1" smtClean="0"/>
              <a:t>Dostupné</a:t>
            </a:r>
            <a:r>
              <a:rPr lang="en-US" sz="1400" dirty="0" smtClean="0"/>
              <a:t> z: http://cs.wikipedia.org/wiki/Soubor:Tallberg_house.JPG </a:t>
            </a:r>
            <a:endParaRPr lang="cs-CZ" sz="1400" dirty="0" smtClean="0"/>
          </a:p>
          <a:p>
            <a:r>
              <a:rPr lang="cs-CZ" sz="1400" dirty="0" err="1" smtClean="0"/>
              <a:t>Gamla</a:t>
            </a:r>
            <a:r>
              <a:rPr lang="cs-CZ" sz="1400" dirty="0" smtClean="0"/>
              <a:t> Stan </a:t>
            </a:r>
            <a:r>
              <a:rPr lang="cs-CZ" sz="1400" dirty="0" err="1" smtClean="0"/>
              <a:t>from</a:t>
            </a:r>
            <a:r>
              <a:rPr lang="cs-CZ" sz="1400" dirty="0" smtClean="0"/>
              <a:t> </a:t>
            </a:r>
            <a:r>
              <a:rPr lang="cs-CZ" sz="1400" dirty="0" err="1" smtClean="0"/>
              <a:t>Katarinahissen</a:t>
            </a:r>
            <a:r>
              <a:rPr lang="cs-CZ" sz="1400" dirty="0" smtClean="0"/>
              <a:t>. In: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San </a:t>
            </a:r>
            <a:r>
              <a:rPr lang="cs-CZ" sz="1400" dirty="0" err="1" smtClean="0"/>
              <a:t>Francisco</a:t>
            </a:r>
            <a:r>
              <a:rPr lang="cs-CZ" sz="1400" dirty="0" smtClean="0"/>
              <a:t> (CA): 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2001- [[cit. 8.10.2012]. Dostupné z: http://cs.wikipedia.org/wiki/Soubor:GamlaStan_from_Katarinahissen_Stockholm_Swe.jpg </a:t>
            </a:r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pPr algn="l"/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/>
          </a:bodyPr>
          <a:lstStyle/>
          <a:p>
            <a:r>
              <a:rPr lang="en-US" sz="1400" dirty="0" smtClean="0"/>
              <a:t>Norway- Fjord on a rainy day. In: </a:t>
            </a:r>
            <a:r>
              <a:rPr lang="en-US" sz="1400" i="1" dirty="0" smtClean="0"/>
              <a:t>Wikipedia: the free encyclopedia</a:t>
            </a:r>
            <a:r>
              <a:rPr lang="en-US" sz="1400" dirty="0" smtClean="0"/>
              <a:t> [online]. San Francisco (CA): Wikimedia Foundation, 2001- [</a:t>
            </a:r>
            <a:r>
              <a:rPr lang="cs-CZ" sz="1400" dirty="0" smtClean="0"/>
              <a:t>[cit. 8.10.2012</a:t>
            </a:r>
            <a:r>
              <a:rPr lang="en-US" sz="1400" dirty="0" smtClean="0"/>
              <a:t>]. </a:t>
            </a:r>
            <a:r>
              <a:rPr lang="en-US" sz="1400" dirty="0" err="1" smtClean="0"/>
              <a:t>Dostupné</a:t>
            </a:r>
            <a:r>
              <a:rPr lang="en-US" sz="1400" dirty="0" smtClean="0"/>
              <a:t> z: http://cs.wikipedia.org/wiki/Soubor:Norway-_Fjord_on_a_rainy_day.jpeg</a:t>
            </a:r>
            <a:r>
              <a:rPr lang="cs-CZ" sz="1400" dirty="0" smtClean="0"/>
              <a:t> </a:t>
            </a:r>
          </a:p>
          <a:p>
            <a:r>
              <a:rPr lang="cs-CZ" sz="1400" dirty="0" err="1" smtClean="0"/>
              <a:t>Strokkur</a:t>
            </a:r>
            <a:r>
              <a:rPr lang="cs-CZ" sz="1400" dirty="0" smtClean="0"/>
              <a:t>. In: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San </a:t>
            </a:r>
            <a:r>
              <a:rPr lang="cs-CZ" sz="1400" dirty="0" err="1" smtClean="0"/>
              <a:t>Francisco</a:t>
            </a:r>
            <a:r>
              <a:rPr lang="cs-CZ" sz="1400" dirty="0" smtClean="0"/>
              <a:t> (CA): 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2001- [[cit. 8.10.2012]. Dostupné z: http://cs.wikipedia.org/wiki/Soubor:Strokkur.jpg </a:t>
            </a:r>
          </a:p>
          <a:p>
            <a:r>
              <a:rPr lang="cs-CZ" sz="1400" dirty="0" smtClean="0"/>
              <a:t>Hekla </a:t>
            </a:r>
            <a:r>
              <a:rPr lang="cs-CZ" sz="1400" dirty="0" err="1" smtClean="0"/>
              <a:t>hraun</a:t>
            </a:r>
            <a:r>
              <a:rPr lang="cs-CZ" sz="1400" dirty="0" smtClean="0"/>
              <a:t>. In: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San </a:t>
            </a:r>
            <a:r>
              <a:rPr lang="cs-CZ" sz="1400" dirty="0" err="1" smtClean="0"/>
              <a:t>Francisco</a:t>
            </a:r>
            <a:r>
              <a:rPr lang="cs-CZ" sz="1400" dirty="0" smtClean="0"/>
              <a:t> (CA): 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2001- [[cit. 8.10.2012]. Dostupné z: http</a:t>
            </a:r>
            <a:r>
              <a:rPr lang="cs-CZ" sz="1400" smtClean="0"/>
              <a:t>://cs.wikipedia.org/wiki/Soubor:Hekla_hraun.jpg </a:t>
            </a:r>
            <a:endParaRPr lang="cs-CZ" sz="1400" dirty="0" smtClean="0"/>
          </a:p>
          <a:p>
            <a:r>
              <a:rPr lang="en-US" sz="1400" dirty="0" smtClean="0"/>
              <a:t>Map of Iceland. In: </a:t>
            </a:r>
            <a:r>
              <a:rPr lang="en-US" sz="1400" i="1" dirty="0" smtClean="0"/>
              <a:t>Wikipedia: the free encyclopedia</a:t>
            </a:r>
            <a:r>
              <a:rPr lang="en-US" sz="1400" dirty="0" smtClean="0"/>
              <a:t> [online]. San Francisco (CA): Wikimedia Foundation, 2001- [</a:t>
            </a:r>
            <a:r>
              <a:rPr lang="cs-CZ" sz="1400" dirty="0" smtClean="0"/>
              <a:t>[cit. 8.10.2012</a:t>
            </a:r>
            <a:r>
              <a:rPr lang="en-US" sz="1400" dirty="0" smtClean="0"/>
              <a:t>]. </a:t>
            </a:r>
            <a:r>
              <a:rPr lang="en-US" sz="1400" dirty="0" err="1" smtClean="0"/>
              <a:t>Dostupné</a:t>
            </a:r>
            <a:r>
              <a:rPr lang="en-US" sz="1400" dirty="0" smtClean="0"/>
              <a:t> z: http://cs.wikipedia.org/wiki/Soubor:Map_of_Iceland.svg </a:t>
            </a:r>
            <a:endParaRPr lang="cs-CZ" sz="1400" dirty="0" smtClean="0"/>
          </a:p>
          <a:p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303</TotalTime>
  <Words>949</Words>
  <Application>Microsoft Office PowerPoint</Application>
  <PresentationFormat>Předvádění na obrazovce (4:3)</PresentationFormat>
  <Paragraphs>124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13</vt:i4>
      </vt:variant>
    </vt:vector>
  </HeadingPairs>
  <TitlesOfParts>
    <vt:vector size="16" baseType="lpstr">
      <vt:lpstr>Motiv sady Office</vt:lpstr>
      <vt:lpstr>Arkýř</vt:lpstr>
      <vt:lpstr>Cesta</vt:lpstr>
      <vt:lpstr>Severní Evropa  VY_32_Inovace_02KR-7</vt:lpstr>
      <vt:lpstr>Anotace</vt:lpstr>
      <vt:lpstr>Severní Evropa</vt:lpstr>
      <vt:lpstr>Poznej vlajky států:</vt:lpstr>
      <vt:lpstr>Dánsko                           Finsko</vt:lpstr>
      <vt:lpstr>Švédsko                         Norsko </vt:lpstr>
      <vt:lpstr>Island </vt:lpstr>
      <vt:lpstr>Ověř si své znalosti:</vt:lpstr>
      <vt:lpstr>Kontrola </vt:lpstr>
      <vt:lpstr>Přiřaď hlavní města</vt:lpstr>
      <vt:lpstr>Metodický list</vt:lpstr>
      <vt:lpstr>Použité zdroje</vt:lpstr>
      <vt:lpstr>Použité zdroje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Severní Evropa  VY_32_Inovace_02KR-7</dc:title>
  <dc:creator>Krcmarova-NB</dc:creator>
  <cp:lastModifiedBy>Dum</cp:lastModifiedBy>
  <cp:revision>44</cp:revision>
  <dcterms:created xsi:type="dcterms:W3CDTF">2012-09-27T10:17:24Z</dcterms:created>
  <dcterms:modified xsi:type="dcterms:W3CDTF">2013-10-19T07:37:22Z</dcterms:modified>
</cp:coreProperties>
</file>