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3" r:id="rId4"/>
    <p:sldId id="257" r:id="rId5"/>
    <p:sldId id="258" r:id="rId6"/>
    <p:sldId id="259" r:id="rId7"/>
    <p:sldId id="261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72" y="19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VY_32_INOVACE_11C_10_Vodík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4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5D83E5-3421-4F49-8DB1-AE4CAD2DC277}" type="presOf" srcId="{EBC41103-E2E5-4D48-9B4B-425520D3D098}" destId="{F732C171-B6A8-40AC-BE86-9061B3C3D3B8}" srcOrd="0" destOrd="0" presId="urn:microsoft.com/office/officeart/2005/8/layout/target3"/>
    <dgm:cxn modelId="{9057CE38-0DA7-44C5-A6E7-81D740D5A5AA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A4BD849-97D6-4C8B-BB95-66961EE41E24}" type="presOf" srcId="{445C7998-7549-48B0-BD68-D4F0167F02E5}" destId="{4D19AB04-24FA-40C2-B203-52AE3D15E171}" srcOrd="1" destOrd="0" presId="urn:microsoft.com/office/officeart/2005/8/layout/target3"/>
    <dgm:cxn modelId="{4A02A3E3-6DAB-4C14-A27B-2C096DB61635}" type="presOf" srcId="{445C7998-7549-48B0-BD68-D4F0167F02E5}" destId="{BC35EE03-4121-4EF9-923D-7CB6D30D358D}" srcOrd="0" destOrd="0" presId="urn:microsoft.com/office/officeart/2005/8/layout/target3"/>
    <dgm:cxn modelId="{E1FC3C67-F684-4A08-93D6-AD4F03DD2DD9}" type="presOf" srcId="{019433A1-1324-4DE1-9E6F-32B851095F74}" destId="{CC1D5B29-8413-4412-9F6D-55E531B84639}" srcOrd="0" destOrd="0" presId="urn:microsoft.com/office/officeart/2005/8/layout/target3"/>
    <dgm:cxn modelId="{501258EC-CEA0-4D66-BF20-99335167CA3C}" type="presOf" srcId="{9F18DD90-522E-4A06-9EDB-3FF7C7EB6637}" destId="{932F2F5B-E5E6-4E00-9503-10413FFBA7E0}" srcOrd="1" destOrd="0" presId="urn:microsoft.com/office/officeart/2005/8/layout/target3"/>
    <dgm:cxn modelId="{D0FD8BFB-5FE2-4EE0-B819-097738FD05F4}" type="presOf" srcId="{019433A1-1324-4DE1-9E6F-32B851095F74}" destId="{83FE2C4A-F11C-43B1-9923-1AFAA3244381}" srcOrd="1" destOrd="0" presId="urn:microsoft.com/office/officeart/2005/8/layout/target3"/>
    <dgm:cxn modelId="{74B57BCA-80E3-4429-8622-A5BDE334AD3F}" type="presOf" srcId="{FBBFC3EA-9D9D-4F3A-BEA6-9C2C0E46BF20}" destId="{3F478621-DC04-4E99-8ED0-6EF817E39D41}" srcOrd="1" destOrd="0" presId="urn:microsoft.com/office/officeart/2005/8/layout/target3"/>
    <dgm:cxn modelId="{FA11008C-8D79-48D0-8AC3-56C9FD8A6726}" type="presOf" srcId="{0C6E1E16-08A6-4B86-AB9F-749A7749D4C9}" destId="{B7652895-8F40-40B1-8BC2-AD2A1592E4B6}" srcOrd="1" destOrd="0" presId="urn:microsoft.com/office/officeart/2005/8/layout/target3"/>
    <dgm:cxn modelId="{9FE22EAF-C67E-481E-B103-331BCEBF26CE}" type="presOf" srcId="{C73C7642-F245-4585-8F88-243F9FAEF6CA}" destId="{304CA11A-E17E-4999-A128-C72BF543B20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EECFFB-527A-4C00-9524-22DFE70FB8CC}" type="presOf" srcId="{EBC41103-E2E5-4D48-9B4B-425520D3D098}" destId="{D3CEBA79-51F7-49AC-8104-9DE2B978BFF4}" srcOrd="1" destOrd="0" presId="urn:microsoft.com/office/officeart/2005/8/layout/target3"/>
    <dgm:cxn modelId="{46051A90-1B5F-4C33-8F28-4F90B92F7E8A}" type="presOf" srcId="{39F8B381-5807-488E-AC22-73DD4140ED4A}" destId="{71045F8C-00FA-488E-A7BD-E2E6753D979D}" srcOrd="0" destOrd="0" presId="urn:microsoft.com/office/officeart/2005/8/layout/target3"/>
    <dgm:cxn modelId="{F9C0C030-B811-4F15-B347-6E1FC1806843}" type="presOf" srcId="{0C6E1E16-08A6-4B86-AB9F-749A7749D4C9}" destId="{D8344A4C-A59C-418B-AE84-1CF03F62012F}" srcOrd="0" destOrd="0" presId="urn:microsoft.com/office/officeart/2005/8/layout/target3"/>
    <dgm:cxn modelId="{CC3892E5-509A-4F19-A158-8C989DB3B740}" type="presOf" srcId="{FBBFC3EA-9D9D-4F3A-BEA6-9C2C0E46BF20}" destId="{601CDFA2-8205-4060-95D5-B0A001D0D0E3}" srcOrd="0" destOrd="0" presId="urn:microsoft.com/office/officeart/2005/8/layout/target3"/>
    <dgm:cxn modelId="{90B5E3E5-7D5F-4832-BFB0-0C39B423D419}" type="presOf" srcId="{9F18DD90-522E-4A06-9EDB-3FF7C7EB6637}" destId="{D102FEF8-6917-41D2-AE5D-914C1EA8F84A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9DEA5E6B-EC5D-4969-9BE5-FBFF53F249CD}" type="presParOf" srcId="{71045F8C-00FA-488E-A7BD-E2E6753D979D}" destId="{3577EC6B-C980-4F34-8C69-4365E7B8FC8C}" srcOrd="0" destOrd="0" presId="urn:microsoft.com/office/officeart/2005/8/layout/target3"/>
    <dgm:cxn modelId="{51BE5D96-3F6B-4B70-B558-8BD6A09A3E39}" type="presParOf" srcId="{71045F8C-00FA-488E-A7BD-E2E6753D979D}" destId="{6940EB87-DC1D-4BC3-9408-9AC2E1FFC039}" srcOrd="1" destOrd="0" presId="urn:microsoft.com/office/officeart/2005/8/layout/target3"/>
    <dgm:cxn modelId="{C9278EE1-71BE-4653-A096-57DCF42C0BE3}" type="presParOf" srcId="{71045F8C-00FA-488E-A7BD-E2E6753D979D}" destId="{BC35EE03-4121-4EF9-923D-7CB6D30D358D}" srcOrd="2" destOrd="0" presId="urn:microsoft.com/office/officeart/2005/8/layout/target3"/>
    <dgm:cxn modelId="{18AB55EC-5741-40CE-AF1B-656CFF3D4A6C}" type="presParOf" srcId="{71045F8C-00FA-488E-A7BD-E2E6753D979D}" destId="{D3840DFA-901C-4049-8AB2-27AC2BA34540}" srcOrd="3" destOrd="0" presId="urn:microsoft.com/office/officeart/2005/8/layout/target3"/>
    <dgm:cxn modelId="{73A46495-B1A8-42B0-B334-D50A15A5CC85}" type="presParOf" srcId="{71045F8C-00FA-488E-A7BD-E2E6753D979D}" destId="{5BDA8D49-C64C-4FDF-ACCF-171444A32B21}" srcOrd="4" destOrd="0" presId="urn:microsoft.com/office/officeart/2005/8/layout/target3"/>
    <dgm:cxn modelId="{7ABDECB4-ECAD-4720-B30E-FEA4FEE61055}" type="presParOf" srcId="{71045F8C-00FA-488E-A7BD-E2E6753D979D}" destId="{D8344A4C-A59C-418B-AE84-1CF03F62012F}" srcOrd="5" destOrd="0" presId="urn:microsoft.com/office/officeart/2005/8/layout/target3"/>
    <dgm:cxn modelId="{9AF8970F-114D-4373-8841-57C2BD8E33E4}" type="presParOf" srcId="{71045F8C-00FA-488E-A7BD-E2E6753D979D}" destId="{57DDA582-354B-4295-AE97-083B34E96D1A}" srcOrd="6" destOrd="0" presId="urn:microsoft.com/office/officeart/2005/8/layout/target3"/>
    <dgm:cxn modelId="{15FC4BE4-4715-4BCC-9EC1-5428611B8F69}" type="presParOf" srcId="{71045F8C-00FA-488E-A7BD-E2E6753D979D}" destId="{4A11C032-4DF2-44E5-8C80-1286B3D4B133}" srcOrd="7" destOrd="0" presId="urn:microsoft.com/office/officeart/2005/8/layout/target3"/>
    <dgm:cxn modelId="{7B15C66D-74B1-46FD-BFE0-C05C95351211}" type="presParOf" srcId="{71045F8C-00FA-488E-A7BD-E2E6753D979D}" destId="{601CDFA2-8205-4060-95D5-B0A001D0D0E3}" srcOrd="8" destOrd="0" presId="urn:microsoft.com/office/officeart/2005/8/layout/target3"/>
    <dgm:cxn modelId="{4A7A2172-DDC9-4C71-9739-5B2017D4472D}" type="presParOf" srcId="{71045F8C-00FA-488E-A7BD-E2E6753D979D}" destId="{EA95FEE9-5F68-48C7-93BB-0F8C419DA96D}" srcOrd="9" destOrd="0" presId="urn:microsoft.com/office/officeart/2005/8/layout/target3"/>
    <dgm:cxn modelId="{4FFEE448-B921-4C24-A9DF-2BDAC3184B53}" type="presParOf" srcId="{71045F8C-00FA-488E-A7BD-E2E6753D979D}" destId="{BB3828A8-1683-43A3-8BCA-2995B7EAE8F3}" srcOrd="10" destOrd="0" presId="urn:microsoft.com/office/officeart/2005/8/layout/target3"/>
    <dgm:cxn modelId="{9B4D04A3-793D-4164-BEB7-45FCFDC3EF73}" type="presParOf" srcId="{71045F8C-00FA-488E-A7BD-E2E6753D979D}" destId="{CC1D5B29-8413-4412-9F6D-55E531B84639}" srcOrd="11" destOrd="0" presId="urn:microsoft.com/office/officeart/2005/8/layout/target3"/>
    <dgm:cxn modelId="{F4039BA9-FA55-4A07-9BEC-C43FC864EB3D}" type="presParOf" srcId="{71045F8C-00FA-488E-A7BD-E2E6753D979D}" destId="{AEEDACE7-4427-455B-A155-2C3381828BD7}" srcOrd="12" destOrd="0" presId="urn:microsoft.com/office/officeart/2005/8/layout/target3"/>
    <dgm:cxn modelId="{5A111C7E-50C3-47F9-9F11-25A1097CCEE3}" type="presParOf" srcId="{71045F8C-00FA-488E-A7BD-E2E6753D979D}" destId="{7C8531F2-00DF-4DB1-A6C6-AF46193E1BBF}" srcOrd="13" destOrd="0" presId="urn:microsoft.com/office/officeart/2005/8/layout/target3"/>
    <dgm:cxn modelId="{B046487C-6915-4D6A-A6A2-BB4A72D64468}" type="presParOf" srcId="{71045F8C-00FA-488E-A7BD-E2E6753D979D}" destId="{304CA11A-E17E-4999-A128-C72BF543B20D}" srcOrd="14" destOrd="0" presId="urn:microsoft.com/office/officeart/2005/8/layout/target3"/>
    <dgm:cxn modelId="{FA7019EE-4A9D-49C2-A95C-11C56B6D037C}" type="presParOf" srcId="{71045F8C-00FA-488E-A7BD-E2E6753D979D}" destId="{C67EF5F7-B425-49AF-82F9-2446588ED851}" srcOrd="15" destOrd="0" presId="urn:microsoft.com/office/officeart/2005/8/layout/target3"/>
    <dgm:cxn modelId="{E4EFD6DC-5184-4761-893E-58664F0A30B5}" type="presParOf" srcId="{71045F8C-00FA-488E-A7BD-E2E6753D979D}" destId="{14E80F71-B028-4CCE-8C5A-7AE67F9A28C6}" srcOrd="16" destOrd="0" presId="urn:microsoft.com/office/officeart/2005/8/layout/target3"/>
    <dgm:cxn modelId="{F993431D-9FF1-4C1A-BA4D-0363CA9049B0}" type="presParOf" srcId="{71045F8C-00FA-488E-A7BD-E2E6753D979D}" destId="{F732C171-B6A8-40AC-BE86-9061B3C3D3B8}" srcOrd="17" destOrd="0" presId="urn:microsoft.com/office/officeart/2005/8/layout/target3"/>
    <dgm:cxn modelId="{9F4A41D3-0E71-4166-95C2-2659E20F800F}" type="presParOf" srcId="{71045F8C-00FA-488E-A7BD-E2E6753D979D}" destId="{D8C5187E-68B6-4E2E-86D0-57087190219B}" srcOrd="18" destOrd="0" presId="urn:microsoft.com/office/officeart/2005/8/layout/target3"/>
    <dgm:cxn modelId="{713C5FA1-28FA-4D2C-92C2-0BDC98584A86}" type="presParOf" srcId="{71045F8C-00FA-488E-A7BD-E2E6753D979D}" destId="{1A909E4D-639C-4CB7-A7CE-FC1133FAA37E}" srcOrd="19" destOrd="0" presId="urn:microsoft.com/office/officeart/2005/8/layout/target3"/>
    <dgm:cxn modelId="{7773F8D3-BE76-41C6-9037-9891133F783D}" type="presParOf" srcId="{71045F8C-00FA-488E-A7BD-E2E6753D979D}" destId="{D102FEF8-6917-41D2-AE5D-914C1EA8F84A}" srcOrd="20" destOrd="0" presId="urn:microsoft.com/office/officeart/2005/8/layout/target3"/>
    <dgm:cxn modelId="{DD85170E-C29D-4AAE-9488-2F1744867387}" type="presParOf" srcId="{71045F8C-00FA-488E-A7BD-E2E6753D979D}" destId="{4D19AB04-24FA-40C2-B203-52AE3D15E171}" srcOrd="21" destOrd="0" presId="urn:microsoft.com/office/officeart/2005/8/layout/target3"/>
    <dgm:cxn modelId="{4BFC5328-1F71-4A60-8231-377C062AAF81}" type="presParOf" srcId="{71045F8C-00FA-488E-A7BD-E2E6753D979D}" destId="{B7652895-8F40-40B1-8BC2-AD2A1592E4B6}" srcOrd="22" destOrd="0" presId="urn:microsoft.com/office/officeart/2005/8/layout/target3"/>
    <dgm:cxn modelId="{97842E1C-1256-464D-8BBA-B4BD77725F86}" type="presParOf" srcId="{71045F8C-00FA-488E-A7BD-E2E6753D979D}" destId="{3F478621-DC04-4E99-8ED0-6EF817E39D41}" srcOrd="23" destOrd="0" presId="urn:microsoft.com/office/officeart/2005/8/layout/target3"/>
    <dgm:cxn modelId="{30974FDF-0DBA-4118-82AB-FC69E84FA5DA}" type="presParOf" srcId="{71045F8C-00FA-488E-A7BD-E2E6753D979D}" destId="{83FE2C4A-F11C-43B1-9923-1AFAA3244381}" srcOrd="24" destOrd="0" presId="urn:microsoft.com/office/officeart/2005/8/layout/target3"/>
    <dgm:cxn modelId="{C23919D6-EFB7-43FE-B900-56FEF9D374F7}" type="presParOf" srcId="{71045F8C-00FA-488E-A7BD-E2E6753D979D}" destId="{0E0F4EFC-82FA-4EC4-801E-BC2F931EC339}" srcOrd="25" destOrd="0" presId="urn:microsoft.com/office/officeart/2005/8/layout/target3"/>
    <dgm:cxn modelId="{DEC2F1D2-B310-470F-8DF2-D309302BABCA}" type="presParOf" srcId="{71045F8C-00FA-488E-A7BD-E2E6753D979D}" destId="{D3CEBA79-51F7-49AC-8104-9DE2B978BFF4}" srcOrd="26" destOrd="0" presId="urn:microsoft.com/office/officeart/2005/8/layout/target3"/>
    <dgm:cxn modelId="{D0B00E19-4B0C-42F4-9842-25AEF088FD57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Stejskalová Hana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VY_32_INOVACE_11C_10_Vodík</a:t>
          </a:r>
          <a:endParaRPr lang="cs-CZ" sz="17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Chemie 8. 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961FF59-D314-4393-9DC7-A56B05BC52A7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AA4E768-8FE6-49E4-BFFE-322D70F3F1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8613787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46875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Vodík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55048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132856"/>
            <a:ext cx="71287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k výkladu a procvičování učiva Vodík v 8. ročníku a opakování učiva v 9. ročníku.</a:t>
            </a:r>
          </a:p>
          <a:p>
            <a:r>
              <a:rPr lang="cs-CZ" sz="2400" dirty="0" smtClean="0"/>
              <a:t>Žáci vysvětlí výskyt vodíku ve vesmíru i na Zemi.</a:t>
            </a:r>
          </a:p>
          <a:p>
            <a:r>
              <a:rPr lang="cs-CZ" sz="2400" dirty="0" smtClean="0"/>
              <a:t>Na základě umístění v PSP určí složení jeho atomu.</a:t>
            </a:r>
          </a:p>
          <a:p>
            <a:r>
              <a:rPr lang="cs-CZ" sz="2400" dirty="0" smtClean="0"/>
              <a:t>Uvedou jeho výrobu a použití, vlastnosti.</a:t>
            </a:r>
          </a:p>
          <a:p>
            <a:r>
              <a:rPr lang="cs-CZ" sz="2400" dirty="0" smtClean="0"/>
              <a:t>Určeno pro interaktivní výuku.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312484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1028343"/>
            <a:ext cx="7704856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Chemická značka: H</a:t>
            </a:r>
            <a:endParaRPr lang="cs-CZ" sz="2400" baseline="-250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Nekov – I.A skupina       </a:t>
            </a:r>
            <a:r>
              <a:rPr lang="cs-CZ" sz="2400" baseline="-25000" dirty="0" smtClean="0">
                <a:solidFill>
                  <a:schemeClr val="bg2">
                    <a:lumMod val="25000"/>
                  </a:schemeClr>
                </a:solidFill>
              </a:rPr>
              <a:t>1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H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Nejrozšířenější prvek ve vesmíru (90% všech atomů).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Hvězdy a galaxie tvořeny hlavně vodíkem. 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Třetí nejrozšířenější prvek na Zemi (pouze ve sloučeninách). Jeho molekuly lehké a rychlé – unikají do vesmíru. Atom má pouze jeden proton a jeden elektron.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Bezbarvý, bez chuti a zápachu.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Vytváří H</a:t>
            </a:r>
            <a:r>
              <a:rPr lang="cs-CZ" sz="2400" baseline="-25000" dirty="0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(dvouatomové molekuly vodíku).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Reaktivní plyn. Reaguje se všemi prvky kromě vzácných plynů. Dvouprvkové sloučeniny = HYDRIDY.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9808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7560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Vodík je se vzduchem výbušný.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400" dirty="0"/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Produktem vodíku s čistým kyslíkem je voda.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400" dirty="0"/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Nejvíce vodíku na Zemi je ve vodě. Vázán také ve sloučeninách důležitých pro živé organismy. 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400" dirty="0"/>
          </a:p>
          <a:p>
            <a:pPr marL="342900" indent="-342900">
              <a:buFont typeface="Courier New" pitchFamily="49" charset="0"/>
              <a:buChar char="o"/>
            </a:pPr>
            <a:endParaRPr lang="cs-CZ" sz="2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2622849" y="3356992"/>
            <a:ext cx="3826293" cy="3013424"/>
            <a:chOff x="3347864" y="3192530"/>
            <a:chExt cx="4420344" cy="3306274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47864" y="3192530"/>
              <a:ext cx="4420344" cy="3306274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3347864" y="6021288"/>
              <a:ext cx="11881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1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026557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9553"/>
            <a:ext cx="43924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dirty="0"/>
              <a:t>Použití: dříve do balónů a vzducholodí, dnes k plnění meteorologických balónů. Plynný vodík ke ztužování tuků. Kapalný vodík pro raketové motory.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400" dirty="0"/>
          </a:p>
          <a:p>
            <a:pPr marL="342900" indent="-342900">
              <a:buFont typeface="Courier New" pitchFamily="49" charset="0"/>
              <a:buChar char="o"/>
            </a:pPr>
            <a:endParaRPr lang="cs-CZ" sz="2400" dirty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708920"/>
            <a:ext cx="42484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dirty="0"/>
              <a:t>Palivo budoucnosti -&gt; vodík lze získat rozkladem mořské vody pomocí elektrické energie (ze sluneční/ větrné elektrárny).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314389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400" dirty="0"/>
              <a:t>Zneužití: vodíkové bomby -&gt; termonukleární syntéza, která uvolňuje asi 10x více energie než jaderné štěpení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4615733" y="476672"/>
            <a:ext cx="4554426" cy="3465676"/>
            <a:chOff x="4615733" y="476672"/>
            <a:chExt cx="4554426" cy="3465676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5733" y="476672"/>
              <a:ext cx="4554426" cy="3415819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4644008" y="3573016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2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178962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052736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/>
              <a:t>Výroba: elektrolýzou vody -&gt; pomocí el. proudu dochází k rozkladu vody na kyslík a plynný vodík.</a:t>
            </a:r>
            <a:endParaRPr lang="cs-CZ" sz="2400" dirty="0"/>
          </a:p>
        </p:txBody>
      </p:sp>
      <p:pic>
        <p:nvPicPr>
          <p:cNvPr id="1026" name="Picture 2" descr="http://upload.wikimedia.org/wikipedia/commons/3/3b/Elektrol%C3%BDza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05600"/>
            <a:ext cx="361706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55976" y="2348880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88935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procvičování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72728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Vysvětli, proč není plynný vodík součástí atmosféry.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Jeho molekuly jsou velmi lehké a rychlé, unikají do vesmíru.  </a:t>
            </a:r>
          </a:p>
          <a:p>
            <a:r>
              <a:rPr lang="cs-CZ" sz="2400" dirty="0" smtClean="0"/>
              <a:t>2.   Co vzniká při reakci s kyslíkem?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Vzniká voda a velmi vysoká teplota.</a:t>
            </a:r>
          </a:p>
          <a:p>
            <a:pPr marL="457200" indent="-457200">
              <a:buAutoNum type="arabicPeriod" startAt="3"/>
            </a:pPr>
            <a:r>
              <a:rPr lang="cs-CZ" sz="2400" dirty="0" smtClean="0"/>
              <a:t>Proč se vodík přestal využívat jako náplň vzducholodí a balonů?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0000"/>
                </a:solidFill>
              </a:rPr>
              <a:t>Se vzduchem je výbušný, docházelo k haváriím.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179084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9267" y="1700808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Obr. 1  AUTOR </a:t>
            </a:r>
            <a:r>
              <a:rPr lang="cs-CZ" dirty="0"/>
              <a:t>NEUVEDEN. </a:t>
            </a:r>
            <a:r>
              <a:rPr lang="cs-CZ" i="1" dirty="0"/>
              <a:t>Zateplení, vytápění, solární elektrárny - Ekologické bydlení</a:t>
            </a:r>
            <a:r>
              <a:rPr lang="cs-CZ" dirty="0"/>
              <a:t> [online]. [cit. 20.1.2013]. Dostupný na WWW: http://www.ekobydleni.eu/obrazky/vodik/fosfat-kobaltu-elektrolyza-katalyzator.jpg 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endParaRPr lang="cs-CZ" dirty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Obr. </a:t>
            </a:r>
            <a:r>
              <a:rPr lang="cs-CZ" dirty="0"/>
              <a:t>2  UTOR NEUVEDEN. </a:t>
            </a:r>
            <a:r>
              <a:rPr lang="cs-CZ" i="1" dirty="0"/>
              <a:t>BAM Investor - </a:t>
            </a:r>
            <a:r>
              <a:rPr lang="cs-CZ" i="1" dirty="0" err="1"/>
              <a:t>Behavioral</a:t>
            </a:r>
            <a:r>
              <a:rPr lang="cs-CZ" i="1" dirty="0"/>
              <a:t> </a:t>
            </a:r>
            <a:r>
              <a:rPr lang="cs-CZ" i="1" dirty="0" err="1"/>
              <a:t>Analysis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Markets</a:t>
            </a:r>
            <a:r>
              <a:rPr lang="cs-CZ" dirty="0"/>
              <a:t> [online]. [cit. 20.1.2013]. Dostupný na WWW: http://www.baminvestor.com/blog/wp-content/uploads/2009/10/Hindenburg.jpg 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endParaRPr lang="cs-CZ" dirty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Obr. </a:t>
            </a:r>
            <a:r>
              <a:rPr lang="cs-CZ" dirty="0" smtClean="0"/>
              <a:t>3  </a:t>
            </a:r>
            <a:r>
              <a:rPr lang="cs-CZ" dirty="0"/>
              <a:t>TOMAS 1889. </a:t>
            </a:r>
            <a:r>
              <a:rPr lang="cs-CZ" i="1" dirty="0"/>
              <a:t>wikipedia.cz</a:t>
            </a:r>
            <a:r>
              <a:rPr lang="cs-CZ" dirty="0"/>
              <a:t> [online]. [cit. 18.10.2013]. </a:t>
            </a:r>
            <a:r>
              <a:rPr lang="cs-CZ"/>
              <a:t>Dostupný na WWW: http://</a:t>
            </a:r>
            <a:r>
              <a:rPr lang="cs-CZ"/>
              <a:t>upload.wikimedia.org/wikipedia/commons/3/3b/Elektrol%C3%BDza.jpeg </a:t>
            </a:r>
            <a:endParaRPr lang="cs-CZ" smtClean="0"/>
          </a:p>
          <a:p>
            <a:pPr marL="285750" indent="-285750">
              <a:buFont typeface="Courier New" pitchFamily="49" charset="0"/>
              <a:buChar char="o"/>
            </a:pPr>
            <a:endParaRPr lang="cs-CZ" dirty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ŠKODA, Jiří; DOULÍK, Pavel.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</a:rPr>
              <a:t>Chemie 8 učebnice pro základní školy a víceletá gymnázia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. Plzeň: Fraus, 2006, ISBN 80-7238-442-2.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4432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125</TotalTime>
  <Words>468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Vodík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Úkoly k procvičování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Káťa</dc:creator>
  <cp:lastModifiedBy>Kata</cp:lastModifiedBy>
  <cp:revision>35</cp:revision>
  <dcterms:created xsi:type="dcterms:W3CDTF">2013-01-19T17:36:01Z</dcterms:created>
  <dcterms:modified xsi:type="dcterms:W3CDTF">2013-10-18T17:26:03Z</dcterms:modified>
</cp:coreProperties>
</file>