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56" r:id="rId3"/>
    <p:sldId id="268" r:id="rId4"/>
    <p:sldId id="257" r:id="rId5"/>
    <p:sldId id="258" r:id="rId6"/>
    <p:sldId id="259" r:id="rId7"/>
    <p:sldId id="261" r:id="rId8"/>
    <p:sldId id="269" r:id="rId9"/>
    <p:sldId id="262" r:id="rId10"/>
    <p:sldId id="265" r:id="rId11"/>
    <p:sldId id="263" r:id="rId12"/>
    <p:sldId id="270" r:id="rId13"/>
    <p:sldId id="271" r:id="rId14"/>
    <p:sldId id="260" r:id="rId15"/>
    <p:sldId id="264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564" y="19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VY_32_INOVACE_11C_13_Vzduch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649E5BB7-1C7C-41D5-9708-B86AC8D321DC}" type="presOf" srcId="{C73C7642-F245-4585-8F88-243F9FAEF6CA}" destId="{304CA11A-E17E-4999-A128-C72BF543B20D}" srcOrd="0" destOrd="0" presId="urn:microsoft.com/office/officeart/2005/8/layout/target3"/>
    <dgm:cxn modelId="{262BE070-348A-4FD3-957F-BC66F78394ED}" type="presOf" srcId="{445C7998-7549-48B0-BD68-D4F0167F02E5}" destId="{BC35EE03-4121-4EF9-923D-7CB6D30D358D}" srcOrd="0" destOrd="0" presId="urn:microsoft.com/office/officeart/2005/8/layout/target3"/>
    <dgm:cxn modelId="{48832A19-6870-4CC7-B1C7-9CBD931329F9}" type="presOf" srcId="{445C7998-7549-48B0-BD68-D4F0167F02E5}" destId="{4D19AB04-24FA-40C2-B203-52AE3D15E171}" srcOrd="1" destOrd="0" presId="urn:microsoft.com/office/officeart/2005/8/layout/target3"/>
    <dgm:cxn modelId="{3955F647-06A7-4598-BC37-45C7864DE9B3}" type="presOf" srcId="{9F18DD90-522E-4A06-9EDB-3FF7C7EB6637}" destId="{D102FEF8-6917-41D2-AE5D-914C1EA8F84A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10A41DBF-F7CE-4F81-8D97-5ED71CD74AB6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74F69BE-880C-48BF-9086-CFFE25139E06}" type="presOf" srcId="{0C6E1E16-08A6-4B86-AB9F-749A7749D4C9}" destId="{D8344A4C-A59C-418B-AE84-1CF03F62012F}" srcOrd="0" destOrd="0" presId="urn:microsoft.com/office/officeart/2005/8/layout/target3"/>
    <dgm:cxn modelId="{1B7D73F9-A25A-41BA-9085-022A1B091A0D}" type="presOf" srcId="{0C6E1E16-08A6-4B86-AB9F-749A7749D4C9}" destId="{B7652895-8F40-40B1-8BC2-AD2A1592E4B6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E4668DBB-5767-4DB5-8FB2-10ECD1993F22}" type="presOf" srcId="{EBC41103-E2E5-4D48-9B4B-425520D3D098}" destId="{D3CEBA79-51F7-49AC-8104-9DE2B978BFF4}" srcOrd="1" destOrd="0" presId="urn:microsoft.com/office/officeart/2005/8/layout/target3"/>
    <dgm:cxn modelId="{B6369BCB-B844-4A78-A3A8-099E17A715A7}" type="presOf" srcId="{FBBFC3EA-9D9D-4F3A-BEA6-9C2C0E46BF20}" destId="{3F478621-DC04-4E99-8ED0-6EF817E39D41}" srcOrd="1" destOrd="0" presId="urn:microsoft.com/office/officeart/2005/8/layout/target3"/>
    <dgm:cxn modelId="{0B54FF36-0BFF-4673-B647-7E18BD2FEDFD}" type="presOf" srcId="{019433A1-1324-4DE1-9E6F-32B851095F74}" destId="{83FE2C4A-F11C-43B1-9923-1AFAA3244381}" srcOrd="1" destOrd="0" presId="urn:microsoft.com/office/officeart/2005/8/layout/target3"/>
    <dgm:cxn modelId="{74A6D6A8-87B6-475E-84A8-DD4F41605A84}" type="presOf" srcId="{C73C7642-F245-4585-8F88-243F9FAEF6CA}" destId="{0E0F4EFC-82FA-4EC4-801E-BC2F931EC339}" srcOrd="1" destOrd="0" presId="urn:microsoft.com/office/officeart/2005/8/layout/target3"/>
    <dgm:cxn modelId="{5D478A55-00CF-491C-81AD-1855236EBC82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57DEC24-12A1-441A-B266-2DE47FB115A4}" type="presOf" srcId="{FBBFC3EA-9D9D-4F3A-BEA6-9C2C0E46BF20}" destId="{601CDFA2-8205-4060-95D5-B0A001D0D0E3}" srcOrd="0" destOrd="0" presId="urn:microsoft.com/office/officeart/2005/8/layout/target3"/>
    <dgm:cxn modelId="{A968239B-886F-4621-B1FF-E709B2D00486}" type="presOf" srcId="{9F18DD90-522E-4A06-9EDB-3FF7C7EB6637}" destId="{932F2F5B-E5E6-4E00-9503-10413FFBA7E0}" srcOrd="1" destOrd="0" presId="urn:microsoft.com/office/officeart/2005/8/layout/target3"/>
    <dgm:cxn modelId="{D2E8C97D-10FD-4324-B888-8F536091FFD1}" type="presOf" srcId="{019433A1-1324-4DE1-9E6F-32B851095F74}" destId="{CC1D5B29-8413-4412-9F6D-55E531B84639}" srcOrd="0" destOrd="0" presId="urn:microsoft.com/office/officeart/2005/8/layout/target3"/>
    <dgm:cxn modelId="{0031D022-FA74-445D-A6E1-D01342F63291}" type="presParOf" srcId="{71045F8C-00FA-488E-A7BD-E2E6753D979D}" destId="{3577EC6B-C980-4F34-8C69-4365E7B8FC8C}" srcOrd="0" destOrd="0" presId="urn:microsoft.com/office/officeart/2005/8/layout/target3"/>
    <dgm:cxn modelId="{A4EB68B2-E914-4B67-A552-3AAADDF885F3}" type="presParOf" srcId="{71045F8C-00FA-488E-A7BD-E2E6753D979D}" destId="{6940EB87-DC1D-4BC3-9408-9AC2E1FFC039}" srcOrd="1" destOrd="0" presId="urn:microsoft.com/office/officeart/2005/8/layout/target3"/>
    <dgm:cxn modelId="{43B18314-6400-4376-BE78-5C0D1EF80A83}" type="presParOf" srcId="{71045F8C-00FA-488E-A7BD-E2E6753D979D}" destId="{BC35EE03-4121-4EF9-923D-7CB6D30D358D}" srcOrd="2" destOrd="0" presId="urn:microsoft.com/office/officeart/2005/8/layout/target3"/>
    <dgm:cxn modelId="{E44D16D5-5006-4B51-86E1-76806B191801}" type="presParOf" srcId="{71045F8C-00FA-488E-A7BD-E2E6753D979D}" destId="{D3840DFA-901C-4049-8AB2-27AC2BA34540}" srcOrd="3" destOrd="0" presId="urn:microsoft.com/office/officeart/2005/8/layout/target3"/>
    <dgm:cxn modelId="{31162582-D86E-4DF1-8683-4C59D2C179A6}" type="presParOf" srcId="{71045F8C-00FA-488E-A7BD-E2E6753D979D}" destId="{5BDA8D49-C64C-4FDF-ACCF-171444A32B21}" srcOrd="4" destOrd="0" presId="urn:microsoft.com/office/officeart/2005/8/layout/target3"/>
    <dgm:cxn modelId="{3BA2D19E-27C8-44F6-AC01-B9F8031181EE}" type="presParOf" srcId="{71045F8C-00FA-488E-A7BD-E2E6753D979D}" destId="{D8344A4C-A59C-418B-AE84-1CF03F62012F}" srcOrd="5" destOrd="0" presId="urn:microsoft.com/office/officeart/2005/8/layout/target3"/>
    <dgm:cxn modelId="{44D309F3-21CA-4641-B232-7F53A8D25691}" type="presParOf" srcId="{71045F8C-00FA-488E-A7BD-E2E6753D979D}" destId="{57DDA582-354B-4295-AE97-083B34E96D1A}" srcOrd="6" destOrd="0" presId="urn:microsoft.com/office/officeart/2005/8/layout/target3"/>
    <dgm:cxn modelId="{A437D712-57DC-4ED0-90B5-26814B4D3DB4}" type="presParOf" srcId="{71045F8C-00FA-488E-A7BD-E2E6753D979D}" destId="{4A11C032-4DF2-44E5-8C80-1286B3D4B133}" srcOrd="7" destOrd="0" presId="urn:microsoft.com/office/officeart/2005/8/layout/target3"/>
    <dgm:cxn modelId="{4F8B75C1-8664-4E91-960A-863A50F59B88}" type="presParOf" srcId="{71045F8C-00FA-488E-A7BD-E2E6753D979D}" destId="{601CDFA2-8205-4060-95D5-B0A001D0D0E3}" srcOrd="8" destOrd="0" presId="urn:microsoft.com/office/officeart/2005/8/layout/target3"/>
    <dgm:cxn modelId="{167B2FC4-87C9-44B9-A899-60D976DDFA75}" type="presParOf" srcId="{71045F8C-00FA-488E-A7BD-E2E6753D979D}" destId="{EA95FEE9-5F68-48C7-93BB-0F8C419DA96D}" srcOrd="9" destOrd="0" presId="urn:microsoft.com/office/officeart/2005/8/layout/target3"/>
    <dgm:cxn modelId="{BE973120-1A8D-4FD4-96EF-76B984979AD5}" type="presParOf" srcId="{71045F8C-00FA-488E-A7BD-E2E6753D979D}" destId="{BB3828A8-1683-43A3-8BCA-2995B7EAE8F3}" srcOrd="10" destOrd="0" presId="urn:microsoft.com/office/officeart/2005/8/layout/target3"/>
    <dgm:cxn modelId="{7D428005-CBAB-4693-A368-E1E89DE3613B}" type="presParOf" srcId="{71045F8C-00FA-488E-A7BD-E2E6753D979D}" destId="{CC1D5B29-8413-4412-9F6D-55E531B84639}" srcOrd="11" destOrd="0" presId="urn:microsoft.com/office/officeart/2005/8/layout/target3"/>
    <dgm:cxn modelId="{BE4589F3-E9D3-4E01-88A5-F9D5CAD9DEAD}" type="presParOf" srcId="{71045F8C-00FA-488E-A7BD-E2E6753D979D}" destId="{AEEDACE7-4427-455B-A155-2C3381828BD7}" srcOrd="12" destOrd="0" presId="urn:microsoft.com/office/officeart/2005/8/layout/target3"/>
    <dgm:cxn modelId="{0DC1AEAF-B046-4828-AF95-332D13A3F99F}" type="presParOf" srcId="{71045F8C-00FA-488E-A7BD-E2E6753D979D}" destId="{7C8531F2-00DF-4DB1-A6C6-AF46193E1BBF}" srcOrd="13" destOrd="0" presId="urn:microsoft.com/office/officeart/2005/8/layout/target3"/>
    <dgm:cxn modelId="{F37C4C2C-75C2-468B-88F9-5D2313A8AC17}" type="presParOf" srcId="{71045F8C-00FA-488E-A7BD-E2E6753D979D}" destId="{304CA11A-E17E-4999-A128-C72BF543B20D}" srcOrd="14" destOrd="0" presId="urn:microsoft.com/office/officeart/2005/8/layout/target3"/>
    <dgm:cxn modelId="{4B8F04DB-5246-477A-8760-DB1120921122}" type="presParOf" srcId="{71045F8C-00FA-488E-A7BD-E2E6753D979D}" destId="{C67EF5F7-B425-49AF-82F9-2446588ED851}" srcOrd="15" destOrd="0" presId="urn:microsoft.com/office/officeart/2005/8/layout/target3"/>
    <dgm:cxn modelId="{8EF5F6C3-4DA3-4D3D-A9F5-46F19245197E}" type="presParOf" srcId="{71045F8C-00FA-488E-A7BD-E2E6753D979D}" destId="{14E80F71-B028-4CCE-8C5A-7AE67F9A28C6}" srcOrd="16" destOrd="0" presId="urn:microsoft.com/office/officeart/2005/8/layout/target3"/>
    <dgm:cxn modelId="{0E363C3B-43D1-43CB-AB3A-0CA4100B2A90}" type="presParOf" srcId="{71045F8C-00FA-488E-A7BD-E2E6753D979D}" destId="{F732C171-B6A8-40AC-BE86-9061B3C3D3B8}" srcOrd="17" destOrd="0" presId="urn:microsoft.com/office/officeart/2005/8/layout/target3"/>
    <dgm:cxn modelId="{B52EE7FD-6BCC-469D-AF54-F79A7BD87F4B}" type="presParOf" srcId="{71045F8C-00FA-488E-A7BD-E2E6753D979D}" destId="{D8C5187E-68B6-4E2E-86D0-57087190219B}" srcOrd="18" destOrd="0" presId="urn:microsoft.com/office/officeart/2005/8/layout/target3"/>
    <dgm:cxn modelId="{FD6EC15B-77DE-421C-86C1-777AA0640DAF}" type="presParOf" srcId="{71045F8C-00FA-488E-A7BD-E2E6753D979D}" destId="{1A909E4D-639C-4CB7-A7CE-FC1133FAA37E}" srcOrd="19" destOrd="0" presId="urn:microsoft.com/office/officeart/2005/8/layout/target3"/>
    <dgm:cxn modelId="{ADAF7A93-65FB-4030-AB02-5A9ECCFF6F90}" type="presParOf" srcId="{71045F8C-00FA-488E-A7BD-E2E6753D979D}" destId="{D102FEF8-6917-41D2-AE5D-914C1EA8F84A}" srcOrd="20" destOrd="0" presId="urn:microsoft.com/office/officeart/2005/8/layout/target3"/>
    <dgm:cxn modelId="{AF9C065F-8758-4792-B907-78EC8DE1E6AE}" type="presParOf" srcId="{71045F8C-00FA-488E-A7BD-E2E6753D979D}" destId="{4D19AB04-24FA-40C2-B203-52AE3D15E171}" srcOrd="21" destOrd="0" presId="urn:microsoft.com/office/officeart/2005/8/layout/target3"/>
    <dgm:cxn modelId="{349A6C14-02A3-497C-B417-F18F4E06285E}" type="presParOf" srcId="{71045F8C-00FA-488E-A7BD-E2E6753D979D}" destId="{B7652895-8F40-40B1-8BC2-AD2A1592E4B6}" srcOrd="22" destOrd="0" presId="urn:microsoft.com/office/officeart/2005/8/layout/target3"/>
    <dgm:cxn modelId="{7E9C9898-7B2D-4143-ACCC-C6B5C748C6C5}" type="presParOf" srcId="{71045F8C-00FA-488E-A7BD-E2E6753D979D}" destId="{3F478621-DC04-4E99-8ED0-6EF817E39D41}" srcOrd="23" destOrd="0" presId="urn:microsoft.com/office/officeart/2005/8/layout/target3"/>
    <dgm:cxn modelId="{93616797-C274-40DA-9A93-136A360F2176}" type="presParOf" srcId="{71045F8C-00FA-488E-A7BD-E2E6753D979D}" destId="{83FE2C4A-F11C-43B1-9923-1AFAA3244381}" srcOrd="24" destOrd="0" presId="urn:microsoft.com/office/officeart/2005/8/layout/target3"/>
    <dgm:cxn modelId="{0E8FC5ED-0CE6-4E8E-87E5-5B83D7D59EC9}" type="presParOf" srcId="{71045F8C-00FA-488E-A7BD-E2E6753D979D}" destId="{0E0F4EFC-82FA-4EC4-801E-BC2F931EC339}" srcOrd="25" destOrd="0" presId="urn:microsoft.com/office/officeart/2005/8/layout/target3"/>
    <dgm:cxn modelId="{0431C964-D7D3-4307-ADAC-ADA89C71E121}" type="presParOf" srcId="{71045F8C-00FA-488E-A7BD-E2E6753D979D}" destId="{D3CEBA79-51F7-49AC-8104-9DE2B978BFF4}" srcOrd="26" destOrd="0" presId="urn:microsoft.com/office/officeart/2005/8/layout/target3"/>
    <dgm:cxn modelId="{80CF526F-91C6-4359-A018-A564BC8021E9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Stejskalová Hana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VY_32_INOVACE_11C_13_Vzduch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Chemie 8. ročník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F1607C-975C-4EF0-9A7A-392215E39E5D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271FFF8-9FBA-4FED-87BE-157252AA172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1662901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1758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771800" y="649774"/>
            <a:ext cx="6480720" cy="3940646"/>
            <a:chOff x="2771800" y="649774"/>
            <a:chExt cx="6480720" cy="3940646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71800" y="649774"/>
              <a:ext cx="5911809" cy="3931353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7020272" y="4221088"/>
              <a:ext cx="22322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146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628800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k výkladu a procvičování učiva Vzduch v 8. ročníku a opakování učiva v 9. ročníku.</a:t>
            </a:r>
          </a:p>
          <a:p>
            <a:r>
              <a:rPr lang="cs-CZ" sz="2400" dirty="0" smtClean="0"/>
              <a:t>Žáci si uvědomí, že vzduch je směs látek, popíší chemické složení a vyjmenují základní látky, které jsou ve vzduchu.</a:t>
            </a:r>
          </a:p>
          <a:p>
            <a:r>
              <a:rPr lang="cs-CZ" sz="2400" dirty="0" smtClean="0"/>
              <a:t>Poznají vlastnosti a použití dusíku, vysvětlí  jeho inertnost.</a:t>
            </a:r>
          </a:p>
          <a:p>
            <a:r>
              <a:rPr lang="cs-CZ" sz="2400" dirty="0" smtClean="0"/>
              <a:t>Vysvětlí pojmy – kyselé deště, skleníkový efekt.</a:t>
            </a:r>
          </a:p>
          <a:p>
            <a:r>
              <a:rPr lang="cs-CZ" sz="2400" dirty="0" smtClean="0"/>
              <a:t>Uvedou zdroje znečišťování, opatření ke snížení škodlivin.</a:t>
            </a:r>
          </a:p>
          <a:p>
            <a:r>
              <a:rPr lang="cs-CZ" sz="2400" dirty="0" smtClean="0"/>
              <a:t>Určeno pro interaktivní výuku.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320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9680" y="692696"/>
            <a:ext cx="6512511" cy="1143000"/>
          </a:xfrm>
        </p:spPr>
        <p:txBody>
          <a:bodyPr/>
          <a:lstStyle/>
          <a:p>
            <a:r>
              <a:rPr lang="cs-CZ" dirty="0" smtClean="0"/>
              <a:t>Atmosféra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7560840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Atmosféra = plynný obal Země.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Před 4 miliardami let byla Země žhavá, temná kamenitá poušť. Atmosféra složena hlavně z CO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methanu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amoniaku. Nebe bylo načervenalé.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Členění atmosféry: </a:t>
            </a:r>
          </a:p>
          <a:p>
            <a:pPr marL="2571750" lvl="5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Troposféra</a:t>
            </a:r>
          </a:p>
          <a:p>
            <a:pPr marL="2571750" lvl="5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Stratosféra (Ozonosféra)</a:t>
            </a:r>
          </a:p>
          <a:p>
            <a:pPr marL="2571750" lvl="5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Mezosféra</a:t>
            </a:r>
          </a:p>
          <a:p>
            <a:pPr marL="3028950" lvl="6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Ionosféra</a:t>
            </a:r>
          </a:p>
          <a:p>
            <a:pPr marL="2571750" lvl="5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Termosféra</a:t>
            </a:r>
          </a:p>
          <a:p>
            <a:pPr marL="2571750" lvl="5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Exosféra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0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700808"/>
            <a:ext cx="777686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endParaRPr lang="cs-CZ" sz="2000" u="sng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971600" y="1124744"/>
            <a:ext cx="7416824" cy="5562618"/>
            <a:chOff x="971600" y="1124744"/>
            <a:chExt cx="7416824" cy="5562618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1600" y="1124744"/>
              <a:ext cx="7416824" cy="5562618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1115616" y="1340768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18648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484784"/>
            <a:ext cx="8568952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Vzduch = směs látek tvořících atmosféru.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Složení vzduchu je poměrně stálé do výšky 90-100 km, poté dochází k ionizaci částic  -&gt; IONOSFÉRA.</a:t>
            </a:r>
          </a:p>
          <a:p>
            <a:pPr marL="285750" lvl="1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Dnešní atmosféra je směsí hlavně plynných, ale i kapalných a pevných látek.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Plynné látky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78% dusíku, 21% kyslíku, 1% jiné plyny.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Kapalné látky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voda v podobě páry, kapiček nebo ledových krystalků.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Pevné látky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prachové částice, saze, popílek, krystalky solí z mořské vody, spory plísní, mikroorganismy, pyl…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Barometr = přístroj na měření tlaku vzduchu.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Izobary = čáry spojující místa na mapě se stejným tlakem vzduchu.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142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atmosférické plyny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4249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DUSÍK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-&gt; málo reaktivní, bez zápachu a chuti.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Využití plynného dusíku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plnění pneumatik, snižuje riziko exploze nebo požáru při manipulaci s hořlavými a výbušnými látkami jako interní (netečná) atmosféra.</a:t>
            </a:r>
            <a:endParaRPr lang="cs-CZ" sz="2000" u="sng" dirty="0" smtClean="0">
              <a:latin typeface="Arial" pitchFamily="34" charset="0"/>
              <a:cs typeface="Arial" pitchFamily="34" charset="0"/>
            </a:endParaRPr>
          </a:p>
          <a:p>
            <a:pPr marL="1200150" lvl="2" indent="-285750">
              <a:buFont typeface="Arial" pitchFamily="34" charset="0"/>
              <a:buChar char="•"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Výroba kapalného dusíku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destilací zkapalněného vzduchu.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Využití kapalného dusíku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odstraňování bradavic, uchovávání krve, konzervace potravin, hluboké zamrazení spermií a vajíček…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082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65013" y="2060848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KYSLÍK</a:t>
            </a:r>
            <a:r>
              <a:rPr lang="cs-CZ" sz="2400" dirty="0"/>
              <a:t> -&gt; reaktivní, bez zápachu a chuti</a:t>
            </a:r>
            <a:r>
              <a:rPr lang="cs-CZ" sz="2400" dirty="0" smtClean="0"/>
              <a:t>.</a:t>
            </a:r>
            <a:endParaRPr lang="cs-CZ" sz="2400" dirty="0"/>
          </a:p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VZÁCNÉ PLYNY </a:t>
            </a:r>
            <a:r>
              <a:rPr lang="cs-CZ" sz="2400" dirty="0"/>
              <a:t>-&gt; nereaktivní. VIII. A skupina. Zejména argon.</a:t>
            </a:r>
          </a:p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OXID UHLIČITÝ </a:t>
            </a:r>
            <a:r>
              <a:rPr lang="cs-CZ" sz="2400" dirty="0"/>
              <a:t>-&gt; 0,03% vzduchu. Způsobuje skleníkový efekt</a:t>
            </a:r>
            <a:r>
              <a:rPr lang="cs-CZ" sz="2400" dirty="0" smtClean="0"/>
              <a:t>.</a:t>
            </a:r>
          </a:p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Další plyny</a:t>
            </a:r>
            <a:r>
              <a:rPr lang="cs-CZ" sz="2400" dirty="0"/>
              <a:t>: oxid siřičitý, oxidy dusíku -&gt; vytvořeny člověkem, způsobují kyselé deště</a:t>
            </a:r>
          </a:p>
        </p:txBody>
      </p:sp>
    </p:spTree>
    <p:extLst>
      <p:ext uri="{BB962C8B-B14F-4D97-AF65-F5344CB8AC3E}">
        <p14:creationId xmlns:p14="http://schemas.microsoft.com/office/powerpoint/2010/main" val="115665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Znečištění vzduchu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největší zdroje znečišťování patří teplárny, tepelné elektrárny na pevná paliva a automobilová doprava.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celém světě se dělají opatření, která vedou ke snížení škodlivin v ovzduší (čistící zařízení, katalyzátory, bezolovnatý benzín…).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Inverze = vzduch se nepromíchává a zplodiny zůstávají při zemi. Často mlha.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Smog = směs mlhy, kouře, prachu. Nepříznivě působí na lidský organismus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83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4644008" y="2852936"/>
            <a:ext cx="4381500" cy="2628900"/>
            <a:chOff x="4644008" y="1219096"/>
            <a:chExt cx="4381500" cy="2628900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44008" y="1219096"/>
              <a:ext cx="4381500" cy="2628900"/>
            </a:xfrm>
            <a:prstGeom prst="rect">
              <a:avLst/>
            </a:prstGeom>
          </p:spPr>
        </p:pic>
        <p:sp>
          <p:nvSpPr>
            <p:cNvPr id="7" name="TextovéPole 6"/>
            <p:cNvSpPr txBox="1"/>
            <p:nvPr/>
          </p:nvSpPr>
          <p:spPr>
            <a:xfrm>
              <a:off x="7801372" y="3347379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4</a:t>
              </a:r>
              <a:endParaRPr lang="cs-CZ" dirty="0"/>
            </a:p>
          </p:txBody>
        </p:sp>
      </p:grpSp>
      <p:pic>
        <p:nvPicPr>
          <p:cNvPr id="1026" name="Picture 2" descr="Soubor:Nova hut ocelarna energeti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3528893" cy="251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37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156176" y="3790774"/>
            <a:ext cx="2979305" cy="3062607"/>
            <a:chOff x="6156176" y="3790774"/>
            <a:chExt cx="2979305" cy="306260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234" t="-1005" r="20358" b="1005"/>
            <a:stretch/>
          </p:blipFill>
          <p:spPr>
            <a:xfrm>
              <a:off x="6156176" y="3790774"/>
              <a:ext cx="2979305" cy="3062607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6160720" y="3895313"/>
              <a:ext cx="104191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 5</a:t>
              </a: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vzduchu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1234" y="1340768"/>
            <a:ext cx="845925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Patří k nejvýznamnějším průmyslovým surovinám (nejvíce vzduch kapalný).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Kapalný vzduch se získává stlačováním, ochlazováním a rozpínáním plynů. Při rozepnutí plynu se ochladí a zkapalní. Jednotlivé složky (O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N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vzácné plyny) se získají destilací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Kyslík a dusík se uchovává v tlakových nádobách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7029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Vyjmenuj plynné složky vzduchu.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Dusík, kyslík, vodní pára, vzácné plyny, oxid uhličitý, oxid siřičitý, oxidy dusíku.</a:t>
            </a:r>
          </a:p>
          <a:p>
            <a:r>
              <a:rPr lang="cs-CZ" sz="2400" dirty="0" smtClean="0"/>
              <a:t>Vyjmenuj pevné složky vzduchu.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Prachové částice, popílek, saze, pyl, spory plísní mikroorganismy.</a:t>
            </a:r>
          </a:p>
          <a:p>
            <a:r>
              <a:rPr lang="cs-CZ" sz="2400" dirty="0" smtClean="0"/>
              <a:t>Co víš o skleníkovém efektu?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Způsobuje globální oteplování Země. Vodní pára, oxid uhličitý částečně zabraňují unikání tepelného záření ze Slunce zpět do vesmíru, působí podobně jako sklo ve skleníku. 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04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Co znamená, že je dusík inertní plyn?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Je velmi málo reaktivní (netečný), pomáhá snižovat riziko výbuchu nebo požáru při práci s vysoce výbušnými a hořlavými látkami.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167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484784"/>
            <a:ext cx="784887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Obr. 1  AUTOR NEUVEDEN.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Referaty-macinek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[online]. [cit. 20.1.2013]. Dostupný na WWW: http://files.referaty-macinek.webnode.cz/200000059-8a5748aa17/slniecko1.jpg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Obr. 2  </a:t>
            </a:r>
            <a:r>
              <a:rPr lang="pt-BR" sz="2000" dirty="0" smtClean="0">
                <a:latin typeface="Arial" pitchFamily="34" charset="0"/>
                <a:cs typeface="Arial" pitchFamily="34" charset="0"/>
              </a:rPr>
              <a:t>AUTOR NEUVEDEN. </a:t>
            </a:r>
            <a:r>
              <a:rPr lang="pt-BR" sz="2000" i="1" dirty="0" smtClean="0">
                <a:latin typeface="Arial" pitchFamily="34" charset="0"/>
                <a:cs typeface="Arial" pitchFamily="34" charset="0"/>
              </a:rPr>
              <a:t>Zé Folgado – Trabalhos escolares prontos, dicas sobre cães e gatos, música e cultura</a:t>
            </a:r>
            <a:r>
              <a:rPr lang="pt-BR" sz="2000" dirty="0" smtClean="0">
                <a:latin typeface="Arial" pitchFamily="34" charset="0"/>
                <a:cs typeface="Arial" pitchFamily="34" charset="0"/>
              </a:rPr>
              <a:t> [online]. [cit. 20.1.2013]. Dostupný na WWW: http://www.presenteparahomem.com.br/wp-content/uploads/2010/02/camadas-da-atmosfera-93938.jpg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Obr. 3 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ŠTEFEK, Petr. </a:t>
            </a:r>
            <a:r>
              <a:rPr lang="cs-CZ" sz="2000" i="1" dirty="0">
                <a:latin typeface="Arial" panose="020B0604020202020204" pitchFamily="34" charset="0"/>
                <a:cs typeface="Arial" panose="020B0604020202020204" pitchFamily="34" charset="0"/>
              </a:rPr>
              <a:t>wikipedia.cz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[online]. [cit. 18.10.2013]. Dostupný na WWW: http://cs.wikipedia.org/wiki/Soubor:Nova_hut_ocelarna_energetika.jpg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461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01458" y="1268760"/>
            <a:ext cx="763284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Obr. 4 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FEAT, Rex. </a:t>
            </a:r>
            <a:r>
              <a:rPr lang="en-US" sz="2000" i="1" dirty="0" smtClean="0">
                <a:latin typeface="Arial" pitchFamily="34" charset="0"/>
                <a:cs typeface="Arial" pitchFamily="34" charset="0"/>
              </a:rPr>
              <a:t>Latest news, sport and comment from the Guardian | The Guardian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[online]. [cit. 20.1.2013].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Dostupný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na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WWW: http://static.guim.co.uk/sys-images/Guardian/Pix/pictures/2013/1/14/1358174513421/Severe-smog-and-air-pollu-010.jpg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Obr. 5  </a:t>
            </a:r>
            <a:r>
              <a:rPr lang="pt-BR" sz="2000" dirty="0" smtClean="0">
                <a:latin typeface="Arial" pitchFamily="34" charset="0"/>
                <a:cs typeface="Arial" pitchFamily="34" charset="0"/>
              </a:rPr>
              <a:t>AUTOR NEUVEDEN. </a:t>
            </a:r>
            <a:r>
              <a:rPr lang="pt-BR" sz="2000" i="1" dirty="0" smtClean="0">
                <a:latin typeface="Arial" pitchFamily="34" charset="0"/>
                <a:cs typeface="Arial" pitchFamily="34" charset="0"/>
              </a:rPr>
              <a:t>ZŠ Školní 226 Kaplice</a:t>
            </a:r>
            <a:r>
              <a:rPr lang="pt-BR" sz="2000" dirty="0" smtClean="0">
                <a:latin typeface="Arial" pitchFamily="34" charset="0"/>
                <a:cs typeface="Arial" pitchFamily="34" charset="0"/>
              </a:rPr>
              <a:t> [online]. [cit. 20.1.2013]. Dostupný na WWW: http://www.vyukovematerialy.cz/chemie/rocnik8/foto/oznaceniplynu.jpg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ŠKODA, Jiří; DOULÍK, Pavel. </a:t>
            </a:r>
            <a:r>
              <a:rPr lang="cs-CZ" sz="2000" i="1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Chemie 8 učebnice pro základní školy a víceletá gymnázia</a:t>
            </a:r>
            <a:r>
              <a:rPr lang="cs-CZ" sz="2000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. Plzeň: Fraus, 2006, ISBN 80-7238-442-2.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 smtClean="0">
              <a:solidFill>
                <a:schemeClr val="tx1">
                  <a:lumMod val="8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5635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83811" y="1772816"/>
            <a:ext cx="79928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BENEŠ, Pavel; PUMPR, Václav; BANÝR, Jiří. </a:t>
            </a:r>
            <a:r>
              <a:rPr lang="cs-CZ" sz="2000" i="1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Základy chemie 1 pro 2. stupeň základní školy, nižší ročníky víceletých gymnázií a střední školy</a:t>
            </a:r>
            <a:r>
              <a:rPr lang="cs-CZ" sz="2000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. Praha: Fortuna, 1993, ISBN 80-7168-043-5. </a:t>
            </a:r>
          </a:p>
        </p:txBody>
      </p:sp>
    </p:spTree>
    <p:extLst>
      <p:ext uri="{BB962C8B-B14F-4D97-AF65-F5344CB8AC3E}">
        <p14:creationId xmlns:p14="http://schemas.microsoft.com/office/powerpoint/2010/main" val="1877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164</TotalTime>
  <Words>850</Words>
  <Application>Microsoft Office PowerPoint</Application>
  <PresentationFormat>Předvádění na obrazovce (4:3)</PresentationFormat>
  <Paragraphs>87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Vzduch</vt:lpstr>
      <vt:lpstr>Anotace</vt:lpstr>
      <vt:lpstr>Atmosféra</vt:lpstr>
      <vt:lpstr>Prezentace aplikace PowerPoint</vt:lpstr>
      <vt:lpstr>Vzduch</vt:lpstr>
      <vt:lpstr>Hlavní atmosférické plyny</vt:lpstr>
      <vt:lpstr>Prezentace aplikace PowerPoint</vt:lpstr>
      <vt:lpstr>Znečištění vzduchu</vt:lpstr>
      <vt:lpstr>Prezentace aplikace PowerPoint</vt:lpstr>
      <vt:lpstr>Využití vzduchu</vt:lpstr>
      <vt:lpstr>Úkoly k procvičování</vt:lpstr>
      <vt:lpstr>Prezentace aplikace PowerPoint</vt:lpstr>
      <vt:lpstr>Zdroje a citace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</dc:title>
  <dc:creator>Káťa</dc:creator>
  <cp:lastModifiedBy>Kata</cp:lastModifiedBy>
  <cp:revision>51</cp:revision>
  <dcterms:created xsi:type="dcterms:W3CDTF">2013-01-20T17:38:13Z</dcterms:created>
  <dcterms:modified xsi:type="dcterms:W3CDTF">2013-10-18T17:18:32Z</dcterms:modified>
</cp:coreProperties>
</file>