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65" r:id="rId4"/>
    <p:sldId id="257" r:id="rId5"/>
    <p:sldId id="258" r:id="rId6"/>
    <p:sldId id="266" r:id="rId7"/>
    <p:sldId id="260" r:id="rId8"/>
    <p:sldId id="261" r:id="rId9"/>
    <p:sldId id="263" r:id="rId10"/>
    <p:sldId id="267" r:id="rId11"/>
    <p:sldId id="25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558" y="17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VY_32_INOVACE_11C_16_Kovy budoucnosti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D2DA6B6A-E884-4007-9271-032097F10574}" type="presOf" srcId="{EBC41103-E2E5-4D48-9B4B-425520D3D098}" destId="{D3CEBA79-51F7-49AC-8104-9DE2B978BFF4}" srcOrd="1" destOrd="0" presId="urn:microsoft.com/office/officeart/2005/8/layout/target3"/>
    <dgm:cxn modelId="{81300414-9EEA-43CB-87AE-34F603A777F3}" type="presOf" srcId="{C73C7642-F245-4585-8F88-243F9FAEF6CA}" destId="{0E0F4EFC-82FA-4EC4-801E-BC2F931EC339}" srcOrd="1" destOrd="0" presId="urn:microsoft.com/office/officeart/2005/8/layout/target3"/>
    <dgm:cxn modelId="{99A1437F-A144-4D45-8CC5-203924A2323C}" type="presOf" srcId="{EBC41103-E2E5-4D48-9B4B-425520D3D098}" destId="{F732C171-B6A8-40AC-BE86-9061B3C3D3B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1738DF-4555-4351-9437-B2EEF980A690}" type="presOf" srcId="{FBBFC3EA-9D9D-4F3A-BEA6-9C2C0E46BF20}" destId="{601CDFA2-8205-4060-95D5-B0A001D0D0E3}" srcOrd="0" destOrd="0" presId="urn:microsoft.com/office/officeart/2005/8/layout/target3"/>
    <dgm:cxn modelId="{20FBA110-2C77-4086-B487-B433F938013B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DF89207-BAAA-4CB7-AE98-8DAD0E33990C}" type="presOf" srcId="{C73C7642-F245-4585-8F88-243F9FAEF6CA}" destId="{304CA11A-E17E-4999-A128-C72BF543B20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3DD57804-242E-40D7-9511-7C8FF17B420F}" type="presOf" srcId="{9F18DD90-522E-4A06-9EDB-3FF7C7EB6637}" destId="{932F2F5B-E5E6-4E00-9503-10413FFBA7E0}" srcOrd="1" destOrd="0" presId="urn:microsoft.com/office/officeart/2005/8/layout/target3"/>
    <dgm:cxn modelId="{20237289-45A7-4B99-9BA5-F13AF7948698}" type="presOf" srcId="{019433A1-1324-4DE1-9E6F-32B851095F74}" destId="{83FE2C4A-F11C-43B1-9923-1AFAA3244381}" srcOrd="1" destOrd="0" presId="urn:microsoft.com/office/officeart/2005/8/layout/target3"/>
    <dgm:cxn modelId="{20A45C3C-3C6C-442D-985F-8698B44FDDD7}" type="presOf" srcId="{445C7998-7549-48B0-BD68-D4F0167F02E5}" destId="{4D19AB04-24FA-40C2-B203-52AE3D15E171}" srcOrd="1" destOrd="0" presId="urn:microsoft.com/office/officeart/2005/8/layout/target3"/>
    <dgm:cxn modelId="{04319B65-3F1F-426A-AAC0-042A592342B7}" type="presOf" srcId="{019433A1-1324-4DE1-9E6F-32B851095F74}" destId="{CC1D5B29-8413-4412-9F6D-55E531B84639}" srcOrd="0" destOrd="0" presId="urn:microsoft.com/office/officeart/2005/8/layout/target3"/>
    <dgm:cxn modelId="{63D28D6F-30D6-4B7B-AA5E-A420553E6951}" type="presOf" srcId="{FBBFC3EA-9D9D-4F3A-BEA6-9C2C0E46BF20}" destId="{3F478621-DC04-4E99-8ED0-6EF817E39D41}" srcOrd="1" destOrd="0" presId="urn:microsoft.com/office/officeart/2005/8/layout/target3"/>
    <dgm:cxn modelId="{AE475507-25D6-4169-B718-0BB9FB6C4F87}" type="presOf" srcId="{445C7998-7549-48B0-BD68-D4F0167F02E5}" destId="{BC35EE03-4121-4EF9-923D-7CB6D30D358D}" srcOrd="0" destOrd="0" presId="urn:microsoft.com/office/officeart/2005/8/layout/target3"/>
    <dgm:cxn modelId="{91DB3350-0D0A-453D-934F-81131FA044C2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36D4A25-3A0F-4983-B3AE-E499EBE81315}" type="presOf" srcId="{9F18DD90-522E-4A06-9EDB-3FF7C7EB6637}" destId="{D102FEF8-6917-41D2-AE5D-914C1EA8F84A}" srcOrd="0" destOrd="0" presId="urn:microsoft.com/office/officeart/2005/8/layout/target3"/>
    <dgm:cxn modelId="{0D94991D-0F16-404C-A19D-18D9D0345B4C}" type="presOf" srcId="{0C6E1E16-08A6-4B86-AB9F-749A7749D4C9}" destId="{B7652895-8F40-40B1-8BC2-AD2A1592E4B6}" srcOrd="1" destOrd="0" presId="urn:microsoft.com/office/officeart/2005/8/layout/target3"/>
    <dgm:cxn modelId="{C34D0A0A-37AA-4A48-8F97-9AAE2FA5A91D}" type="presParOf" srcId="{71045F8C-00FA-488E-A7BD-E2E6753D979D}" destId="{3577EC6B-C980-4F34-8C69-4365E7B8FC8C}" srcOrd="0" destOrd="0" presId="urn:microsoft.com/office/officeart/2005/8/layout/target3"/>
    <dgm:cxn modelId="{E1EC9B7A-48F2-4D75-8A86-B1F56CD0ED89}" type="presParOf" srcId="{71045F8C-00FA-488E-A7BD-E2E6753D979D}" destId="{6940EB87-DC1D-4BC3-9408-9AC2E1FFC039}" srcOrd="1" destOrd="0" presId="urn:microsoft.com/office/officeart/2005/8/layout/target3"/>
    <dgm:cxn modelId="{3E8E71E5-BA37-4D63-97EA-2E418D7746A0}" type="presParOf" srcId="{71045F8C-00FA-488E-A7BD-E2E6753D979D}" destId="{BC35EE03-4121-4EF9-923D-7CB6D30D358D}" srcOrd="2" destOrd="0" presId="urn:microsoft.com/office/officeart/2005/8/layout/target3"/>
    <dgm:cxn modelId="{55276A4F-4D31-409A-B3AC-EAC3360C0387}" type="presParOf" srcId="{71045F8C-00FA-488E-A7BD-E2E6753D979D}" destId="{D3840DFA-901C-4049-8AB2-27AC2BA34540}" srcOrd="3" destOrd="0" presId="urn:microsoft.com/office/officeart/2005/8/layout/target3"/>
    <dgm:cxn modelId="{02C723B3-3C06-4C1A-B4EE-FE627F4EE664}" type="presParOf" srcId="{71045F8C-00FA-488E-A7BD-E2E6753D979D}" destId="{5BDA8D49-C64C-4FDF-ACCF-171444A32B21}" srcOrd="4" destOrd="0" presId="urn:microsoft.com/office/officeart/2005/8/layout/target3"/>
    <dgm:cxn modelId="{B9D21256-BAAD-4F18-8864-BAE8AEE6C3A6}" type="presParOf" srcId="{71045F8C-00FA-488E-A7BD-E2E6753D979D}" destId="{D8344A4C-A59C-418B-AE84-1CF03F62012F}" srcOrd="5" destOrd="0" presId="urn:microsoft.com/office/officeart/2005/8/layout/target3"/>
    <dgm:cxn modelId="{5EE79C30-ABA4-4687-A872-6B87F5AAD623}" type="presParOf" srcId="{71045F8C-00FA-488E-A7BD-E2E6753D979D}" destId="{57DDA582-354B-4295-AE97-083B34E96D1A}" srcOrd="6" destOrd="0" presId="urn:microsoft.com/office/officeart/2005/8/layout/target3"/>
    <dgm:cxn modelId="{C4DE383D-AFD2-4E1B-9085-1088C1022D8E}" type="presParOf" srcId="{71045F8C-00FA-488E-A7BD-E2E6753D979D}" destId="{4A11C032-4DF2-44E5-8C80-1286B3D4B133}" srcOrd="7" destOrd="0" presId="urn:microsoft.com/office/officeart/2005/8/layout/target3"/>
    <dgm:cxn modelId="{0CC90E82-CFA5-474F-8929-9D3985541591}" type="presParOf" srcId="{71045F8C-00FA-488E-A7BD-E2E6753D979D}" destId="{601CDFA2-8205-4060-95D5-B0A001D0D0E3}" srcOrd="8" destOrd="0" presId="urn:microsoft.com/office/officeart/2005/8/layout/target3"/>
    <dgm:cxn modelId="{84DB5D68-B3EC-48C6-AF0D-2718361D9A8B}" type="presParOf" srcId="{71045F8C-00FA-488E-A7BD-E2E6753D979D}" destId="{EA95FEE9-5F68-48C7-93BB-0F8C419DA96D}" srcOrd="9" destOrd="0" presId="urn:microsoft.com/office/officeart/2005/8/layout/target3"/>
    <dgm:cxn modelId="{08D24E61-1384-4A52-90BE-32BE6361259A}" type="presParOf" srcId="{71045F8C-00FA-488E-A7BD-E2E6753D979D}" destId="{BB3828A8-1683-43A3-8BCA-2995B7EAE8F3}" srcOrd="10" destOrd="0" presId="urn:microsoft.com/office/officeart/2005/8/layout/target3"/>
    <dgm:cxn modelId="{426A0FD4-51C8-4465-BD99-B15432D3F610}" type="presParOf" srcId="{71045F8C-00FA-488E-A7BD-E2E6753D979D}" destId="{CC1D5B29-8413-4412-9F6D-55E531B84639}" srcOrd="11" destOrd="0" presId="urn:microsoft.com/office/officeart/2005/8/layout/target3"/>
    <dgm:cxn modelId="{03C3C2E5-416C-4F59-80E9-1D497E2E6152}" type="presParOf" srcId="{71045F8C-00FA-488E-A7BD-E2E6753D979D}" destId="{AEEDACE7-4427-455B-A155-2C3381828BD7}" srcOrd="12" destOrd="0" presId="urn:microsoft.com/office/officeart/2005/8/layout/target3"/>
    <dgm:cxn modelId="{C5C5679A-A4EC-4A11-B119-5458F84A1048}" type="presParOf" srcId="{71045F8C-00FA-488E-A7BD-E2E6753D979D}" destId="{7C8531F2-00DF-4DB1-A6C6-AF46193E1BBF}" srcOrd="13" destOrd="0" presId="urn:microsoft.com/office/officeart/2005/8/layout/target3"/>
    <dgm:cxn modelId="{49973081-A80C-4AB8-871D-9ED225D7292A}" type="presParOf" srcId="{71045F8C-00FA-488E-A7BD-E2E6753D979D}" destId="{304CA11A-E17E-4999-A128-C72BF543B20D}" srcOrd="14" destOrd="0" presId="urn:microsoft.com/office/officeart/2005/8/layout/target3"/>
    <dgm:cxn modelId="{D2C42CC4-447C-43F5-8535-2D023C2766C5}" type="presParOf" srcId="{71045F8C-00FA-488E-A7BD-E2E6753D979D}" destId="{C67EF5F7-B425-49AF-82F9-2446588ED851}" srcOrd="15" destOrd="0" presId="urn:microsoft.com/office/officeart/2005/8/layout/target3"/>
    <dgm:cxn modelId="{A44F8D5C-9273-4B41-8BDC-80F9CC39A190}" type="presParOf" srcId="{71045F8C-00FA-488E-A7BD-E2E6753D979D}" destId="{14E80F71-B028-4CCE-8C5A-7AE67F9A28C6}" srcOrd="16" destOrd="0" presId="urn:microsoft.com/office/officeart/2005/8/layout/target3"/>
    <dgm:cxn modelId="{42CC804B-677E-48A2-9A4E-1F28C6F15B09}" type="presParOf" srcId="{71045F8C-00FA-488E-A7BD-E2E6753D979D}" destId="{F732C171-B6A8-40AC-BE86-9061B3C3D3B8}" srcOrd="17" destOrd="0" presId="urn:microsoft.com/office/officeart/2005/8/layout/target3"/>
    <dgm:cxn modelId="{C2864E2D-96D3-4EBA-B5D4-1624052EB74B}" type="presParOf" srcId="{71045F8C-00FA-488E-A7BD-E2E6753D979D}" destId="{D8C5187E-68B6-4E2E-86D0-57087190219B}" srcOrd="18" destOrd="0" presId="urn:microsoft.com/office/officeart/2005/8/layout/target3"/>
    <dgm:cxn modelId="{2D591E37-8B69-4CFE-8CCE-F6882B68635C}" type="presParOf" srcId="{71045F8C-00FA-488E-A7BD-E2E6753D979D}" destId="{1A909E4D-639C-4CB7-A7CE-FC1133FAA37E}" srcOrd="19" destOrd="0" presId="urn:microsoft.com/office/officeart/2005/8/layout/target3"/>
    <dgm:cxn modelId="{E0435A97-8828-4D2A-96C5-1E9DF3A24689}" type="presParOf" srcId="{71045F8C-00FA-488E-A7BD-E2E6753D979D}" destId="{D102FEF8-6917-41D2-AE5D-914C1EA8F84A}" srcOrd="20" destOrd="0" presId="urn:microsoft.com/office/officeart/2005/8/layout/target3"/>
    <dgm:cxn modelId="{E9174832-A78A-41AD-98BB-A98B9CDA782F}" type="presParOf" srcId="{71045F8C-00FA-488E-A7BD-E2E6753D979D}" destId="{4D19AB04-24FA-40C2-B203-52AE3D15E171}" srcOrd="21" destOrd="0" presId="urn:microsoft.com/office/officeart/2005/8/layout/target3"/>
    <dgm:cxn modelId="{B8838FCA-59EA-49BC-9211-56B298AB8369}" type="presParOf" srcId="{71045F8C-00FA-488E-A7BD-E2E6753D979D}" destId="{B7652895-8F40-40B1-8BC2-AD2A1592E4B6}" srcOrd="22" destOrd="0" presId="urn:microsoft.com/office/officeart/2005/8/layout/target3"/>
    <dgm:cxn modelId="{C0D66818-D4BB-41F1-9EA8-236314CECCF9}" type="presParOf" srcId="{71045F8C-00FA-488E-A7BD-E2E6753D979D}" destId="{3F478621-DC04-4E99-8ED0-6EF817E39D41}" srcOrd="23" destOrd="0" presId="urn:microsoft.com/office/officeart/2005/8/layout/target3"/>
    <dgm:cxn modelId="{BFD0B848-1645-4115-89D5-E66BD5E2A637}" type="presParOf" srcId="{71045F8C-00FA-488E-A7BD-E2E6753D979D}" destId="{83FE2C4A-F11C-43B1-9923-1AFAA3244381}" srcOrd="24" destOrd="0" presId="urn:microsoft.com/office/officeart/2005/8/layout/target3"/>
    <dgm:cxn modelId="{18B2E631-3035-4C19-92D0-C0D24F116C6F}" type="presParOf" srcId="{71045F8C-00FA-488E-A7BD-E2E6753D979D}" destId="{0E0F4EFC-82FA-4EC4-801E-BC2F931EC339}" srcOrd="25" destOrd="0" presId="urn:microsoft.com/office/officeart/2005/8/layout/target3"/>
    <dgm:cxn modelId="{DC588B2D-6D8A-4114-949C-C8AF0211356C}" type="presParOf" srcId="{71045F8C-00FA-488E-A7BD-E2E6753D979D}" destId="{D3CEBA79-51F7-49AC-8104-9DE2B978BFF4}" srcOrd="26" destOrd="0" presId="urn:microsoft.com/office/officeart/2005/8/layout/target3"/>
    <dgm:cxn modelId="{525E167D-3DA1-4813-82E9-83E31C4376FC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Stejskalová Hana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VY_32_INOVACE_11C_16_Kovy budoucnosti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Chemie 8. ročník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52B6EB5-CBC0-4ABD-A0C2-B4C4BD47F1E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B95A1CF-DBF0-48A9-BBFD-AA70EAB3AB2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9199934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02718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Kovy budoucnosti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4000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492896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Kovy budoucnosti v 8. ročníku a opakování učiva v 9. ročníku.</a:t>
            </a:r>
          </a:p>
          <a:p>
            <a:r>
              <a:rPr lang="cs-CZ" sz="2400" dirty="0" smtClean="0"/>
              <a:t>Žáci popíší vlastnosti těchto kovů, jejich význam a použití.</a:t>
            </a:r>
          </a:p>
          <a:p>
            <a:r>
              <a:rPr lang="cs-CZ" sz="2400" dirty="0" smtClean="0"/>
              <a:t>Uvedou, kde se těží zlato a vysvětlí, co označuje hodnota karátu, tisíciny.</a:t>
            </a:r>
          </a:p>
          <a:p>
            <a:r>
              <a:rPr lang="cs-CZ" sz="2400" dirty="0" smtClean="0"/>
              <a:t>Určeno pro interaktivní výuku.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649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15678"/>
            <a:ext cx="835292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Chemická značka: Au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Těžký, měkký kov, v přírodě ryzí, žluté barvy.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Kujné a tažné.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Jeden z nejlepších vodičů.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Mimořádně odolné, nereaguje s vodou ani obvyklými kyselinami a hydroxidy.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Čistota se udává v karátech (ryzí zlato 24 karátů), nově se udává v tisícinách (Au 585/1000 slitina obsahující 58,5% zlata).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6084168" y="404664"/>
            <a:ext cx="2937899" cy="2933796"/>
            <a:chOff x="5133129" y="908720"/>
            <a:chExt cx="3444009" cy="3940408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33129" y="908720"/>
              <a:ext cx="3444009" cy="3940408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5133129" y="1124744"/>
              <a:ext cx="10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137879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505638" y="2884294"/>
            <a:ext cx="6060715" cy="3353018"/>
            <a:chOff x="1535621" y="2780928"/>
            <a:chExt cx="6060715" cy="3537684"/>
          </a:xfrm>
        </p:grpSpPr>
        <p:pic>
          <p:nvPicPr>
            <p:cNvPr id="1026" name="Picture 2" descr="http://geologie.vsb.cz/loziska/loziska/obr_loziska_cr/zlat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5621" y="2780928"/>
              <a:ext cx="5844691" cy="35160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444208" y="5949280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sp>
        <p:nvSpPr>
          <p:cNvPr id="3" name="Obdélník 2"/>
          <p:cNvSpPr/>
          <p:nvPr/>
        </p:nvSpPr>
        <p:spPr>
          <a:xfrm>
            <a:off x="611560" y="2131115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Ložiska zlata v ČR: od Jílového, přes Štěchovice, Nový Knín, </a:t>
            </a:r>
            <a:r>
              <a:rPr lang="cs-CZ" sz="2400" dirty="0" smtClean="0"/>
              <a:t>Písecko </a:t>
            </a:r>
            <a:r>
              <a:rPr lang="cs-CZ" sz="2400" dirty="0"/>
              <a:t>až do Kašperských hor.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5941" y="6237312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Nejvíce zlatonosná řeka v ČR je Otava.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62846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Světová ložiska zlata: Aljaška, Ural, JAR, Kanada, Austrálie, Nový Zéland.</a:t>
            </a:r>
          </a:p>
          <a:p>
            <a:r>
              <a:rPr lang="cs-CZ" dirty="0" smtClean="0"/>
              <a:t>Vzácný kov (na jeden atom zlata připadá 300 miliard atomů vodíku).</a:t>
            </a:r>
          </a:p>
          <a:p>
            <a:r>
              <a:rPr lang="cs-CZ" dirty="0" smtClean="0"/>
              <a:t>19. století – zlatá horečka na Aljašce – objeveny zlatonosné řeky a potoky – rýžování (dnes již jen pro zábavu).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256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42088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často se využívá v elektrotechnice </a:t>
            </a:r>
            <a:r>
              <a:rPr lang="cs-CZ" sz="2400" smtClean="0"/>
              <a:t>– pokovované </a:t>
            </a:r>
            <a:r>
              <a:rPr lang="cs-CZ" sz="2400" dirty="0" smtClean="0"/>
              <a:t>kontakty, k výrobě čipů, paměťových médií, šperkařství, zubní lékařství…</a:t>
            </a:r>
            <a:endParaRPr lang="cs-CZ" sz="24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716016" y="3789040"/>
            <a:ext cx="3303262" cy="2361015"/>
            <a:chOff x="4433765" y="3435856"/>
            <a:chExt cx="3513506" cy="2717800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3765" y="3435856"/>
              <a:ext cx="3175000" cy="2717800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6660232" y="5784324"/>
              <a:ext cx="12870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923416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Těžký, chemicky odolný kov. Nereaguje s kyselinami ani hydroxidy.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Má stříbřitě bílou barvu.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katalyzátory, trysky na výrobu optických vláken, léky na léčbu rakoviny, šperkařství...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Tvrdost platiny zlepšuje iridium a rhodium.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99873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5796136" y="4717761"/>
            <a:ext cx="3238500" cy="2032000"/>
            <a:chOff x="5796136" y="4717761"/>
            <a:chExt cx="3238500" cy="203200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96136" y="4717761"/>
              <a:ext cx="3238500" cy="2032000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7668344" y="6381328"/>
              <a:ext cx="1366292" cy="3684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mtClean="0"/>
                <a:t>4</a:t>
              </a: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Titan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Sedmý nejrozšířenější kov v zemské kůře.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Tvrdý, pevný, lehký kov.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odolný vůči vysokým teplotám a vnějším vlivům.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Použití: letecká, raketová  technika, tryskové motory, lodní šrouby, kloubní implantáty, body piercing. Slitiny se používají na brýle, golfové hole, hodinky, okapy, kola…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Slitina niklu a titanu -&gt; tvarová paměť.</a:t>
            </a:r>
          </a:p>
        </p:txBody>
      </p:sp>
    </p:spTree>
    <p:extLst>
      <p:ext uri="{BB962C8B-B14F-4D97-AF65-F5344CB8AC3E}">
        <p14:creationId xmlns:p14="http://schemas.microsoft.com/office/powerpoint/2010/main" val="5525393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Spoj, co k sobě patří:                                </a:t>
            </a:r>
          </a:p>
          <a:p>
            <a:r>
              <a:rPr lang="cs-CZ" dirty="0" smtClean="0"/>
              <a:t>platina				kloubní implantáty      </a:t>
            </a:r>
          </a:p>
          <a:p>
            <a:r>
              <a:rPr lang="cs-CZ" dirty="0" smtClean="0"/>
              <a:t>karát				lehký kov </a:t>
            </a:r>
          </a:p>
          <a:p>
            <a:r>
              <a:rPr lang="cs-CZ" dirty="0" smtClean="0"/>
              <a:t>čipy				léčba rakoviny                   </a:t>
            </a:r>
          </a:p>
          <a:p>
            <a:r>
              <a:rPr lang="cs-CZ" dirty="0" smtClean="0"/>
              <a:t>titan				golfové hole                  </a:t>
            </a:r>
          </a:p>
          <a:p>
            <a:r>
              <a:rPr lang="cs-CZ" dirty="0" smtClean="0"/>
              <a:t>měkký, žlutý kov			katalyzátory              </a:t>
            </a:r>
          </a:p>
          <a:p>
            <a:r>
              <a:rPr lang="cs-CZ" dirty="0" smtClean="0"/>
              <a:t>Otava				zlato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2924944"/>
            <a:ext cx="3168352" cy="864096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051720" y="2934616"/>
            <a:ext cx="3312368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07704" y="3356992"/>
            <a:ext cx="3384376" cy="172819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763688" y="3798712"/>
            <a:ext cx="3528392" cy="135848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03848" y="4869160"/>
            <a:ext cx="2016224" cy="36004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051720" y="5229200"/>
            <a:ext cx="3312368" cy="720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907704" y="2934616"/>
            <a:ext cx="3456384" cy="128647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907704" y="3356992"/>
            <a:ext cx="3384376" cy="9361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07704" y="4293096"/>
            <a:ext cx="3384376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804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81175" y="2228671"/>
            <a:ext cx="86409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  AUTOR </a:t>
            </a:r>
            <a:r>
              <a:rPr lang="cs-CZ" dirty="0"/>
              <a:t>NEUVEDEN. </a:t>
            </a:r>
            <a:r>
              <a:rPr lang="cs-CZ" i="1" dirty="0"/>
              <a:t>Investice do zlata - vše, co potřebujete vědět!</a:t>
            </a:r>
            <a:r>
              <a:rPr lang="cs-CZ" dirty="0"/>
              <a:t> [online]. [cit. 21.1.2013]. Dostupný na WWW: http://www.zlatem.cz/wp-content/uploads/2012/06/inv-zlato-uvod-zlatoI.jpg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2  AUTOR </a:t>
            </a:r>
            <a:r>
              <a:rPr lang="cs-CZ" dirty="0"/>
              <a:t>NEUVEDEN. </a:t>
            </a:r>
            <a:r>
              <a:rPr lang="cs-CZ" i="1" dirty="0"/>
              <a:t>LOŽISKA NEROSTŮ multimediální učební text</a:t>
            </a:r>
            <a:r>
              <a:rPr lang="cs-CZ" dirty="0"/>
              <a:t> [online]. [cit. 21.1.2013]. Dostupný na WWW: http://geologie.vsb.cz/loziska/loziska/obr_loziska_cr/zlato.jpg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</a:t>
            </a:r>
            <a:r>
              <a:rPr lang="cs-CZ" dirty="0"/>
              <a:t>3  AUTOR NEUVEDEN. </a:t>
            </a:r>
            <a:r>
              <a:rPr lang="cs-CZ" i="1" dirty="0"/>
              <a:t>KARAOKE SHOP - karaoke set, karaoke texty, mp3, pop, rock, </a:t>
            </a:r>
            <a:r>
              <a:rPr lang="cs-CZ" i="1" dirty="0" err="1"/>
              <a:t>disco</a:t>
            </a:r>
            <a:r>
              <a:rPr lang="cs-CZ" i="1" dirty="0"/>
              <a:t>, lidovky</a:t>
            </a:r>
            <a:r>
              <a:rPr lang="cs-CZ" dirty="0"/>
              <a:t> [online]. [cit. 21.1.2013]. Dostupný na WWW: http://www.pokrok.eu/obrazky_hw/kabel_cable-602.jpg </a:t>
            </a:r>
          </a:p>
        </p:txBody>
      </p:sp>
    </p:spTree>
    <p:extLst>
      <p:ext uri="{BB962C8B-B14F-4D97-AF65-F5344CB8AC3E}">
        <p14:creationId xmlns:p14="http://schemas.microsoft.com/office/powerpoint/2010/main" val="23904895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992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+mj-lt"/>
              </a:rPr>
              <a:t>Obr. </a:t>
            </a:r>
            <a:r>
              <a:rPr lang="cs-CZ" dirty="0">
                <a:latin typeface="+mj-lt"/>
              </a:rPr>
              <a:t>4</a:t>
            </a:r>
            <a:r>
              <a:rPr lang="cs-CZ" dirty="0" smtClean="0">
                <a:latin typeface="+mj-lt"/>
              </a:rPr>
              <a:t>  </a:t>
            </a:r>
            <a:r>
              <a:rPr lang="cs-CZ" dirty="0">
                <a:latin typeface="+mj-lt"/>
              </a:rPr>
              <a:t>AUTOR NEUVEDEN. </a:t>
            </a:r>
            <a:r>
              <a:rPr lang="cs-CZ" i="1" dirty="0">
                <a:latin typeface="+mj-lt"/>
              </a:rPr>
              <a:t>Wikipedia.cz</a:t>
            </a:r>
            <a:r>
              <a:rPr lang="cs-CZ" dirty="0">
                <a:latin typeface="+mj-lt"/>
              </a:rPr>
              <a:t> [online]. [cit. 21.1.2013]. Dostupný na WWW: http://upload.wikimedia.org/wikipedia/commons/thumb/d/db/Titan-crystal_bar.JPG/255px-Titan-crystal_bar.JPG </a:t>
            </a:r>
            <a:endParaRPr lang="cs-CZ" dirty="0" smtClean="0"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ŠKODA, Jiří; DOULÍK, Pavel.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Chemie 8 učebnice pro základní školy a víceletá gymnázia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. Plzeň: Fraus, 2006, ISBN 80-7238-442-2.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+mj-lt"/>
                <a:cs typeface="Arial" pitchFamily="34" charset="0"/>
              </a:rPr>
              <a:t>. Praha: Fortuna, 1993, ISBN 80-7168-043-5.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085975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306</TotalTime>
  <Words>578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Tvrdý obal</vt:lpstr>
      <vt:lpstr>Prezentace aplikace PowerPoint</vt:lpstr>
      <vt:lpstr>Kovy budoucnosti</vt:lpstr>
      <vt:lpstr>Anotace</vt:lpstr>
      <vt:lpstr>Zlato</vt:lpstr>
      <vt:lpstr>Prezentace aplikace PowerPoint</vt:lpstr>
      <vt:lpstr>Prezentace aplikace PowerPoint</vt:lpstr>
      <vt:lpstr>Prezentace aplikace PowerPoint</vt:lpstr>
      <vt:lpstr>Platina</vt:lpstr>
      <vt:lpstr>Titan</vt:lpstr>
      <vt:lpstr>Úkoly k procvičování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 budoucnosti</dc:title>
  <dc:creator>Káťa</dc:creator>
  <cp:lastModifiedBy>Kata</cp:lastModifiedBy>
  <cp:revision>60</cp:revision>
  <dcterms:created xsi:type="dcterms:W3CDTF">2013-01-20T21:49:02Z</dcterms:created>
  <dcterms:modified xsi:type="dcterms:W3CDTF">2013-10-18T17:11:36Z</dcterms:modified>
</cp:coreProperties>
</file>