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0" r:id="rId3"/>
    <p:sldId id="271" r:id="rId4"/>
    <p:sldId id="272" r:id="rId5"/>
    <p:sldId id="273" r:id="rId6"/>
    <p:sldId id="275" r:id="rId7"/>
    <p:sldId id="276" r:id="rId8"/>
    <p:sldId id="277" r:id="rId9"/>
    <p:sldId id="278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circle/>
  </p:transition>
  <p:timing>
    <p:tnLst>
      <p:par>
        <p:cTn id="1" dur="indefinite" restart="never" nodeType="tmRoot"/>
      </p:par>
    </p:tnLst>
  </p:timing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Wellington_Oriental_Bay.JPG" TargetMode="External"/><Relationship Id="rId3" Type="http://schemas.openxmlformats.org/officeDocument/2006/relationships/hyperlink" Target="http://commons.wikimedia.org/wiki/File:Oceania_satellite.jpg" TargetMode="External"/><Relationship Id="rId7" Type="http://schemas.openxmlformats.org/officeDocument/2006/relationships/hyperlink" Target="http://cs.wikipedia.org/wiki/Soubor:Aoraki-Mount_Cook_from_Hooker_Valley.jpg" TargetMode="External"/><Relationship Id="rId2" Type="http://schemas.openxmlformats.org/officeDocument/2006/relationships/hyperlink" Target="http://commons.wikimedia.org/wiki/File:Newworldmap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ountRuapehu.jpg" TargetMode="External"/><Relationship Id="rId11" Type="http://schemas.openxmlformats.org/officeDocument/2006/relationships/hyperlink" Target="http://cs.wikipedia.org/wiki/Soubor:Kiwi_(Actinidia_chinensis)_1_Luc_Viatour.jpg" TargetMode="External"/><Relationship Id="rId5" Type="http://schemas.openxmlformats.org/officeDocument/2006/relationships/hyperlink" Target="http://cs.wikipedia.org/wiki/Soubor:Noum%C3%A9a_Ile_des_Pins_Upi.JPG" TargetMode="External"/><Relationship Id="rId10" Type="http://schemas.openxmlformats.org/officeDocument/2006/relationships/hyperlink" Target="http://cs.wikipedia.org/wiki/Soubor:Sheep_traffic_jam_near_Patearoa_-_Otago.jpg" TargetMode="External"/><Relationship Id="rId4" Type="http://schemas.openxmlformats.org/officeDocument/2006/relationships/hyperlink" Target="http://cs.wikipedia.org/wiki/Soubor:Moorea_baie_cook.JPG" TargetMode="External"/><Relationship Id="rId9" Type="http://schemas.openxmlformats.org/officeDocument/2006/relationships/hyperlink" Target="http://cs.wikipedia.org/wiki/Soubor:Karuwai_at_August_2005_Health_Chec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305800" cy="442776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Speciální základní škola,Louny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VY__32_INOVACE_16_IV_Z9_Oceánie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Téma : Oceánie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8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9. ročníku praktické ZŠ, k výuce zeměpisu.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o </a:t>
            </a:r>
            <a:r>
              <a:rPr lang="cs-CZ" sz="2600" noProof="0" dirty="0" err="1" smtClean="0"/>
              <a:t>O</a:t>
            </a:r>
            <a:r>
              <a:rPr lang="cs-CZ" sz="2600" dirty="0" err="1" smtClean="0"/>
              <a:t>ceánii</a:t>
            </a:r>
            <a:r>
              <a:rPr lang="cs-CZ" sz="2600" dirty="0" smtClean="0"/>
              <a:t> – Mikronésii, Polynésii, Melanésii. Více informací o Novém Zélandu.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Opakovací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test je na straně 9.- 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doplňování 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správných odpovědí do textu. Následná kontrola klikáním.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Oceánie?</a:t>
            </a:r>
            <a:endParaRPr lang="cs-CZ" dirty="0"/>
          </a:p>
        </p:txBody>
      </p:sp>
      <p:pic>
        <p:nvPicPr>
          <p:cNvPr id="6" name="Zástupný symbol pro obsah 5" descr="Newworldmap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821400"/>
            <a:ext cx="8229600" cy="4175637"/>
          </a:xfrm>
        </p:spPr>
      </p:pic>
      <p:sp>
        <p:nvSpPr>
          <p:cNvPr id="7" name="Šipka doprava 6"/>
          <p:cNvSpPr/>
          <p:nvPr/>
        </p:nvSpPr>
        <p:spPr>
          <a:xfrm rot="5400000">
            <a:off x="251520" y="620688"/>
            <a:ext cx="936104" cy="648072"/>
          </a:xfrm>
          <a:prstGeom prst="rightArrow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10000"/>
              </a:schemeClr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68 0.08009 C -0.02014 0.225 -0.03143 0.37014 0.00138 0.45556 C 0.0342 0.54097 0.1592 0.63218 0.18784 0.59306 C 0.21684 0.5544 0.15763 0.23843 0.17465 0.22222 C 0.19166 0.20602 0.25121 0.51227 0.28975 0.4956 C 0.32829 0.47894 0.3243 0.13403 0.40642 0.12222 C 0.48854 0.11042 0.72031 0.37408 0.78298 0.42454 " pathEditMode="relative" ptsTypes="aaaaa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Oceánie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3284984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Melanésie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2420888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Mikronésie</a:t>
            </a:r>
            <a:endParaRPr lang="cs-CZ" dirty="0"/>
          </a:p>
        </p:txBody>
      </p:sp>
      <p:pic>
        <p:nvPicPr>
          <p:cNvPr id="13" name="Obrázek 12" descr="Oceania_satellite.jpg"/>
          <p:cNvPicPr>
            <a:picLocks noChangeAspect="1"/>
          </p:cNvPicPr>
          <p:nvPr/>
        </p:nvPicPr>
        <p:blipFill>
          <a:blip r:embed="rId2" cstate="print"/>
          <a:srcRect l="788" t="-17617" r="37789" b="18320"/>
          <a:stretch>
            <a:fillRect/>
          </a:stretch>
        </p:blipFill>
        <p:spPr>
          <a:xfrm>
            <a:off x="971600" y="431850"/>
            <a:ext cx="7098595" cy="6426150"/>
          </a:xfrm>
          <a:prstGeom prst="rect">
            <a:avLst/>
          </a:prstGeom>
        </p:spPr>
      </p:pic>
      <p:grpSp>
        <p:nvGrpSpPr>
          <p:cNvPr id="21" name="Skupina 20"/>
          <p:cNvGrpSpPr/>
          <p:nvPr/>
        </p:nvGrpSpPr>
        <p:grpSpPr>
          <a:xfrm>
            <a:off x="2942167" y="1894417"/>
            <a:ext cx="3725333" cy="1849966"/>
            <a:chOff x="2942167" y="1894417"/>
            <a:chExt cx="3725333" cy="1849966"/>
          </a:xfrm>
        </p:grpSpPr>
        <p:sp>
          <p:nvSpPr>
            <p:cNvPr id="15" name="Volný tvar 14"/>
            <p:cNvSpPr/>
            <p:nvPr/>
          </p:nvSpPr>
          <p:spPr>
            <a:xfrm>
              <a:off x="2942167" y="1894417"/>
              <a:ext cx="3725333" cy="1849966"/>
            </a:xfrm>
            <a:custGeom>
              <a:avLst/>
              <a:gdLst>
                <a:gd name="connsiteX0" fmla="*/ 93133 w 3725333"/>
                <a:gd name="connsiteY0" fmla="*/ 1064683 h 1849966"/>
                <a:gd name="connsiteX1" fmla="*/ 575733 w 3725333"/>
                <a:gd name="connsiteY1" fmla="*/ 1077383 h 1849966"/>
                <a:gd name="connsiteX2" fmla="*/ 1337733 w 3725333"/>
                <a:gd name="connsiteY2" fmla="*/ 1128183 h 1849966"/>
                <a:gd name="connsiteX3" fmla="*/ 1909233 w 3725333"/>
                <a:gd name="connsiteY3" fmla="*/ 1293283 h 1849966"/>
                <a:gd name="connsiteX4" fmla="*/ 2683933 w 3725333"/>
                <a:gd name="connsiteY4" fmla="*/ 1636183 h 1849966"/>
                <a:gd name="connsiteX5" fmla="*/ 3471333 w 3725333"/>
                <a:gd name="connsiteY5" fmla="*/ 1725083 h 1849966"/>
                <a:gd name="connsiteX6" fmla="*/ 3572933 w 3725333"/>
                <a:gd name="connsiteY6" fmla="*/ 886883 h 1849966"/>
                <a:gd name="connsiteX7" fmla="*/ 2556933 w 3725333"/>
                <a:gd name="connsiteY7" fmla="*/ 289983 h 1849966"/>
                <a:gd name="connsiteX8" fmla="*/ 740833 w 3725333"/>
                <a:gd name="connsiteY8" fmla="*/ 61383 h 1849966"/>
                <a:gd name="connsiteX9" fmla="*/ 105833 w 3725333"/>
                <a:gd name="connsiteY9" fmla="*/ 658283 h 1849966"/>
                <a:gd name="connsiteX10" fmla="*/ 93133 w 3725333"/>
                <a:gd name="connsiteY10" fmla="*/ 1064683 h 1849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25333" h="1849966">
                  <a:moveTo>
                    <a:pt x="93133" y="1064683"/>
                  </a:moveTo>
                  <a:cubicBezTo>
                    <a:pt x="171450" y="1134533"/>
                    <a:pt x="368300" y="1066800"/>
                    <a:pt x="575733" y="1077383"/>
                  </a:cubicBezTo>
                  <a:cubicBezTo>
                    <a:pt x="783166" y="1087966"/>
                    <a:pt x="1115483" y="1092200"/>
                    <a:pt x="1337733" y="1128183"/>
                  </a:cubicBezTo>
                  <a:cubicBezTo>
                    <a:pt x="1559983" y="1164166"/>
                    <a:pt x="1684866" y="1208616"/>
                    <a:pt x="1909233" y="1293283"/>
                  </a:cubicBezTo>
                  <a:cubicBezTo>
                    <a:pt x="2133600" y="1377950"/>
                    <a:pt x="2423583" y="1564216"/>
                    <a:pt x="2683933" y="1636183"/>
                  </a:cubicBezTo>
                  <a:cubicBezTo>
                    <a:pt x="2944283" y="1708150"/>
                    <a:pt x="3323166" y="1849966"/>
                    <a:pt x="3471333" y="1725083"/>
                  </a:cubicBezTo>
                  <a:cubicBezTo>
                    <a:pt x="3619500" y="1600200"/>
                    <a:pt x="3725333" y="1126066"/>
                    <a:pt x="3572933" y="886883"/>
                  </a:cubicBezTo>
                  <a:cubicBezTo>
                    <a:pt x="3420533" y="647700"/>
                    <a:pt x="3028950" y="427566"/>
                    <a:pt x="2556933" y="289983"/>
                  </a:cubicBezTo>
                  <a:cubicBezTo>
                    <a:pt x="2084916" y="152400"/>
                    <a:pt x="1149350" y="0"/>
                    <a:pt x="740833" y="61383"/>
                  </a:cubicBezTo>
                  <a:cubicBezTo>
                    <a:pt x="332316" y="122766"/>
                    <a:pt x="211666" y="491066"/>
                    <a:pt x="105833" y="658283"/>
                  </a:cubicBezTo>
                  <a:cubicBezTo>
                    <a:pt x="0" y="825500"/>
                    <a:pt x="14816" y="994833"/>
                    <a:pt x="93133" y="1064683"/>
                  </a:cubicBezTo>
                  <a:close/>
                </a:path>
              </a:pathLst>
            </a:custGeom>
            <a:noFill/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851920" y="2420888"/>
              <a:ext cx="13901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FF00"/>
                  </a:solidFill>
                </a:rPr>
                <a:t>Mikronésie</a:t>
              </a:r>
              <a:endParaRPr lang="cs-CZ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851150" y="2978150"/>
            <a:ext cx="3291417" cy="1888067"/>
            <a:chOff x="2851150" y="2978150"/>
            <a:chExt cx="3291417" cy="1888067"/>
          </a:xfrm>
        </p:grpSpPr>
        <p:sp>
          <p:nvSpPr>
            <p:cNvPr id="14" name="Volný tvar 13"/>
            <p:cNvSpPr/>
            <p:nvPr/>
          </p:nvSpPr>
          <p:spPr>
            <a:xfrm>
              <a:off x="2851150" y="2978150"/>
              <a:ext cx="3291417" cy="1888067"/>
            </a:xfrm>
            <a:custGeom>
              <a:avLst/>
              <a:gdLst>
                <a:gd name="connsiteX0" fmla="*/ 692150 w 3291417"/>
                <a:gd name="connsiteY0" fmla="*/ 6350 h 1888067"/>
                <a:gd name="connsiteX1" fmla="*/ 184150 w 3291417"/>
                <a:gd name="connsiteY1" fmla="*/ 69850 h 1888067"/>
                <a:gd name="connsiteX2" fmla="*/ 19050 w 3291417"/>
                <a:gd name="connsiteY2" fmla="*/ 260350 h 1888067"/>
                <a:gd name="connsiteX3" fmla="*/ 298450 w 3291417"/>
                <a:gd name="connsiteY3" fmla="*/ 704850 h 1888067"/>
                <a:gd name="connsiteX4" fmla="*/ 527050 w 3291417"/>
                <a:gd name="connsiteY4" fmla="*/ 920750 h 1888067"/>
                <a:gd name="connsiteX5" fmla="*/ 984250 w 3291417"/>
                <a:gd name="connsiteY5" fmla="*/ 1009650 h 1888067"/>
                <a:gd name="connsiteX6" fmla="*/ 1416050 w 3291417"/>
                <a:gd name="connsiteY6" fmla="*/ 1504950 h 1888067"/>
                <a:gd name="connsiteX7" fmla="*/ 2330450 w 3291417"/>
                <a:gd name="connsiteY7" fmla="*/ 1885950 h 1888067"/>
                <a:gd name="connsiteX8" fmla="*/ 3155950 w 3291417"/>
                <a:gd name="connsiteY8" fmla="*/ 1517650 h 1888067"/>
                <a:gd name="connsiteX9" fmla="*/ 3143250 w 3291417"/>
                <a:gd name="connsiteY9" fmla="*/ 958850 h 1888067"/>
                <a:gd name="connsiteX10" fmla="*/ 2482850 w 3291417"/>
                <a:gd name="connsiteY10" fmla="*/ 438150 h 1888067"/>
                <a:gd name="connsiteX11" fmla="*/ 1492250 w 3291417"/>
                <a:gd name="connsiteY11" fmla="*/ 107950 h 1888067"/>
                <a:gd name="connsiteX12" fmla="*/ 692150 w 3291417"/>
                <a:gd name="connsiteY12" fmla="*/ 6350 h 1888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91417" h="1888067">
                  <a:moveTo>
                    <a:pt x="692150" y="6350"/>
                  </a:moveTo>
                  <a:cubicBezTo>
                    <a:pt x="474133" y="0"/>
                    <a:pt x="296333" y="27517"/>
                    <a:pt x="184150" y="69850"/>
                  </a:cubicBezTo>
                  <a:cubicBezTo>
                    <a:pt x="71967" y="112183"/>
                    <a:pt x="0" y="154517"/>
                    <a:pt x="19050" y="260350"/>
                  </a:cubicBezTo>
                  <a:cubicBezTo>
                    <a:pt x="38100" y="366183"/>
                    <a:pt x="213783" y="594783"/>
                    <a:pt x="298450" y="704850"/>
                  </a:cubicBezTo>
                  <a:cubicBezTo>
                    <a:pt x="383117" y="814917"/>
                    <a:pt x="412750" y="869950"/>
                    <a:pt x="527050" y="920750"/>
                  </a:cubicBezTo>
                  <a:cubicBezTo>
                    <a:pt x="641350" y="971550"/>
                    <a:pt x="836083" y="912283"/>
                    <a:pt x="984250" y="1009650"/>
                  </a:cubicBezTo>
                  <a:cubicBezTo>
                    <a:pt x="1132417" y="1107017"/>
                    <a:pt x="1191683" y="1358900"/>
                    <a:pt x="1416050" y="1504950"/>
                  </a:cubicBezTo>
                  <a:cubicBezTo>
                    <a:pt x="1640417" y="1651000"/>
                    <a:pt x="2040467" y="1883833"/>
                    <a:pt x="2330450" y="1885950"/>
                  </a:cubicBezTo>
                  <a:cubicBezTo>
                    <a:pt x="2620433" y="1888067"/>
                    <a:pt x="3020483" y="1672167"/>
                    <a:pt x="3155950" y="1517650"/>
                  </a:cubicBezTo>
                  <a:cubicBezTo>
                    <a:pt x="3291417" y="1363133"/>
                    <a:pt x="3255433" y="1138767"/>
                    <a:pt x="3143250" y="958850"/>
                  </a:cubicBezTo>
                  <a:cubicBezTo>
                    <a:pt x="3031067" y="778933"/>
                    <a:pt x="2758017" y="579967"/>
                    <a:pt x="2482850" y="438150"/>
                  </a:cubicBezTo>
                  <a:cubicBezTo>
                    <a:pt x="2207683" y="296333"/>
                    <a:pt x="1792817" y="177800"/>
                    <a:pt x="1492250" y="107950"/>
                  </a:cubicBezTo>
                  <a:cubicBezTo>
                    <a:pt x="1191683" y="38100"/>
                    <a:pt x="910167" y="12700"/>
                    <a:pt x="692150" y="6350"/>
                  </a:cubicBezTo>
                  <a:close/>
                </a:path>
              </a:pathLst>
            </a:cu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283968" y="3717032"/>
              <a:ext cx="128753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00B050"/>
                  </a:solidFill>
                </a:rPr>
                <a:t>Melanésie</a:t>
              </a:r>
              <a:endParaRPr lang="cs-CZ" b="1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908550" y="1617133"/>
            <a:ext cx="3175000" cy="5200650"/>
            <a:chOff x="4908550" y="1617133"/>
            <a:chExt cx="3175000" cy="5200650"/>
          </a:xfrm>
        </p:grpSpPr>
        <p:sp>
          <p:nvSpPr>
            <p:cNvPr id="17" name="Volný tvar 16"/>
            <p:cNvSpPr/>
            <p:nvPr/>
          </p:nvSpPr>
          <p:spPr>
            <a:xfrm>
              <a:off x="4908550" y="1617133"/>
              <a:ext cx="3175000" cy="5200650"/>
            </a:xfrm>
            <a:custGeom>
              <a:avLst/>
              <a:gdLst>
                <a:gd name="connsiteX0" fmla="*/ 768350 w 3175000"/>
                <a:gd name="connsiteY0" fmla="*/ 1938867 h 5200650"/>
                <a:gd name="connsiteX1" fmla="*/ 1162050 w 3175000"/>
                <a:gd name="connsiteY1" fmla="*/ 2103967 h 5200650"/>
                <a:gd name="connsiteX2" fmla="*/ 1543050 w 3175000"/>
                <a:gd name="connsiteY2" fmla="*/ 2091267 h 5200650"/>
                <a:gd name="connsiteX3" fmla="*/ 1733550 w 3175000"/>
                <a:gd name="connsiteY3" fmla="*/ 1570567 h 5200650"/>
                <a:gd name="connsiteX4" fmla="*/ 1682750 w 3175000"/>
                <a:gd name="connsiteY4" fmla="*/ 1176867 h 5200650"/>
                <a:gd name="connsiteX5" fmla="*/ 1479550 w 3175000"/>
                <a:gd name="connsiteY5" fmla="*/ 440267 h 5200650"/>
                <a:gd name="connsiteX6" fmla="*/ 2178050 w 3175000"/>
                <a:gd name="connsiteY6" fmla="*/ 33867 h 5200650"/>
                <a:gd name="connsiteX7" fmla="*/ 2914650 w 3175000"/>
                <a:gd name="connsiteY7" fmla="*/ 643467 h 5200650"/>
                <a:gd name="connsiteX8" fmla="*/ 3130550 w 3175000"/>
                <a:gd name="connsiteY8" fmla="*/ 2929467 h 5200650"/>
                <a:gd name="connsiteX9" fmla="*/ 2647950 w 3175000"/>
                <a:gd name="connsiteY9" fmla="*/ 3678767 h 5200650"/>
                <a:gd name="connsiteX10" fmla="*/ 971550 w 3175000"/>
                <a:gd name="connsiteY10" fmla="*/ 4745567 h 5200650"/>
                <a:gd name="connsiteX11" fmla="*/ 82550 w 3175000"/>
                <a:gd name="connsiteY11" fmla="*/ 4961467 h 5200650"/>
                <a:gd name="connsiteX12" fmla="*/ 476250 w 3175000"/>
                <a:gd name="connsiteY12" fmla="*/ 3310467 h 5200650"/>
                <a:gd name="connsiteX13" fmla="*/ 361950 w 3175000"/>
                <a:gd name="connsiteY13" fmla="*/ 3691467 h 520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75000" h="5200650">
                  <a:moveTo>
                    <a:pt x="768350" y="1938867"/>
                  </a:moveTo>
                  <a:cubicBezTo>
                    <a:pt x="900641" y="2008717"/>
                    <a:pt x="1032933" y="2078567"/>
                    <a:pt x="1162050" y="2103967"/>
                  </a:cubicBezTo>
                  <a:cubicBezTo>
                    <a:pt x="1291167" y="2129367"/>
                    <a:pt x="1447800" y="2180167"/>
                    <a:pt x="1543050" y="2091267"/>
                  </a:cubicBezTo>
                  <a:cubicBezTo>
                    <a:pt x="1638300" y="2002367"/>
                    <a:pt x="1710267" y="1722967"/>
                    <a:pt x="1733550" y="1570567"/>
                  </a:cubicBezTo>
                  <a:cubicBezTo>
                    <a:pt x="1756833" y="1418167"/>
                    <a:pt x="1725083" y="1365250"/>
                    <a:pt x="1682750" y="1176867"/>
                  </a:cubicBezTo>
                  <a:cubicBezTo>
                    <a:pt x="1640417" y="988484"/>
                    <a:pt x="1397000" y="630767"/>
                    <a:pt x="1479550" y="440267"/>
                  </a:cubicBezTo>
                  <a:cubicBezTo>
                    <a:pt x="1562100" y="249767"/>
                    <a:pt x="1938867" y="0"/>
                    <a:pt x="2178050" y="33867"/>
                  </a:cubicBezTo>
                  <a:cubicBezTo>
                    <a:pt x="2417233" y="67734"/>
                    <a:pt x="2755900" y="160867"/>
                    <a:pt x="2914650" y="643467"/>
                  </a:cubicBezTo>
                  <a:cubicBezTo>
                    <a:pt x="3073400" y="1126067"/>
                    <a:pt x="3175000" y="2423584"/>
                    <a:pt x="3130550" y="2929467"/>
                  </a:cubicBezTo>
                  <a:cubicBezTo>
                    <a:pt x="3086100" y="3435350"/>
                    <a:pt x="3007783" y="3376084"/>
                    <a:pt x="2647950" y="3678767"/>
                  </a:cubicBezTo>
                  <a:cubicBezTo>
                    <a:pt x="2288117" y="3981450"/>
                    <a:pt x="1399117" y="4531784"/>
                    <a:pt x="971550" y="4745567"/>
                  </a:cubicBezTo>
                  <a:cubicBezTo>
                    <a:pt x="543983" y="4959350"/>
                    <a:pt x="165100" y="5200650"/>
                    <a:pt x="82550" y="4961467"/>
                  </a:cubicBezTo>
                  <a:cubicBezTo>
                    <a:pt x="0" y="4722284"/>
                    <a:pt x="429683" y="3522134"/>
                    <a:pt x="476250" y="3310467"/>
                  </a:cubicBezTo>
                  <a:cubicBezTo>
                    <a:pt x="522817" y="3098800"/>
                    <a:pt x="442383" y="3395133"/>
                    <a:pt x="361950" y="3691467"/>
                  </a:cubicBezTo>
                </a:path>
              </a:pathLst>
            </a:custGeom>
            <a:ln>
              <a:solidFill>
                <a:srgbClr val="C00000"/>
              </a:solidFill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372200" y="4149080"/>
              <a:ext cx="126188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Polynésie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</p:spTree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507288" cy="4526280"/>
          </a:xfrm>
        </p:spPr>
        <p:txBody>
          <a:bodyPr/>
          <a:lstStyle/>
          <a:p>
            <a:r>
              <a:rPr lang="cs-CZ" dirty="0" smtClean="0"/>
              <a:t>Velmi teplé tropické podnebí</a:t>
            </a:r>
          </a:p>
          <a:p>
            <a:r>
              <a:rPr lang="cs-CZ" dirty="0" smtClean="0"/>
              <a:t>Pasáty- větry vanoucí ze subtropů k rovníku</a:t>
            </a:r>
          </a:p>
          <a:p>
            <a:pPr lvl="1"/>
            <a:r>
              <a:rPr lang="cs-CZ" dirty="0" smtClean="0"/>
              <a:t>vytvářejí výborné podmínky pro rybolov a ochlazují.</a:t>
            </a:r>
          </a:p>
        </p:txBody>
      </p:sp>
      <p:pic>
        <p:nvPicPr>
          <p:cNvPr id="4" name="Obrázek 3" descr="Moorea_baie_coo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7" y="3429000"/>
            <a:ext cx="3912435" cy="293432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5576" y="6381328"/>
            <a:ext cx="320384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err="1" smtClean="0"/>
              <a:t>Cookova</a:t>
            </a:r>
            <a:r>
              <a:rPr lang="cs-CZ" sz="1100" dirty="0" smtClean="0"/>
              <a:t> zátoka, ostrov </a:t>
            </a:r>
            <a:r>
              <a:rPr lang="cs-CZ" sz="1100" dirty="0" err="1" smtClean="0"/>
              <a:t>Moorea</a:t>
            </a:r>
            <a:r>
              <a:rPr lang="cs-CZ" sz="1100" dirty="0" smtClean="0"/>
              <a:t>, Fr. Polynésie</a:t>
            </a:r>
            <a:endParaRPr lang="cs-CZ" sz="1100" dirty="0"/>
          </a:p>
        </p:txBody>
      </p:sp>
      <p:pic>
        <p:nvPicPr>
          <p:cNvPr id="6" name="Obrázek 5" descr="NOUMA_~2.JPG"/>
          <p:cNvPicPr>
            <a:picLocks noChangeAspect="1"/>
          </p:cNvPicPr>
          <p:nvPr/>
        </p:nvPicPr>
        <p:blipFill>
          <a:blip r:embed="rId3" cstate="print"/>
          <a:srcRect l="22262"/>
          <a:stretch>
            <a:fillRect/>
          </a:stretch>
        </p:blipFill>
        <p:spPr>
          <a:xfrm>
            <a:off x="5148064" y="3413200"/>
            <a:ext cx="3456384" cy="295948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292080" y="6381328"/>
            <a:ext cx="221567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Jeden z ostrovů Nové Kaledonie</a:t>
            </a:r>
            <a:endParaRPr lang="cs-CZ" sz="1100" dirty="0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Nový Zéland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Souostroví   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</a:rPr>
              <a:t>Severní ostrov</a:t>
            </a:r>
            <a:r>
              <a:rPr lang="cs-CZ" dirty="0" smtClean="0"/>
              <a:t>		 </a:t>
            </a:r>
            <a:r>
              <a:rPr lang="cs-CZ" dirty="0" smtClean="0">
                <a:ln>
                  <a:solidFill>
                    <a:srgbClr val="00B0F0"/>
                  </a:solidFill>
                </a:ln>
              </a:rPr>
              <a:t>Jižní ostrov</a:t>
            </a:r>
          </a:p>
          <a:p>
            <a:pPr>
              <a:buNone/>
            </a:pPr>
            <a:r>
              <a:rPr lang="cs-CZ" dirty="0" smtClean="0"/>
              <a:t>		  </a:t>
            </a:r>
            <a:r>
              <a:rPr lang="cs-CZ" sz="2400" dirty="0" smtClean="0"/>
              <a:t>- sopky, gejzíry	          - pohoří Jižní Alpy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915816" y="1916832"/>
            <a:ext cx="2808312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843808" y="2060848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1" name="Obrázek 10" descr="800px-Aoraki-Mount_Cook_from_Hooker_Valle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3789040"/>
            <a:ext cx="3707904" cy="2461122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012160" y="6309320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Mount </a:t>
            </a:r>
            <a:r>
              <a:rPr lang="cs-CZ" dirty="0" err="1" smtClean="0"/>
              <a:t>Cook</a:t>
            </a:r>
            <a:endParaRPr lang="cs-CZ" dirty="0"/>
          </a:p>
        </p:txBody>
      </p:sp>
      <p:pic>
        <p:nvPicPr>
          <p:cNvPr id="13" name="Obrázek 12" descr="800px-MountRuapeh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3788860"/>
            <a:ext cx="3709252" cy="2475926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1691680" y="6309320"/>
            <a:ext cx="1826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Mount </a:t>
            </a:r>
            <a:r>
              <a:rPr lang="cs-CZ" dirty="0" err="1" smtClean="0"/>
              <a:t>Ruapehu</a:t>
            </a:r>
            <a:endParaRPr lang="cs-CZ" dirty="0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 najdeme na Novém Zélandu?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ovce, kiwi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827584" y="2204864"/>
            <a:ext cx="3654496" cy="3116089"/>
            <a:chOff x="827584" y="2204864"/>
            <a:chExt cx="3654496" cy="3116089"/>
          </a:xfrm>
        </p:grpSpPr>
        <p:pic>
          <p:nvPicPr>
            <p:cNvPr id="4" name="Obrázek 3" descr="800px-Wellington_Oriental_Bay.jp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27584" y="2204864"/>
              <a:ext cx="3654496" cy="2736304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1331640" y="5013176"/>
              <a:ext cx="217232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Hlavní město- Wellington</a:t>
              </a:r>
              <a:endParaRPr lang="cs-CZ" sz="1400" dirty="0"/>
            </a:p>
          </p:txBody>
        </p:sp>
      </p:grpSp>
      <p:pic>
        <p:nvPicPr>
          <p:cNvPr id="6" name="Obrázek 5" descr="kiv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1916832"/>
            <a:ext cx="2384317" cy="358768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724128" y="5517232"/>
            <a:ext cx="11608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kivi nelétavý</a:t>
            </a:r>
            <a:endParaRPr lang="cs-CZ" sz="1400" dirty="0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 najdeme na Novém Zélandu?</a:t>
            </a:r>
            <a:endParaRPr lang="cs-CZ" dirty="0"/>
          </a:p>
        </p:txBody>
      </p:sp>
      <p:pic>
        <p:nvPicPr>
          <p:cNvPr id="4" name="Zástupný symbol pro obsah 3" descr="800px-Sheep_traffic_jam_near_Patearoa_-_Otag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2348880"/>
            <a:ext cx="4406460" cy="2952328"/>
          </a:xfrm>
        </p:spPr>
      </p:pic>
      <p:pic>
        <p:nvPicPr>
          <p:cNvPr id="5" name="Obrázek 4" descr="Kiwi_(Actinidia_chinensis)_1_Luc_Viatou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2852936"/>
            <a:ext cx="3176943" cy="2168264"/>
          </a:xfrm>
          <a:prstGeom prst="rect">
            <a:avLst/>
          </a:prstGeom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Testík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424936" cy="4526280"/>
          </a:xfrm>
        </p:spPr>
        <p:txBody>
          <a:bodyPr/>
          <a:lstStyle/>
          <a:p>
            <a:r>
              <a:rPr lang="cs-CZ" dirty="0" smtClean="0"/>
              <a:t>Oceánie leží u ………….</a:t>
            </a:r>
          </a:p>
          <a:p>
            <a:r>
              <a:rPr lang="cs-CZ" dirty="0" smtClean="0"/>
              <a:t>Oceánie se dělí na …. části.</a:t>
            </a:r>
          </a:p>
          <a:p>
            <a:r>
              <a:rPr lang="cs-CZ" dirty="0" smtClean="0"/>
              <a:t>Je zde ……………………. podnebí.</a:t>
            </a:r>
          </a:p>
          <a:p>
            <a:r>
              <a:rPr lang="cs-CZ" dirty="0" smtClean="0"/>
              <a:t>Nový Zéland se dělí na Jižní a …...... ostrov.</a:t>
            </a:r>
          </a:p>
          <a:p>
            <a:r>
              <a:rPr lang="cs-CZ" dirty="0" smtClean="0"/>
              <a:t>Na Novém Zélandě žije nelétavý pták- …...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5013176"/>
            <a:ext cx="1584088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Austrálie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5085184"/>
            <a:ext cx="38504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5877272"/>
            <a:ext cx="129614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Severní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5157192"/>
            <a:ext cx="704039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kivi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5877272"/>
            <a:ext cx="3303533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velmi teplé tropické</a:t>
            </a:r>
            <a:endParaRPr lang="cs-CZ" sz="2800" dirty="0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1 -0.01688 L -0.06302 -0.4995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" y="-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58187E-6 L 0.14427 -0.4262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" y="-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8.23312E-7 L -0.18056 -0.4787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" y="-2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52359E-6 L 0.47257 -0.411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" y="-2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55134E-6 L 0.69392 -0.2268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" y="-1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428604"/>
            <a:ext cx="8229600" cy="614366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4000" dirty="0" smtClean="0"/>
              <a:t>Použité zdroje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Mapa Svět: E PLURIBUS ANTHONY.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2"/>
              </a:rPr>
              <a:t>http://commons.wikimedia.org/wiki/File:Newworldmap.png</a:t>
            </a:r>
            <a:r>
              <a:rPr lang="cs-CZ" sz="1200" dirty="0" smtClean="0"/>
              <a:t>   </a:t>
            </a:r>
          </a:p>
          <a:p>
            <a:r>
              <a:rPr lang="cs-CZ" sz="1200" dirty="0" smtClean="0"/>
              <a:t>Mapa satelitní Oceánie: NASA.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3"/>
              </a:rPr>
              <a:t>http://commons.wikimedia.org/wiki/File:Oceania_satellite.jpg</a:t>
            </a:r>
            <a:r>
              <a:rPr lang="cs-CZ" sz="1200" dirty="0" smtClean="0"/>
              <a:t>  </a:t>
            </a:r>
          </a:p>
          <a:p>
            <a:r>
              <a:rPr lang="cs-CZ" sz="1200" dirty="0" err="1" smtClean="0"/>
              <a:t>Cookova</a:t>
            </a:r>
            <a:r>
              <a:rPr lang="cs-CZ" sz="1200" dirty="0" smtClean="0"/>
              <a:t> zátoka, ostrov </a:t>
            </a:r>
            <a:r>
              <a:rPr lang="cs-CZ" sz="1200" dirty="0" err="1" smtClean="0"/>
              <a:t>Moorea</a:t>
            </a:r>
            <a:r>
              <a:rPr lang="cs-CZ" sz="1200" dirty="0" smtClean="0"/>
              <a:t>, Fr. Polynésie: RV.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4"/>
              </a:rPr>
              <a:t>http://cs.wikipedia.org/wiki/Soubor:Moorea_baie_cook.JPG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Jeden z ostrovů Nové Kaledonie: BRUNO.MENETRIER.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5"/>
              </a:rPr>
              <a:t>http://cs.wikipedia.org/wiki/Soubor:Noum%C3%A9a_Ile_des_Pins_Upi.JPG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 Mount </a:t>
            </a:r>
            <a:r>
              <a:rPr lang="cs-CZ" sz="1200" dirty="0" err="1" smtClean="0"/>
              <a:t>Ruapehu</a:t>
            </a:r>
            <a:r>
              <a:rPr lang="cs-CZ" sz="1200" dirty="0" smtClean="0"/>
              <a:t>: BARTUX.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6"/>
              </a:rPr>
              <a:t>http://cs.wikipedia.org/wiki/Soubor:MountRuapehu.jpg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 Mount </a:t>
            </a:r>
            <a:r>
              <a:rPr lang="cs-CZ" sz="1200" dirty="0" err="1" smtClean="0"/>
              <a:t>Cook</a:t>
            </a:r>
            <a:r>
              <a:rPr lang="cs-CZ" sz="1200" dirty="0" smtClean="0"/>
              <a:t>: </a:t>
            </a:r>
            <a:r>
              <a:rPr lang="en-US" sz="1200" dirty="0" smtClean="0"/>
              <a:t>MR. TICKLE. </a:t>
            </a:r>
            <a:r>
              <a:rPr lang="en-US" sz="1200" i="1" dirty="0" err="1" smtClean="0"/>
              <a:t>wikipedia</a:t>
            </a:r>
            <a:r>
              <a:rPr lang="en-US" sz="1200" dirty="0" smtClean="0"/>
              <a:t> [online].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7"/>
              </a:rPr>
              <a:t>http://cs.wikipedia.org/wiki/Soubor:Aoraki-Mount_Cook_from_Hooker_Valley.jpg</a:t>
            </a:r>
            <a:r>
              <a:rPr lang="cs-CZ" sz="1200" dirty="0" smtClean="0"/>
              <a:t> </a:t>
            </a:r>
          </a:p>
          <a:p>
            <a:r>
              <a:rPr lang="en-US" sz="1200" dirty="0" smtClean="0"/>
              <a:t> </a:t>
            </a:r>
            <a:r>
              <a:rPr lang="cs-CZ" sz="1200" dirty="0" smtClean="0"/>
              <a:t>Hlavní město- Wellington: DONALDYTONG.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8"/>
              </a:rPr>
              <a:t>http://cs.wikipedia.org/wiki/Soubor:Wellington_Oriental_Bay.JPG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Kivi nelétavý- AUTOR NEUVEDEN.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9"/>
              </a:rPr>
              <a:t>http://cs.wikipedia.org/wiki/Soubor:Karuwai_at_August_2005_Health_Check.JPG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Ovce- </a:t>
            </a:r>
            <a:r>
              <a:rPr lang="en-US" sz="1200" dirty="0" smtClean="0"/>
              <a:t>PHILLIP CAPPER. </a:t>
            </a:r>
            <a:r>
              <a:rPr lang="en-US" sz="1200" i="1" dirty="0" err="1" smtClean="0"/>
              <a:t>wikipedia</a:t>
            </a:r>
            <a:r>
              <a:rPr lang="en-US" sz="1200" dirty="0" smtClean="0"/>
              <a:t> [online].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10"/>
              </a:rPr>
              <a:t>http://cs.wikipedia.org/wiki/Soubor:Sheep_traffic_jam_near_Patearoa_-_Otago.jpg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Kiwi- LUC VIATOUR.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11"/>
              </a:rPr>
              <a:t>http://cs.wikipedia.org/wiki/Soubor:Kiwi_(Actinidia_chinensis)_1_Luc_Viatour.jpg</a:t>
            </a:r>
            <a:r>
              <a:rPr lang="cs-CZ" sz="1200" dirty="0" smtClean="0"/>
              <a:t>  </a:t>
            </a:r>
            <a:r>
              <a:rPr lang="en-US" sz="1200" dirty="0" smtClean="0"/>
              <a:t> </a:t>
            </a:r>
            <a:r>
              <a:rPr lang="cs-CZ" sz="1200" dirty="0" smtClean="0"/>
              <a:t>  </a:t>
            </a:r>
          </a:p>
          <a:p>
            <a:endParaRPr lang="cs-CZ" sz="1200" dirty="0" smtClean="0"/>
          </a:p>
          <a:p>
            <a:r>
              <a:rPr lang="cs-CZ" sz="1200" dirty="0" smtClean="0"/>
              <a:t>KORTUS, František; TEPLÝ, František. </a:t>
            </a:r>
            <a:r>
              <a:rPr lang="cs-CZ" sz="1200" i="1" dirty="0" smtClean="0"/>
              <a:t>Zeměpis - Svět</a:t>
            </a:r>
            <a:r>
              <a:rPr lang="cs-CZ" sz="1200" dirty="0" smtClean="0"/>
              <a:t>. Praha: PARTA, s.r.o., 2008, ISBN 978-80-7320-130-2. </a:t>
            </a:r>
            <a:endParaRPr lang="cs-CZ" sz="1200" smtClean="0"/>
          </a:p>
          <a:p>
            <a:endParaRPr lang="cs-CZ" sz="1200" dirty="0" smtClean="0"/>
          </a:p>
          <a:p>
            <a:r>
              <a:rPr lang="cs-CZ" sz="1200" dirty="0" smtClean="0"/>
              <a:t>Vše citováno dne: [2013-04-02]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747</TotalTime>
  <Words>423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Název školy: Speciální základní škola,Louny Poděbradova640, příspěvková organizace  Autor: Mgr. Erika Pospíšilová Název materiálu: VY__32_INOVACE_16_IV_Z9_Oceánie Téma : Oceánie  Číslo projektu:  CZ.1.07/1.4.00/21.3407 </vt:lpstr>
      <vt:lpstr>ANOTACE</vt:lpstr>
      <vt:lpstr>Kde leží Oceánie?</vt:lpstr>
      <vt:lpstr>Dělení Oceánie</vt:lpstr>
      <vt:lpstr>Podnebí</vt:lpstr>
      <vt:lpstr>Nový Zéland</vt:lpstr>
      <vt:lpstr>Co  najdeme na Novém Zélandu?</vt:lpstr>
      <vt:lpstr>Co  najdeme na Novém Zélandu?</vt:lpstr>
      <vt:lpstr>Testík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Dum</cp:lastModifiedBy>
  <cp:revision>76</cp:revision>
  <dcterms:created xsi:type="dcterms:W3CDTF">2012-02-19T15:41:47Z</dcterms:created>
  <dcterms:modified xsi:type="dcterms:W3CDTF">2013-10-19T19:50:34Z</dcterms:modified>
</cp:coreProperties>
</file>