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BB0EE"/>
    <a:srgbClr val="8625B1"/>
    <a:srgbClr val="DE101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10.xml"/><Relationship Id="rId3" Type="http://schemas.openxmlformats.org/officeDocument/2006/relationships/slide" Target="slide12.xml"/><Relationship Id="rId7" Type="http://schemas.openxmlformats.org/officeDocument/2006/relationships/slide" Target="slide17.xml"/><Relationship Id="rId12" Type="http://schemas.openxmlformats.org/officeDocument/2006/relationships/slide" Target="slide18.xml"/><Relationship Id="rId17" Type="http://schemas.openxmlformats.org/officeDocument/2006/relationships/slide" Target="slide19.xml"/><Relationship Id="rId2" Type="http://schemas.openxmlformats.org/officeDocument/2006/relationships/slide" Target="slide8.xml"/><Relationship Id="rId16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4.xml"/><Relationship Id="rId11" Type="http://schemas.openxmlformats.org/officeDocument/2006/relationships/slide" Target="slide14.xml"/><Relationship Id="rId5" Type="http://schemas.openxmlformats.org/officeDocument/2006/relationships/slide" Target="slide5.xml"/><Relationship Id="rId15" Type="http://schemas.openxmlformats.org/officeDocument/2006/relationships/slide" Target="slide11.xml"/><Relationship Id="rId10" Type="http://schemas.openxmlformats.org/officeDocument/2006/relationships/slide" Target="slide6.xml"/><Relationship Id="rId4" Type="http://schemas.openxmlformats.org/officeDocument/2006/relationships/slide" Target="slide16.xml"/><Relationship Id="rId9" Type="http://schemas.openxmlformats.org/officeDocument/2006/relationships/slide" Target="slide9.xml"/><Relationship Id="rId1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5256584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Speciální základní škola, Louny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VY__32_INOVACE_18_IV_Z6_Riskuj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Téma : Opakování učiva – riskuj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4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6. ročníku praktické ZŠ, k výuce zeměpisu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</a:t>
            </a:r>
            <a:r>
              <a:rPr lang="cs-CZ" sz="2600" dirty="0" smtClean="0"/>
              <a:t>získané během výuky zeměpisu v 6. ročníku – hravou formou.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si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vybírá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 a hodnotu otázky /100,500,1000,2000/, po výběru  dostává 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otázku, 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 kterou odpovídá, po kliknutí získává kontrolu nad zodpovězenou otázkou, zpět se vrací přes ikonku „domeček“, správné odpovědi si žák sčítá, následně porovnává s ostatními.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kosené hrany 4"/>
          <p:cNvSpPr/>
          <p:nvPr/>
        </p:nvSpPr>
        <p:spPr>
          <a:xfrm>
            <a:off x="2555776" y="1700808"/>
            <a:ext cx="1377153" cy="864096"/>
          </a:xfrm>
          <a:prstGeom prst="bevel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2" action="ppaction://hlinksldjump"/>
              </a:rPr>
              <a:t>100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" name="Zkosené hrany 29"/>
          <p:cNvSpPr/>
          <p:nvPr/>
        </p:nvSpPr>
        <p:spPr>
          <a:xfrm>
            <a:off x="4716016" y="1700808"/>
            <a:ext cx="1377153" cy="864096"/>
          </a:xfrm>
          <a:prstGeom prst="bevel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3" action="ppaction://hlinksldjump"/>
              </a:rPr>
              <a:t>100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Zkosené hrany 30"/>
          <p:cNvSpPr/>
          <p:nvPr/>
        </p:nvSpPr>
        <p:spPr>
          <a:xfrm>
            <a:off x="6948264" y="1700808"/>
            <a:ext cx="1377153" cy="864096"/>
          </a:xfrm>
          <a:prstGeom prst="bevel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4" action="ppaction://hlinksldjump"/>
              </a:rPr>
              <a:t>100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3" name="Zkosené hrany 32"/>
          <p:cNvSpPr/>
          <p:nvPr/>
        </p:nvSpPr>
        <p:spPr>
          <a:xfrm>
            <a:off x="503040" y="2924944"/>
            <a:ext cx="1377153" cy="864096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5" action="ppaction://hlinksldjump"/>
              </a:rPr>
              <a:t>500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4" name="Zkosené hrany 33"/>
          <p:cNvSpPr/>
          <p:nvPr/>
        </p:nvSpPr>
        <p:spPr>
          <a:xfrm>
            <a:off x="503040" y="1700808"/>
            <a:ext cx="1368152" cy="864096"/>
          </a:xfrm>
          <a:prstGeom prst="bevel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6" action="ppaction://hlinksldjump"/>
              </a:rPr>
              <a:t>100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Zkosené hrany 35"/>
          <p:cNvSpPr/>
          <p:nvPr/>
        </p:nvSpPr>
        <p:spPr>
          <a:xfrm>
            <a:off x="6948264" y="2924944"/>
            <a:ext cx="1377153" cy="864096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7" action="ppaction://hlinksldjump"/>
              </a:rPr>
              <a:t>500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7" name="Zkosené hrany 36"/>
          <p:cNvSpPr/>
          <p:nvPr/>
        </p:nvSpPr>
        <p:spPr>
          <a:xfrm>
            <a:off x="4716016" y="2924944"/>
            <a:ext cx="1377153" cy="864096"/>
          </a:xfrm>
          <a:prstGeom prst="bevel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8" action="ppaction://hlinksldjump"/>
              </a:rPr>
              <a:t>500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8" name="Zkosené hrany 37"/>
          <p:cNvSpPr/>
          <p:nvPr/>
        </p:nvSpPr>
        <p:spPr>
          <a:xfrm>
            <a:off x="2555776" y="2924944"/>
            <a:ext cx="1377153" cy="86409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9" action="ppaction://hlinksldjump"/>
              </a:rPr>
              <a:t>500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9" name="Zkosené hrany 38"/>
          <p:cNvSpPr/>
          <p:nvPr/>
        </p:nvSpPr>
        <p:spPr>
          <a:xfrm>
            <a:off x="503040" y="4221088"/>
            <a:ext cx="1453662" cy="864096"/>
          </a:xfrm>
          <a:prstGeom prst="beve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0" action="ppaction://hlinksldjump"/>
              </a:rPr>
              <a:t>1000</a:t>
            </a:r>
            <a:endParaRPr lang="cs-CZ" sz="3600" dirty="0" smtClean="0"/>
          </a:p>
        </p:txBody>
      </p:sp>
      <p:sp>
        <p:nvSpPr>
          <p:cNvPr id="41" name="Zkosené hrany 40"/>
          <p:cNvSpPr/>
          <p:nvPr/>
        </p:nvSpPr>
        <p:spPr>
          <a:xfrm>
            <a:off x="4716016" y="4221088"/>
            <a:ext cx="1453662" cy="864096"/>
          </a:xfrm>
          <a:prstGeom prst="bevel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1" action="ppaction://hlinksldjump"/>
              </a:rPr>
              <a:t>1000</a:t>
            </a:r>
            <a:endParaRPr lang="cs-CZ" sz="3600" dirty="0"/>
          </a:p>
        </p:txBody>
      </p:sp>
      <p:sp>
        <p:nvSpPr>
          <p:cNvPr id="43" name="Zkosené hrany 42"/>
          <p:cNvSpPr/>
          <p:nvPr/>
        </p:nvSpPr>
        <p:spPr>
          <a:xfrm>
            <a:off x="6948264" y="4221088"/>
            <a:ext cx="1453662" cy="864096"/>
          </a:xfrm>
          <a:prstGeom prst="bevel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2" action="ppaction://hlinksldjump"/>
              </a:rPr>
              <a:t>1000</a:t>
            </a:r>
            <a:endParaRPr lang="cs-CZ" sz="3600" dirty="0"/>
          </a:p>
        </p:txBody>
      </p:sp>
      <p:sp>
        <p:nvSpPr>
          <p:cNvPr id="47" name="Zkosené hrany 46"/>
          <p:cNvSpPr/>
          <p:nvPr/>
        </p:nvSpPr>
        <p:spPr>
          <a:xfrm>
            <a:off x="2555776" y="4221088"/>
            <a:ext cx="1453662" cy="86409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3" action="ppaction://hlinksldjump"/>
              </a:rPr>
              <a:t>1000</a:t>
            </a:r>
            <a:endParaRPr lang="cs-CZ" sz="3600" dirty="0" smtClean="0"/>
          </a:p>
        </p:txBody>
      </p:sp>
      <p:sp>
        <p:nvSpPr>
          <p:cNvPr id="50" name="Zkosené hrany 49"/>
          <p:cNvSpPr/>
          <p:nvPr/>
        </p:nvSpPr>
        <p:spPr>
          <a:xfrm>
            <a:off x="503040" y="5517232"/>
            <a:ext cx="1453662" cy="864096"/>
          </a:xfrm>
          <a:prstGeom prst="bevel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4" action="ppaction://hlinksldjump"/>
              </a:rPr>
              <a:t>2000</a:t>
            </a:r>
            <a:endParaRPr lang="cs-CZ" sz="3600" dirty="0" smtClean="0"/>
          </a:p>
        </p:txBody>
      </p:sp>
      <p:sp>
        <p:nvSpPr>
          <p:cNvPr id="51" name="Zkosené hrany 50"/>
          <p:cNvSpPr/>
          <p:nvPr/>
        </p:nvSpPr>
        <p:spPr>
          <a:xfrm>
            <a:off x="2555776" y="5517232"/>
            <a:ext cx="1453662" cy="864096"/>
          </a:xfrm>
          <a:prstGeom prst="bevel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5" action="ppaction://hlinksldjump"/>
              </a:rPr>
              <a:t>2000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2" name="Zkosené hrany 51"/>
          <p:cNvSpPr/>
          <p:nvPr/>
        </p:nvSpPr>
        <p:spPr>
          <a:xfrm>
            <a:off x="4716016" y="5517232"/>
            <a:ext cx="1453662" cy="864096"/>
          </a:xfrm>
          <a:prstGeom prst="bevel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6" action="ppaction://hlinksldjump"/>
              </a:rPr>
              <a:t>2000</a:t>
            </a:r>
            <a:endParaRPr lang="cs-CZ" sz="3600" dirty="0"/>
          </a:p>
        </p:txBody>
      </p:sp>
      <p:sp>
        <p:nvSpPr>
          <p:cNvPr id="53" name="Zkosené hrany 52"/>
          <p:cNvSpPr/>
          <p:nvPr/>
        </p:nvSpPr>
        <p:spPr>
          <a:xfrm>
            <a:off x="6948264" y="5517232"/>
            <a:ext cx="1453662" cy="864096"/>
          </a:xfrm>
          <a:prstGeom prst="bevel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7" action="ppaction://hlinksldjump"/>
              </a:rPr>
              <a:t>2000</a:t>
            </a:r>
            <a:endParaRPr lang="cs-CZ" sz="3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499992" y="548680"/>
            <a:ext cx="1691297" cy="895826"/>
          </a:xfrm>
          <a:prstGeom prst="downArrowCallou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</a:rPr>
              <a:t>  MAPA  </a:t>
            </a:r>
            <a:endParaRPr lang="cs-CZ" sz="3200" b="1" cap="all" dirty="0">
              <a:ln w="0">
                <a:solidFill>
                  <a:schemeClr val="bg1"/>
                </a:solidFill>
              </a:ln>
              <a:solidFill>
                <a:schemeClr val="bg1"/>
              </a:solidFill>
              <a:effectLst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267744" y="548680"/>
            <a:ext cx="1861407" cy="895826"/>
          </a:xfrm>
          <a:prstGeom prst="downArrowCallout">
            <a:avLst/>
          </a:prstGeom>
          <a:solidFill>
            <a:schemeClr val="accent5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</a:rPr>
              <a:t>SVĚT</a:t>
            </a:r>
            <a:endParaRPr lang="cs-CZ" sz="3200" b="1" cap="all" dirty="0">
              <a:ln w="0">
                <a:solidFill>
                  <a:schemeClr val="tx1"/>
                </a:solidFill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732240" y="548680"/>
            <a:ext cx="1656184" cy="872252"/>
          </a:xfrm>
          <a:prstGeom prst="downArrowCallout">
            <a:avLst/>
          </a:prstGeom>
          <a:solidFill>
            <a:srgbClr val="DBB0EE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100" b="1" cap="all" dirty="0" smtClean="0">
                <a:ln w="0"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</a:rPr>
              <a:t>LIDÉ</a:t>
            </a:r>
            <a:endParaRPr lang="cs-CZ" sz="3100" b="1" cap="all" dirty="0">
              <a:ln w="0">
                <a:solidFill>
                  <a:schemeClr val="tx1"/>
                </a:solidFill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79512" y="548680"/>
            <a:ext cx="1800200" cy="895826"/>
          </a:xfrm>
          <a:prstGeom prst="downArrowCallout">
            <a:avLst/>
          </a:prstGeom>
          <a:solidFill>
            <a:srgbClr val="FFC000"/>
          </a:solidFill>
          <a:ln>
            <a:solidFill>
              <a:schemeClr val="accent6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</a:rPr>
              <a:t>Krajina</a:t>
            </a:r>
            <a:endParaRPr lang="cs-CZ" sz="3200" b="1" cap="all" dirty="0">
              <a:ln w="0">
                <a:solidFill>
                  <a:schemeClr val="tx1"/>
                </a:solidFill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KRAJINA - 100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811472"/>
          </a:xfrm>
        </p:spPr>
        <p:txBody>
          <a:bodyPr>
            <a:normAutofit fontScale="92500"/>
          </a:bodyPr>
          <a:lstStyle/>
          <a:p>
            <a:r>
              <a:rPr lang="cs-CZ" sz="3600" dirty="0" smtClean="0"/>
              <a:t>Krajina, kterou přetvořil </a:t>
            </a:r>
            <a:r>
              <a:rPr lang="cs-CZ" sz="3600" dirty="0" smtClean="0"/>
              <a:t>člověk, </a:t>
            </a:r>
            <a:r>
              <a:rPr lang="cs-CZ" sz="3600" dirty="0" smtClean="0"/>
              <a:t>je:</a:t>
            </a:r>
          </a:p>
          <a:p>
            <a:pPr>
              <a:buNone/>
            </a:pPr>
            <a:endParaRPr lang="cs-CZ" sz="1400" dirty="0" smtClean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16416" y="5949280"/>
            <a:ext cx="648072" cy="504056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2492896"/>
            <a:ext cx="55806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chemeClr val="accent1">
                    <a:lumMod val="50000"/>
                  </a:schemeClr>
                </a:solidFill>
              </a:rPr>
              <a:t>KRAJINA KULTURNÍ</a:t>
            </a:r>
          </a:p>
        </p:txBody>
      </p:sp>
      <p:pic>
        <p:nvPicPr>
          <p:cNvPr id="1026" name="Picture 2" descr="C:\Users\Erika Pospíšilová\AppData\Local\Microsoft\Windows\Temporary Internet Files\Content.IE5\F2S6K0HL\MC9002956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3429000"/>
            <a:ext cx="3795843" cy="301265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KRAJINA - 500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739464"/>
          </a:xfrm>
        </p:spPr>
        <p:txBody>
          <a:bodyPr/>
          <a:lstStyle/>
          <a:p>
            <a:r>
              <a:rPr lang="cs-CZ" dirty="0" smtClean="0"/>
              <a:t>Krajina, kde jsou pole, </a:t>
            </a:r>
            <a:r>
              <a:rPr lang="cs-CZ" dirty="0" smtClean="0"/>
              <a:t>louky, </a:t>
            </a:r>
            <a:r>
              <a:rPr lang="cs-CZ" dirty="0" smtClean="0"/>
              <a:t>se nazývá: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02102" y="5745654"/>
            <a:ext cx="648072" cy="504056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2708920"/>
            <a:ext cx="49119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ZEMĚDĚLSKÁ KRAJINA</a:t>
            </a:r>
            <a:endParaRPr lang="cs-CZ" sz="3600" b="1" dirty="0"/>
          </a:p>
        </p:txBody>
      </p:sp>
      <p:pic>
        <p:nvPicPr>
          <p:cNvPr id="2050" name="Picture 2" descr="C:\Users\Erika Pospíšilová\AppData\Local\Microsoft\Windows\Temporary Internet Files\Content.IE5\XV5R0Y2A\MC9004244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5853" y="4149080"/>
            <a:ext cx="4052295" cy="16429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KRAJINA - 1000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667456"/>
          </a:xfrm>
        </p:spPr>
        <p:txBody>
          <a:bodyPr/>
          <a:lstStyle/>
          <a:p>
            <a:r>
              <a:rPr lang="cs-CZ" dirty="0" smtClean="0"/>
              <a:t>Krajina, kde se těží </a:t>
            </a:r>
            <a:r>
              <a:rPr lang="cs-CZ" dirty="0" smtClean="0"/>
              <a:t>uhlí, </a:t>
            </a:r>
            <a:r>
              <a:rPr lang="cs-CZ" dirty="0" smtClean="0"/>
              <a:t>je: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16416" y="5805264"/>
            <a:ext cx="648072" cy="504056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2708920"/>
            <a:ext cx="48924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KRAJINA TĚŽEBNÍ</a:t>
            </a:r>
          </a:p>
        </p:txBody>
      </p:sp>
      <p:pic>
        <p:nvPicPr>
          <p:cNvPr id="2050" name="Picture 2" descr="C:\Users\Erika Pospíšilová\AppData\Local\Microsoft\Windows\Temporary Internet Files\Content.IE5\FJHWHAIH\MC9003341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573016"/>
            <a:ext cx="2811525" cy="294343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krajina - 2000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667456"/>
          </a:xfrm>
        </p:spPr>
        <p:txBody>
          <a:bodyPr/>
          <a:lstStyle/>
          <a:p>
            <a:r>
              <a:rPr lang="cs-CZ" dirty="0" smtClean="0"/>
              <a:t>Ekosystém je: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16416" y="5733256"/>
            <a:ext cx="648072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564904"/>
            <a:ext cx="59426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Společenství rostlin a živočichů</a:t>
            </a:r>
            <a:endParaRPr lang="cs-CZ" sz="3200" dirty="0"/>
          </a:p>
        </p:txBody>
      </p:sp>
      <p:pic>
        <p:nvPicPr>
          <p:cNvPr id="4098" name="Picture 2" descr="C:\Users\Erika Pospíšilová\AppData\Local\Microsoft\Windows\Temporary Internet Files\Content.IE5\3B01Q8AO\MC900440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212976"/>
            <a:ext cx="2340397" cy="312777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 - 100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1027496"/>
          </a:xfrm>
        </p:spPr>
        <p:txBody>
          <a:bodyPr/>
          <a:lstStyle/>
          <a:p>
            <a:r>
              <a:rPr lang="cs-CZ" dirty="0" smtClean="0"/>
              <a:t>Oblasti kolem rovníku se říká: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16416" y="5733256"/>
            <a:ext cx="648072" cy="648072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2636912"/>
            <a:ext cx="18565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TROPY</a:t>
            </a:r>
          </a:p>
        </p:txBody>
      </p:sp>
      <p:pic>
        <p:nvPicPr>
          <p:cNvPr id="5122" name="Picture 2" descr="C:\Users\Erika Pospíšilová\AppData\Local\Microsoft\Windows\Temporary Internet Files\Content.IE5\5X52JDU1\MC9004244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70537" y="3933056"/>
            <a:ext cx="2402927" cy="213169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 - 500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1027496"/>
          </a:xfrm>
        </p:spPr>
        <p:txBody>
          <a:bodyPr/>
          <a:lstStyle/>
          <a:p>
            <a:r>
              <a:rPr lang="cs-CZ" dirty="0" smtClean="0"/>
              <a:t>V jakém pásu žijeme?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877272"/>
            <a:ext cx="720080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3332" y="2636912"/>
            <a:ext cx="25987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MÍRNÝ PÁS</a:t>
            </a:r>
          </a:p>
        </p:txBody>
      </p:sp>
      <p:pic>
        <p:nvPicPr>
          <p:cNvPr id="6147" name="Picture 3" descr="C:\Users\Erika Pospíšilová\AppData\Local\Microsoft\Windows\Temporary Internet Files\Content.IE5\H2Y57QO4\MC9004280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815" y="3717032"/>
            <a:ext cx="2284370" cy="200253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 - 1000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811472"/>
          </a:xfrm>
        </p:spPr>
        <p:txBody>
          <a:bodyPr/>
          <a:lstStyle/>
          <a:p>
            <a:r>
              <a:rPr lang="cs-CZ" dirty="0" smtClean="0"/>
              <a:t>Pás kolem Jižního a Severního pólu je: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733256"/>
            <a:ext cx="720080" cy="648072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2564904"/>
            <a:ext cx="31357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POLÁRNÍ PÁS</a:t>
            </a:r>
          </a:p>
        </p:txBody>
      </p:sp>
      <p:pic>
        <p:nvPicPr>
          <p:cNvPr id="7171" name="Picture 3" descr="C:\Users\Erika Pospíšilová\AppData\Local\Microsoft\Windows\Temporary Internet Files\Content.IE5\FJHWHAIH\MC900429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717032"/>
            <a:ext cx="5183621" cy="246548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 - 2000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667456"/>
          </a:xfrm>
        </p:spPr>
        <p:txBody>
          <a:bodyPr/>
          <a:lstStyle/>
          <a:p>
            <a:r>
              <a:rPr lang="cs-CZ" dirty="0" smtClean="0"/>
              <a:t>Rozsáhlým travnatým pláním se říká: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805264"/>
            <a:ext cx="792088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643701" y="2492896"/>
            <a:ext cx="17219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STEPY</a:t>
            </a:r>
          </a:p>
        </p:txBody>
      </p:sp>
      <p:pic>
        <p:nvPicPr>
          <p:cNvPr id="8195" name="Picture 3" descr="C:\Users\Erika Pospíšilová\AppData\Local\Microsoft\Windows\Temporary Internet Files\Content.IE5\5X52JDU1\MC9003444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789040"/>
            <a:ext cx="2921023" cy="202951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MAPa</a:t>
            </a:r>
            <a:r>
              <a:rPr lang="cs-CZ" dirty="0" smtClean="0"/>
              <a:t> - 100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 hlavní světové strany: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88424" y="5805264"/>
            <a:ext cx="576064" cy="504056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2492896"/>
            <a:ext cx="42591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SEVER, ZÁPAD, VÝCHOD, JIH</a:t>
            </a:r>
            <a:endParaRPr lang="cs-CZ" sz="2400" b="1" dirty="0"/>
          </a:p>
        </p:txBody>
      </p:sp>
      <p:pic>
        <p:nvPicPr>
          <p:cNvPr id="3075" name="Picture 3" descr="C:\Users\Erika Pospíšilová\AppData\Local\Microsoft\Windows\Temporary Internet Files\Content.IE5\FJHWHAIH\MC9002977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717032"/>
            <a:ext cx="2553129" cy="236850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MAPA –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1027496"/>
          </a:xfrm>
        </p:spPr>
        <p:txBody>
          <a:bodyPr/>
          <a:lstStyle/>
          <a:p>
            <a:r>
              <a:rPr lang="cs-CZ" dirty="0" smtClean="0"/>
              <a:t>Zelená barva na mapě značí: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733256"/>
            <a:ext cx="648072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2636912"/>
            <a:ext cx="15472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NÍŽINY</a:t>
            </a:r>
          </a:p>
        </p:txBody>
      </p:sp>
      <p:pic>
        <p:nvPicPr>
          <p:cNvPr id="4100" name="Picture 4" descr="C:\Users\Erika Pospíšilová\AppData\Local\Microsoft\Windows\Temporary Internet Files\Content.IE5\5X52JDU1\MC9004416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005064"/>
            <a:ext cx="2224985" cy="215545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- 1000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95448"/>
          </a:xfrm>
        </p:spPr>
        <p:txBody>
          <a:bodyPr/>
          <a:lstStyle/>
          <a:p>
            <a:r>
              <a:rPr lang="cs-CZ" dirty="0" smtClean="0"/>
              <a:t>Velehory jsou od jaké nadmořské výšky?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877272"/>
            <a:ext cx="720080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2492896"/>
            <a:ext cx="46410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Od 2000 m.</a:t>
            </a:r>
            <a:r>
              <a:rPr lang="cs-CZ" sz="4800" dirty="0" err="1" smtClean="0"/>
              <a:t>n.m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pic>
        <p:nvPicPr>
          <p:cNvPr id="5122" name="Picture 2" descr="C:\Users\Erika Pospíšilová\AppData\Local\Microsoft\Windows\Temporary Internet Files\Content.IE5\F2S6K0HL\MM90028349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717032"/>
            <a:ext cx="2493080" cy="242046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- 2000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9544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Kterou pomůcku užiješ při určování světových stran?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805264"/>
            <a:ext cx="648072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708920"/>
            <a:ext cx="33625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BUZOLU, KOMPAS</a:t>
            </a:r>
            <a:endParaRPr lang="cs-CZ" sz="3200" dirty="0"/>
          </a:p>
        </p:txBody>
      </p:sp>
      <p:pic>
        <p:nvPicPr>
          <p:cNvPr id="12290" name="Picture 2" descr="C:\Users\Erika Pospíšilová\AppData\Local\Microsoft\Windows\Temporary Internet Files\Content.IE5\H2Y57QO4\MC9004257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717032"/>
            <a:ext cx="2835404" cy="236363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LIDÉ - 100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739464"/>
          </a:xfrm>
        </p:spPr>
        <p:txBody>
          <a:bodyPr/>
          <a:lstStyle/>
          <a:p>
            <a:r>
              <a:rPr lang="cs-CZ" dirty="0" smtClean="0"/>
              <a:t>Nejvíce lidí na světě žije v: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16416" y="5877272"/>
            <a:ext cx="648072" cy="504056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2564904"/>
            <a:ext cx="11031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ASII</a:t>
            </a:r>
            <a:endParaRPr lang="cs-CZ" sz="4400" dirty="0"/>
          </a:p>
        </p:txBody>
      </p:sp>
      <p:pic>
        <p:nvPicPr>
          <p:cNvPr id="13314" name="Picture 2" descr="C:\Users\Erika Pospíšilová\AppData\Local\Microsoft\Windows\Temporary Internet Files\Content.IE5\6R7VYQL4\MC9004257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861048"/>
            <a:ext cx="1901825" cy="19558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LIDÉ - 500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811472"/>
          </a:xfrm>
        </p:spPr>
        <p:txBody>
          <a:bodyPr/>
          <a:lstStyle/>
          <a:p>
            <a:r>
              <a:rPr lang="cs-CZ" dirty="0" smtClean="0"/>
              <a:t>Vyjmenuj tři příklady lidského obydlí: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79904" y="5589240"/>
            <a:ext cx="684584" cy="648072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348880"/>
            <a:ext cx="77399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JURTA, IGLŮ, VENKOVSKÉ STAVENÍ, DOMY</a:t>
            </a:r>
            <a:endParaRPr lang="cs-CZ" sz="3200" dirty="0"/>
          </a:p>
        </p:txBody>
      </p:sp>
      <p:pic>
        <p:nvPicPr>
          <p:cNvPr id="6146" name="Picture 2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429000"/>
            <a:ext cx="2549547" cy="255207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LIDÉ - 1000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667456"/>
          </a:xfrm>
        </p:spPr>
        <p:txBody>
          <a:bodyPr/>
          <a:lstStyle/>
          <a:p>
            <a:r>
              <a:rPr lang="cs-CZ" dirty="0" smtClean="0"/>
              <a:t>3 lidské typy: 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877272"/>
            <a:ext cx="720080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348880"/>
            <a:ext cx="64305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ČERNOŠI, BĚLOŠI, ASIATÉ</a:t>
            </a:r>
            <a:endParaRPr lang="cs-CZ" sz="4400" dirty="0"/>
          </a:p>
        </p:txBody>
      </p:sp>
      <p:pic>
        <p:nvPicPr>
          <p:cNvPr id="15362" name="Picture 2" descr="C:\Users\Erika Pospíšilová\AppData\Local\Microsoft\Windows\Temporary Internet Files\Content.IE5\VKYE4EX0\MC9004244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212976"/>
            <a:ext cx="2760913" cy="296872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lidé- 2000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739464"/>
          </a:xfrm>
        </p:spPr>
        <p:txBody>
          <a:bodyPr/>
          <a:lstStyle/>
          <a:p>
            <a:r>
              <a:rPr lang="cs-CZ" dirty="0" smtClean="0"/>
              <a:t>Který národ osídlil naše území?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2420888"/>
            <a:ext cx="19399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Slované</a:t>
            </a:r>
            <a:endParaRPr lang="cs-CZ" sz="4000" dirty="0"/>
          </a:p>
        </p:txBody>
      </p:sp>
      <p:pic>
        <p:nvPicPr>
          <p:cNvPr id="16386" name="Picture 2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645024"/>
            <a:ext cx="1773459" cy="241326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Obrázky- Dostupné z WWW : </a:t>
            </a:r>
            <a:r>
              <a:rPr lang="cs-CZ" sz="1800" dirty="0" err="1" smtClean="0"/>
              <a:t>clipart</a:t>
            </a:r>
            <a:r>
              <a:rPr lang="cs-CZ" sz="1800" dirty="0" smtClean="0"/>
              <a:t> </a:t>
            </a:r>
            <a:r>
              <a:rPr lang="cs-CZ" sz="1800" dirty="0" smtClean="0">
                <a:hlinkClick r:id="rId2"/>
              </a:rPr>
              <a:t>http://office.</a:t>
            </a:r>
            <a:r>
              <a:rPr lang="cs-CZ" sz="1800" dirty="0" err="1" smtClean="0">
                <a:hlinkClick r:id="rId2"/>
              </a:rPr>
              <a:t>microsoft.com</a:t>
            </a:r>
            <a:endParaRPr lang="cs-CZ" sz="1800" dirty="0" smtClean="0"/>
          </a:p>
          <a:p>
            <a:r>
              <a:rPr lang="cs-CZ" sz="1800" dirty="0" smtClean="0"/>
              <a:t>KORTUS, František; TEPLÝ, František. </a:t>
            </a:r>
            <a:r>
              <a:rPr lang="cs-CZ" sz="1800" i="1" dirty="0" smtClean="0"/>
              <a:t>Praktický zeměpis</a:t>
            </a:r>
            <a:r>
              <a:rPr lang="cs-CZ" sz="1800" dirty="0" smtClean="0"/>
              <a:t>. Praha: PARTA, s.r.o., 2009, ISBN 978-80-7320-148-7. </a:t>
            </a:r>
          </a:p>
          <a:p>
            <a:endParaRPr lang="cs-CZ" sz="1800" dirty="0" smtClean="0"/>
          </a:p>
          <a:p>
            <a:r>
              <a:rPr lang="cs-CZ" sz="1800" smtClean="0"/>
              <a:t>Vše citováno dne:[2013-05-23]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4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000000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395</TotalTime>
  <Words>379</Words>
  <Application>Microsoft Office PowerPoint</Application>
  <PresentationFormat>Předvádění na obrazovce (4:3)</PresentationFormat>
  <Paragraphs>84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Bohatý</vt:lpstr>
      <vt:lpstr>Název školy: Speciální základní škola, Louny Poděbradova640, příspěvková organizace  Autor: Mgr. Erika Pospíšilová Název materiálu: VY__32_INOVACE_18_IV_Z6_Riskuj  Téma : Opakování učiva – riskuj   Číslo projektu:  CZ.1.07/1.4.00/21.3407 </vt:lpstr>
      <vt:lpstr>ANOTACE</vt:lpstr>
      <vt:lpstr>Snímek 3</vt:lpstr>
      <vt:lpstr>KRAJINA - 100</vt:lpstr>
      <vt:lpstr>KRAJINA - 500</vt:lpstr>
      <vt:lpstr>KRAJINA - 1000</vt:lpstr>
      <vt:lpstr>krajina - 2000</vt:lpstr>
      <vt:lpstr>svět - 100</vt:lpstr>
      <vt:lpstr>SVĚT - 500</vt:lpstr>
      <vt:lpstr>SVĚT - 1000</vt:lpstr>
      <vt:lpstr>SVĚT - 2000</vt:lpstr>
      <vt:lpstr>MAPa - 100</vt:lpstr>
      <vt:lpstr>MAPA – 500</vt:lpstr>
      <vt:lpstr>MAPA - 1000</vt:lpstr>
      <vt:lpstr>mapa - 2000</vt:lpstr>
      <vt:lpstr>LIDÉ - 100</vt:lpstr>
      <vt:lpstr>LIDÉ - 500</vt:lpstr>
      <vt:lpstr>LIDÉ - 1000</vt:lpstr>
      <vt:lpstr>lidé- 2000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Dum</cp:lastModifiedBy>
  <cp:revision>50</cp:revision>
  <dcterms:created xsi:type="dcterms:W3CDTF">2012-02-19T15:41:47Z</dcterms:created>
  <dcterms:modified xsi:type="dcterms:W3CDTF">2013-10-19T20:00:45Z</dcterms:modified>
</cp:coreProperties>
</file>