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53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460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651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022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43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007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446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574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383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382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442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182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317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987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217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115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8077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5835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552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3411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128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5452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6968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3962400" y="1828800"/>
            <a:ext cx="80264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3962400" y="4267200"/>
            <a:ext cx="8026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05C12D-C57E-4BBE-9A38-41E5BFCB465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D294C-8531-41EE-98CC-E466FF4A206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6586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FBD670-0463-4E43-9708-B71BB38EE9C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625AFD-9333-440F-8197-02E4B9183C02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2727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C74638-A378-4107-8C77-A3C7BDF79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1386B-E0FD-4B07-B73F-7C9DA678D540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8244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3848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9A74E1-0E51-4AAE-8608-FF5B842F25B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E3F6CA-4D26-41D9-9B46-921FA537E8F1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5302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D22154-B37F-46CD-9831-34B4BC03211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9DA33E-4410-4B5B-A54D-122B0C52A8F0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8511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0A8D25-64E9-46EC-9734-706DE4CE929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281E7-D81E-4E60-AFF3-493BF1D0A8AF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6460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066839B-61ED-44A7-97F2-D53678FC630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AF0E5-7A78-4DE2-9C3F-0E03B02F7FB3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4126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D71478-41B2-4E80-8CFB-01CC256A67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D5FA2-78A4-4708-849E-82614E2DC2D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964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B51522B-FC64-4795-8C27-859204E010B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457E5-D0E6-4203-95FD-2662653AB263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4759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A3DB3A-C6D0-4767-BC1B-7DE58417173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65CC42-3135-4CBE-888A-6BA1D7D10043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9558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457200"/>
            <a:ext cx="27432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80264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78B353-0E42-4AC3-8EAB-7AA4EE83311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02C7D2-6E64-4B1F-B8D4-B78F4097E625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99861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09600" y="457200"/>
            <a:ext cx="10972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A1D2E7-F739-4D14-B318-3044E053E16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F7F63-4645-4AB6-8440-9C73BF3E1E0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86221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57200"/>
            <a:ext cx="109728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09600" y="1981200"/>
            <a:ext cx="109728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572FA6-99F9-4BC3-A8FD-FB759B6248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1E454-932C-4EAB-B654-EFAC01C227E8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394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CCA01-BEFD-4E70-B82C-0227B004BB33}" type="datetimeFigureOut">
              <a:rPr lang="cs-CZ" smtClean="0"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03247-7DF5-4A1B-8C21-682E0121E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973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20. 10. 2013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447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F9E25FC-2584-4CAC-83A1-86214C14544D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12192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1800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457200"/>
            <a:ext cx="109728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981200"/>
            <a:ext cx="109728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743FE0C-D419-4BD6-A6ED-67B6F1D596C1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20. 10. 2013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283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exander_Graham_Bell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exander_Graham_Bell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s.wikipedia.org/wiki/Alexander_Graham_Bell" TargetMode="External"/><Relationship Id="rId1" Type="http://schemas.openxmlformats.org/officeDocument/2006/relationships/slideLayout" Target="../slideLayouts/slideLayout25.xml"/><Relationship Id="rId6" Type="http://schemas.openxmlformats.org/officeDocument/2006/relationships/hyperlink" Target="http://cs.wikipedia.org/wiki/Alfred_Nobel" TargetMode="External"/><Relationship Id="rId5" Type="http://schemas.openxmlformats.org/officeDocument/2006/relationships/hyperlink" Target="http://cs.wikipedia.org/wiki/Thomas_Alva_Edison" TargetMode="External"/><Relationship Id="rId4" Type="http://schemas.openxmlformats.org/officeDocument/2006/relationships/hyperlink" Target="http://officeimg.vo.msecnd.net/en-us/images/MH90023427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918866847"/>
              </p:ext>
            </p:extLst>
          </p:nvPr>
        </p:nvGraphicFramePr>
        <p:xfrm>
          <a:off x="1992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Vynálezy a vynálezci 19.st. I.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20.10.2013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dějepisného výkladu 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k doplnění výkladu nebo k opakování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3503613" y="620714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7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3754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62743" y="3602038"/>
            <a:ext cx="9144000" cy="23876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660066"/>
                </a:solidFill>
                <a:latin typeface="Algerian" panose="04020705040A02060702" pitchFamily="82" charset="0"/>
              </a:rPr>
              <a:t>Vynálezy a vynálezci 19.st.</a:t>
            </a:r>
            <a:br>
              <a:rPr lang="cs-CZ" sz="8800" dirty="0" smtClean="0">
                <a:solidFill>
                  <a:srgbClr val="660066"/>
                </a:solidFill>
                <a:latin typeface="Algerian" panose="04020705040A02060702" pitchFamily="82" charset="0"/>
              </a:rPr>
            </a:br>
            <a:r>
              <a:rPr lang="cs-CZ" sz="8800" dirty="0" smtClean="0">
                <a:solidFill>
                  <a:srgbClr val="660066"/>
                </a:solidFill>
                <a:latin typeface="Algerian" panose="04020705040A02060702" pitchFamily="82" charset="0"/>
              </a:rPr>
              <a:t>I.</a:t>
            </a:r>
            <a:endParaRPr lang="cs-CZ" sz="8800" dirty="0">
              <a:solidFill>
                <a:srgbClr val="660066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20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co všechno vděčíme 19.století ?</a:t>
            </a:r>
            <a:endParaRPr lang="cs-CZ" b="1" dirty="0">
              <a:solidFill>
                <a:srgbClr val="66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b="1" dirty="0" smtClean="0">
                <a:solidFill>
                  <a:srgbClr val="660066"/>
                </a:solidFill>
              </a:rPr>
              <a:t>GRAMOFONOVÁ DESKA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DYNAMO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TELEFON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DYNAMIT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MORSEOVKA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MIKROFON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PNEUMATIKA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AUTOMOBIL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KINEMATOGRAF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VZNĚTOVÝ MOTOR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PARNÍ ŽELEZNICE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DYNAMIT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PARNÍK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A mnoho dalších užitečných věcí</a:t>
            </a:r>
            <a:endParaRPr lang="en-US" b="1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67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60066"/>
                </a:solidFill>
              </a:rPr>
              <a:t>Myslím, že mě znáte.</a:t>
            </a:r>
            <a:br>
              <a:rPr lang="cs-CZ" b="1" dirty="0" smtClean="0">
                <a:solidFill>
                  <a:srgbClr val="660066"/>
                </a:solidFill>
              </a:rPr>
            </a:br>
            <a:r>
              <a:rPr lang="cs-CZ" b="1" dirty="0" smtClean="0">
                <a:solidFill>
                  <a:srgbClr val="660066"/>
                </a:solidFill>
              </a:rPr>
              <a:t> Jmenuji se </a:t>
            </a:r>
            <a:r>
              <a:rPr lang="cs-CZ" sz="6000" b="1" dirty="0" smtClean="0">
                <a:solidFill>
                  <a:srgbClr val="660066"/>
                </a:solidFill>
              </a:rPr>
              <a:t>Alexander Graham Bell.</a:t>
            </a:r>
            <a:endParaRPr lang="cs-CZ" b="1" dirty="0">
              <a:solidFill>
                <a:srgbClr val="660066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1690688"/>
            <a:ext cx="4933099" cy="435133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01980" y="6042026"/>
            <a:ext cx="7590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660066"/>
                </a:solidFill>
                <a:hlinkClick r:id="rId3"/>
              </a:rPr>
              <a:t>http://cs.wikipedia.org/wiki/Soubor:Alexander_Graham_Bell.jpg</a:t>
            </a:r>
            <a:r>
              <a:rPr lang="cs-CZ" dirty="0" smtClean="0">
                <a:solidFill>
                  <a:srgbClr val="660066"/>
                </a:solidFill>
              </a:rPr>
              <a:t> (20.10.2013)</a:t>
            </a:r>
            <a:endParaRPr lang="cs-CZ" dirty="0">
              <a:solidFill>
                <a:srgbClr val="66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9666" y="2008682"/>
            <a:ext cx="472190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660066"/>
                </a:solidFill>
              </a:rPr>
              <a:t>I mé jméno napovídá, který z vynálezů z mé dílny se stal nesmírně populárním.</a:t>
            </a:r>
            <a:endParaRPr lang="en-US" sz="4400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345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6492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60066"/>
                </a:solidFill>
              </a:rPr>
              <a:t>Ano, je to on. </a:t>
            </a:r>
            <a:r>
              <a:rPr lang="cs-CZ" sz="7200" b="1" dirty="0" smtClean="0">
                <a:solidFill>
                  <a:srgbClr val="660066"/>
                </a:solidFill>
              </a:rPr>
              <a:t>TELEFÓN</a:t>
            </a:r>
            <a:r>
              <a:rPr lang="en-US" b="1" dirty="0" smtClean="0">
                <a:solidFill>
                  <a:srgbClr val="660066"/>
                </a:solidFill>
              </a:rPr>
              <a:t/>
            </a:r>
            <a:br>
              <a:rPr lang="en-US" b="1" dirty="0" smtClean="0">
                <a:solidFill>
                  <a:srgbClr val="660066"/>
                </a:solidFill>
              </a:rPr>
            </a:b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4618220" cy="435133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660066"/>
                </a:solidFill>
              </a:rPr>
              <a:t>Moje matka i žena byly hluché a já se většinu svého života zabýval sluchem, řečí a přístroji s tím souvisejícími.</a:t>
            </a:r>
            <a:endParaRPr lang="en-US" sz="3600" b="1" dirty="0" smtClean="0">
              <a:solidFill>
                <a:srgbClr val="660066"/>
              </a:solidFill>
            </a:endParaRPr>
          </a:p>
          <a:p>
            <a:endParaRPr lang="cs-CZ" sz="3600" dirty="0">
              <a:solidFill>
                <a:srgbClr val="660066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066" y="1825625"/>
            <a:ext cx="4736892" cy="39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46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660066"/>
                </a:solidFill>
              </a:rPr>
              <a:t>Ale kdo další vynalezl co?</a:t>
            </a:r>
            <a:endParaRPr lang="cs-CZ" sz="4800" b="1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825625"/>
            <a:ext cx="4273446" cy="435133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660066"/>
                </a:solidFill>
              </a:rPr>
              <a:t>Thomas Alva Edison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George </a:t>
            </a:r>
            <a:r>
              <a:rPr lang="cs-CZ" b="1" dirty="0" err="1" smtClean="0">
                <a:solidFill>
                  <a:srgbClr val="660066"/>
                </a:solidFill>
              </a:rPr>
              <a:t>Stevenson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Robert </a:t>
            </a:r>
            <a:r>
              <a:rPr lang="cs-CZ" b="1" dirty="0" err="1" smtClean="0">
                <a:solidFill>
                  <a:srgbClr val="660066"/>
                </a:solidFill>
              </a:rPr>
              <a:t>Fulton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John B. </a:t>
            </a:r>
            <a:r>
              <a:rPr lang="cs-CZ" b="1" dirty="0" err="1" smtClean="0">
                <a:solidFill>
                  <a:srgbClr val="660066"/>
                </a:solidFill>
              </a:rPr>
              <a:t>Dunlop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Michael Faraday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Rudolf Diesel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Samuel Morse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Bratři </a:t>
            </a:r>
            <a:r>
              <a:rPr lang="cs-CZ" b="1" dirty="0" err="1" smtClean="0">
                <a:solidFill>
                  <a:srgbClr val="660066"/>
                </a:solidFill>
              </a:rPr>
              <a:t>Lumiérové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Carl F. </a:t>
            </a:r>
            <a:r>
              <a:rPr lang="cs-CZ" b="1" dirty="0" err="1" smtClean="0">
                <a:solidFill>
                  <a:srgbClr val="660066"/>
                </a:solidFill>
              </a:rPr>
              <a:t>Benz</a:t>
            </a:r>
            <a:r>
              <a:rPr lang="cs-CZ" b="1" dirty="0" smtClean="0">
                <a:solidFill>
                  <a:srgbClr val="660066"/>
                </a:solidFill>
              </a:rPr>
              <a:t> a </a:t>
            </a:r>
            <a:r>
              <a:rPr lang="cs-CZ" b="1" dirty="0" err="1" smtClean="0">
                <a:solidFill>
                  <a:srgbClr val="660066"/>
                </a:solidFill>
              </a:rPr>
              <a:t>Gottlieb</a:t>
            </a:r>
            <a:r>
              <a:rPr lang="cs-CZ" b="1" dirty="0" smtClean="0">
                <a:solidFill>
                  <a:srgbClr val="660066"/>
                </a:solidFill>
              </a:rPr>
              <a:t> </a:t>
            </a:r>
            <a:r>
              <a:rPr lang="cs-CZ" b="1" dirty="0" err="1" smtClean="0">
                <a:solidFill>
                  <a:srgbClr val="660066"/>
                </a:solidFill>
              </a:rPr>
              <a:t>Daimler</a:t>
            </a:r>
            <a:endParaRPr lang="cs-CZ" b="1" dirty="0" smtClean="0">
              <a:solidFill>
                <a:srgbClr val="660066"/>
              </a:solidFill>
            </a:endParaRPr>
          </a:p>
          <a:p>
            <a:r>
              <a:rPr lang="cs-CZ" b="1" dirty="0" smtClean="0">
                <a:solidFill>
                  <a:srgbClr val="660066"/>
                </a:solidFill>
              </a:rPr>
              <a:t>Alfred Nobel</a:t>
            </a:r>
          </a:p>
          <a:p>
            <a:r>
              <a:rPr lang="cs-CZ" b="1" dirty="0" smtClean="0">
                <a:solidFill>
                  <a:srgbClr val="660066"/>
                </a:solidFill>
              </a:rPr>
              <a:t>Emil </a:t>
            </a:r>
            <a:r>
              <a:rPr lang="cs-CZ" b="1" dirty="0" err="1" smtClean="0">
                <a:solidFill>
                  <a:srgbClr val="660066"/>
                </a:solidFill>
              </a:rPr>
              <a:t>Berliner</a:t>
            </a:r>
            <a:endParaRPr lang="en-US" b="1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70623" y="1369804"/>
            <a:ext cx="359763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66"/>
                </a:solidFill>
              </a:rPr>
              <a:t>GRAMOFONOVÁ DESKA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DYNAMO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DYNAMIT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MORSEOVKA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MIKROFON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PNEUMATIKA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AUTOMOBIL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KINEMATOGRAF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VZNĚTOVÝ MOTOR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PARNÍ ŽELEZNICE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DYNAMIT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PARNÍK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TELEGRAF</a:t>
            </a:r>
          </a:p>
          <a:p>
            <a:r>
              <a:rPr lang="cs-CZ" sz="2400" b="1" dirty="0" smtClean="0">
                <a:solidFill>
                  <a:srgbClr val="660066"/>
                </a:solidFill>
              </a:rPr>
              <a:t>KINEMATOGRAF</a:t>
            </a:r>
          </a:p>
        </p:txBody>
      </p:sp>
    </p:spTree>
    <p:extLst>
      <p:ext uri="{BB962C8B-B14F-4D97-AF65-F5344CB8AC3E}">
        <p14:creationId xmlns:p14="http://schemas.microsoft.com/office/powerpoint/2010/main" val="1387546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60066"/>
                </a:solidFill>
              </a:rPr>
              <a:t>Například panu </a:t>
            </a:r>
            <a:r>
              <a:rPr lang="cs-CZ" sz="6600" b="1" dirty="0" smtClean="0">
                <a:solidFill>
                  <a:srgbClr val="660066"/>
                </a:solidFill>
              </a:rPr>
              <a:t>Edisonovi</a:t>
            </a:r>
            <a:r>
              <a:rPr lang="cs-CZ" b="1" dirty="0" smtClean="0">
                <a:solidFill>
                  <a:srgbClr val="660066"/>
                </a:solidFill>
              </a:rPr>
              <a:t> vděčíme za více než jeden vynález. Určíte alespoň čtyři?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173968"/>
            <a:ext cx="10515600" cy="7579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660066"/>
                </a:solidFill>
              </a:rPr>
              <a:t>Žárovka</a:t>
            </a:r>
          </a:p>
          <a:p>
            <a:pPr marL="0" indent="0">
              <a:buNone/>
            </a:pPr>
            <a:endParaRPr lang="cs-CZ" sz="4400" dirty="0">
              <a:solidFill>
                <a:srgbClr val="66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5714" y="2931886"/>
            <a:ext cx="47575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660066"/>
                </a:solidFill>
              </a:rPr>
              <a:t>Gramofonová deska</a:t>
            </a:r>
            <a:endParaRPr lang="cs-CZ" sz="4400" dirty="0">
              <a:solidFill>
                <a:srgbClr val="66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8200" y="3788363"/>
            <a:ext cx="23589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660066"/>
                </a:solidFill>
              </a:rPr>
              <a:t>Mikrofon</a:t>
            </a:r>
            <a:endParaRPr lang="cs-CZ" sz="4400" dirty="0">
              <a:solidFill>
                <a:srgbClr val="66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5714" y="4644840"/>
            <a:ext cx="32736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660066"/>
                </a:solidFill>
              </a:rPr>
              <a:t>Kinematograf</a:t>
            </a:r>
            <a:endParaRPr lang="cs-CZ" sz="4400" dirty="0">
              <a:solidFill>
                <a:srgbClr val="66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96000" y="3629176"/>
            <a:ext cx="5736308" cy="2800767"/>
          </a:xfrm>
          <a:prstGeom prst="rect">
            <a:avLst/>
          </a:prstGeom>
          <a:pattFill prst="pct5">
            <a:fgClr>
              <a:srgbClr val="7030A0"/>
            </a:fgClr>
            <a:bgClr>
              <a:schemeClr val="bg1"/>
            </a:bgClr>
          </a:patt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660066"/>
                </a:solidFill>
              </a:rPr>
              <a:t>Moc chytrý pán ten </a:t>
            </a:r>
            <a:r>
              <a:rPr lang="cs-CZ" sz="4000" b="1" dirty="0" smtClean="0">
                <a:solidFill>
                  <a:srgbClr val="660066"/>
                </a:solidFill>
              </a:rPr>
              <a:t>Thomas Alva Edison.</a:t>
            </a:r>
          </a:p>
          <a:p>
            <a:r>
              <a:rPr lang="cs-CZ" sz="3200" dirty="0" smtClean="0">
                <a:solidFill>
                  <a:srgbClr val="660066"/>
                </a:solidFill>
              </a:rPr>
              <a:t> Byl to americký obchodník a jeho vynálezy změnily svět na vždy.</a:t>
            </a:r>
            <a:endParaRPr lang="en-US" sz="3200" dirty="0" smtClean="0">
              <a:solidFill>
                <a:srgbClr val="660066"/>
              </a:solidFill>
            </a:endParaRPr>
          </a:p>
          <a:p>
            <a:endParaRPr lang="cs-CZ" sz="32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28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660066"/>
                </a:solidFill>
              </a:rPr>
              <a:t>To švédský vědec, </a:t>
            </a:r>
            <a:r>
              <a:rPr lang="cs-CZ" sz="5400" b="1" dirty="0" smtClean="0">
                <a:solidFill>
                  <a:srgbClr val="660066"/>
                </a:solidFill>
              </a:rPr>
              <a:t>Alfred Nobel</a:t>
            </a:r>
            <a:r>
              <a:rPr lang="cs-CZ" sz="5400" dirty="0" smtClean="0">
                <a:solidFill>
                  <a:srgbClr val="660066"/>
                </a:solidFill>
              </a:rPr>
              <a:t>, </a:t>
            </a:r>
            <a:r>
              <a:rPr lang="cs-CZ" dirty="0" smtClean="0">
                <a:solidFill>
                  <a:srgbClr val="660066"/>
                </a:solidFill>
              </a:rPr>
              <a:t>objevil velmi užitečnou a zároveň velice nebezpečnou látku.</a:t>
            </a:r>
            <a:endParaRPr lang="cs-CZ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29714" y="1825625"/>
            <a:ext cx="4024086" cy="4351338"/>
          </a:xfrm>
        </p:spPr>
        <p:txBody>
          <a:bodyPr/>
          <a:lstStyle/>
          <a:p>
            <a:r>
              <a:rPr lang="cs-CZ" sz="3600" dirty="0" smtClean="0">
                <a:solidFill>
                  <a:srgbClr val="660066"/>
                </a:solidFill>
              </a:rPr>
              <a:t>Tomuto vynálezu padl za oběť i Nobelův mladší bratr Emil při výbuchu v továrně při manipulaci s nitroglycerinem.</a:t>
            </a:r>
            <a:endParaRPr lang="en-US" sz="3600" dirty="0" smtClean="0">
              <a:solidFill>
                <a:srgbClr val="660066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48229" y="3236686"/>
            <a:ext cx="4586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660066"/>
                </a:solidFill>
              </a:rPr>
              <a:t>DYNAMIT</a:t>
            </a:r>
            <a:endParaRPr lang="cs-CZ" sz="7200" b="1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68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660066"/>
                </a:solidFill>
              </a:rPr>
              <a:t>NOBELOVA CENA</a:t>
            </a:r>
            <a:endParaRPr lang="cs-CZ" b="1" u="sng" dirty="0">
              <a:solidFill>
                <a:srgbClr val="66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>
                <a:solidFill>
                  <a:srgbClr val="660066"/>
                </a:solidFill>
              </a:rPr>
              <a:t>Alfred Nobel </a:t>
            </a:r>
            <a:r>
              <a:rPr lang="en-US" sz="3200" dirty="0" err="1" smtClean="0">
                <a:solidFill>
                  <a:srgbClr val="660066"/>
                </a:solidFill>
              </a:rPr>
              <a:t>ve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své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závěti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rozhodl</a:t>
            </a:r>
            <a:r>
              <a:rPr lang="en-US" sz="3200" dirty="0" smtClean="0">
                <a:solidFill>
                  <a:srgbClr val="660066"/>
                </a:solidFill>
              </a:rPr>
              <a:t>, </a:t>
            </a:r>
            <a:r>
              <a:rPr lang="en-US" sz="3200" dirty="0" err="1" smtClean="0">
                <a:solidFill>
                  <a:srgbClr val="660066"/>
                </a:solidFill>
              </a:rPr>
              <a:t>že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jeho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majetek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bude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vložen</a:t>
            </a:r>
            <a:r>
              <a:rPr lang="en-US" sz="3200" dirty="0" smtClean="0">
                <a:solidFill>
                  <a:srgbClr val="660066"/>
                </a:solidFill>
              </a:rPr>
              <a:t> do </a:t>
            </a:r>
            <a:r>
              <a:rPr lang="en-US" sz="3200" dirty="0" err="1" smtClean="0">
                <a:solidFill>
                  <a:srgbClr val="660066"/>
                </a:solidFill>
              </a:rPr>
              <a:t>fondu</a:t>
            </a:r>
            <a:r>
              <a:rPr lang="en-US" sz="3200" dirty="0" smtClean="0">
                <a:solidFill>
                  <a:srgbClr val="660066"/>
                </a:solidFill>
              </a:rPr>
              <a:t>, z </a:t>
            </a:r>
            <a:r>
              <a:rPr lang="en-US" sz="3200" dirty="0" err="1" smtClean="0">
                <a:solidFill>
                  <a:srgbClr val="660066"/>
                </a:solidFill>
              </a:rPr>
              <a:t>něhož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bude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každoročně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udělována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cena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za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významné</a:t>
            </a:r>
            <a:r>
              <a:rPr lang="en-US" sz="3200" b="1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vědecké</a:t>
            </a:r>
            <a:r>
              <a:rPr lang="en-US" sz="3200" b="1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objevy</a:t>
            </a:r>
            <a:r>
              <a:rPr lang="en-US" sz="3200" b="1" dirty="0" smtClean="0">
                <a:solidFill>
                  <a:srgbClr val="660066"/>
                </a:solidFill>
              </a:rPr>
              <a:t>, </a:t>
            </a:r>
            <a:r>
              <a:rPr lang="en-US" sz="3200" b="1" dirty="0" err="1" smtClean="0">
                <a:solidFill>
                  <a:srgbClr val="660066"/>
                </a:solidFill>
              </a:rPr>
              <a:t>literární</a:t>
            </a:r>
            <a:r>
              <a:rPr lang="en-US" sz="3200" b="1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tvorbu</a:t>
            </a:r>
            <a:r>
              <a:rPr lang="en-US" sz="3200" b="1" dirty="0" smtClean="0">
                <a:solidFill>
                  <a:srgbClr val="660066"/>
                </a:solidFill>
              </a:rPr>
              <a:t> a </a:t>
            </a:r>
            <a:r>
              <a:rPr lang="en-US" sz="3200" b="1" dirty="0" err="1" smtClean="0">
                <a:solidFill>
                  <a:srgbClr val="660066"/>
                </a:solidFill>
              </a:rPr>
              <a:t>zásluhy</a:t>
            </a:r>
            <a:r>
              <a:rPr lang="en-US" sz="3200" b="1" dirty="0" smtClean="0">
                <a:solidFill>
                  <a:srgbClr val="660066"/>
                </a:solidFill>
              </a:rPr>
              <a:t> o </a:t>
            </a:r>
            <a:r>
              <a:rPr lang="en-US" sz="3200" b="1" dirty="0" err="1" smtClean="0">
                <a:solidFill>
                  <a:srgbClr val="660066"/>
                </a:solidFill>
              </a:rPr>
              <a:t>mír</a:t>
            </a:r>
            <a:r>
              <a:rPr lang="en-US" sz="3200" b="1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ve</a:t>
            </a:r>
            <a:r>
              <a:rPr lang="en-US" sz="3200" b="1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světě</a:t>
            </a:r>
            <a:r>
              <a:rPr lang="en-US" sz="3200" dirty="0" smtClean="0">
                <a:solidFill>
                  <a:srgbClr val="660066"/>
                </a:solidFill>
              </a:rPr>
              <a:t>. </a:t>
            </a:r>
            <a:r>
              <a:rPr lang="en-US" sz="3200" dirty="0" err="1" smtClean="0">
                <a:solidFill>
                  <a:srgbClr val="660066"/>
                </a:solidFill>
              </a:rPr>
              <a:t>Tato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cena</a:t>
            </a:r>
            <a:r>
              <a:rPr lang="en-US" sz="3200" dirty="0" smtClean="0">
                <a:solidFill>
                  <a:srgbClr val="660066"/>
                </a:solidFill>
              </a:rPr>
              <a:t> (resp. </a:t>
            </a:r>
            <a:r>
              <a:rPr lang="en-US" sz="3200" dirty="0" err="1" smtClean="0">
                <a:solidFill>
                  <a:srgbClr val="660066"/>
                </a:solidFill>
              </a:rPr>
              <a:t>finanční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odměna</a:t>
            </a:r>
            <a:r>
              <a:rPr lang="en-US" sz="3200" dirty="0" smtClean="0">
                <a:solidFill>
                  <a:srgbClr val="660066"/>
                </a:solidFill>
              </a:rPr>
              <a:t> k </a:t>
            </a:r>
            <a:r>
              <a:rPr lang="en-US" sz="3200" dirty="0" err="1" smtClean="0">
                <a:solidFill>
                  <a:srgbClr val="660066"/>
                </a:solidFill>
              </a:rPr>
              <a:t>ní</a:t>
            </a:r>
            <a:r>
              <a:rPr lang="en-US" sz="3200" dirty="0" smtClean="0">
                <a:solidFill>
                  <a:srgbClr val="660066"/>
                </a:solidFill>
              </a:rPr>
              <a:t>) je </a:t>
            </a:r>
            <a:r>
              <a:rPr lang="en-US" sz="3200" dirty="0" err="1" smtClean="0">
                <a:solidFill>
                  <a:srgbClr val="660066"/>
                </a:solidFill>
              </a:rPr>
              <a:t>vyplácena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pouze</a:t>
            </a:r>
            <a:r>
              <a:rPr lang="en-US" sz="3200" dirty="0" smtClean="0">
                <a:solidFill>
                  <a:srgbClr val="660066"/>
                </a:solidFill>
              </a:rPr>
              <a:t> z </a:t>
            </a:r>
            <a:r>
              <a:rPr lang="en-US" sz="3200" dirty="0" err="1" smtClean="0">
                <a:solidFill>
                  <a:srgbClr val="660066"/>
                </a:solidFill>
              </a:rPr>
              <a:t>úroků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peněz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nacházejících</a:t>
            </a:r>
            <a:r>
              <a:rPr lang="en-US" sz="3200" dirty="0" smtClean="0">
                <a:solidFill>
                  <a:srgbClr val="660066"/>
                </a:solidFill>
              </a:rPr>
              <a:t> se </a:t>
            </a:r>
            <a:r>
              <a:rPr lang="en-US" sz="3200" dirty="0" err="1" smtClean="0">
                <a:solidFill>
                  <a:srgbClr val="660066"/>
                </a:solidFill>
              </a:rPr>
              <a:t>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účtu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fondu</a:t>
            </a:r>
            <a:r>
              <a:rPr lang="en-US" sz="3200" dirty="0" smtClean="0">
                <a:solidFill>
                  <a:srgbClr val="660066"/>
                </a:solidFill>
              </a:rPr>
              <a:t>. </a:t>
            </a:r>
            <a:r>
              <a:rPr lang="en-US" sz="3200" dirty="0" err="1" smtClean="0">
                <a:solidFill>
                  <a:srgbClr val="660066"/>
                </a:solidFill>
              </a:rPr>
              <a:t>Nobelova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cena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byla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poprvé</a:t>
            </a:r>
            <a:r>
              <a:rPr lang="en-US" sz="3200" b="1" dirty="0" smtClean="0">
                <a:solidFill>
                  <a:srgbClr val="660066"/>
                </a:solidFill>
              </a:rPr>
              <a:t> </a:t>
            </a:r>
            <a:r>
              <a:rPr lang="en-US" sz="3200" b="1" dirty="0" err="1" smtClean="0">
                <a:solidFill>
                  <a:srgbClr val="660066"/>
                </a:solidFill>
              </a:rPr>
              <a:t>udělena</a:t>
            </a:r>
            <a:r>
              <a:rPr lang="en-US" sz="3200" b="1" dirty="0" smtClean="0">
                <a:solidFill>
                  <a:srgbClr val="660066"/>
                </a:solidFill>
              </a:rPr>
              <a:t> v </a:t>
            </a:r>
            <a:r>
              <a:rPr lang="en-US" sz="3200" b="1" dirty="0" err="1" smtClean="0">
                <a:solidFill>
                  <a:srgbClr val="660066"/>
                </a:solidFill>
              </a:rPr>
              <a:t>roce</a:t>
            </a:r>
            <a:r>
              <a:rPr lang="en-US" sz="3200" b="1" dirty="0" smtClean="0">
                <a:solidFill>
                  <a:srgbClr val="660066"/>
                </a:solidFill>
              </a:rPr>
              <a:t> 19</a:t>
            </a:r>
            <a:r>
              <a:rPr lang="cs-CZ" sz="3200" b="1" dirty="0" smtClean="0">
                <a:solidFill>
                  <a:srgbClr val="660066"/>
                </a:solidFill>
              </a:rPr>
              <a:t>01</a:t>
            </a:r>
            <a:r>
              <a:rPr lang="en-US" sz="3200" dirty="0" smtClean="0">
                <a:solidFill>
                  <a:srgbClr val="660066"/>
                </a:solidFill>
              </a:rPr>
              <a:t>, </a:t>
            </a:r>
            <a:r>
              <a:rPr lang="en-US" sz="3200" dirty="0" err="1" smtClean="0">
                <a:solidFill>
                  <a:srgbClr val="660066"/>
                </a:solidFill>
              </a:rPr>
              <a:t>roku</a:t>
            </a:r>
            <a:r>
              <a:rPr lang="en-US" sz="3200" dirty="0" smtClean="0">
                <a:solidFill>
                  <a:srgbClr val="660066"/>
                </a:solidFill>
              </a:rPr>
              <a:t> 196</a:t>
            </a:r>
            <a:r>
              <a:rPr lang="cs-CZ" sz="3200" dirty="0" smtClean="0">
                <a:solidFill>
                  <a:srgbClr val="660066"/>
                </a:solidFill>
              </a:rPr>
              <a:t>8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bylo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přidáno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i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ocenění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za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ekonomii</a:t>
            </a:r>
            <a:r>
              <a:rPr lang="en-US" sz="3200" dirty="0" smtClean="0">
                <a:solidFill>
                  <a:srgbClr val="660066"/>
                </a:solidFill>
              </a:rPr>
              <a:t>. </a:t>
            </a:r>
            <a:r>
              <a:rPr lang="en-US" sz="3200" dirty="0" err="1" smtClean="0">
                <a:solidFill>
                  <a:srgbClr val="660066"/>
                </a:solidFill>
              </a:rPr>
              <a:t>Dnes</a:t>
            </a:r>
            <a:r>
              <a:rPr lang="en-US" sz="3200" dirty="0" smtClean="0">
                <a:solidFill>
                  <a:srgbClr val="660066"/>
                </a:solidFill>
              </a:rPr>
              <a:t> je </a:t>
            </a:r>
            <a:r>
              <a:rPr lang="en-US" sz="3200" dirty="0" err="1" smtClean="0">
                <a:solidFill>
                  <a:srgbClr val="660066"/>
                </a:solidFill>
              </a:rPr>
              <a:t>Nobelova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cena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obecně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považována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za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nejvyšší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ocenění</a:t>
            </a:r>
            <a:r>
              <a:rPr lang="en-US" sz="3200" dirty="0" smtClean="0">
                <a:solidFill>
                  <a:srgbClr val="660066"/>
                </a:solidFill>
              </a:rPr>
              <a:t>, </a:t>
            </a:r>
            <a:r>
              <a:rPr lang="en-US" sz="3200" dirty="0" err="1" smtClean="0">
                <a:solidFill>
                  <a:srgbClr val="660066"/>
                </a:solidFill>
              </a:rPr>
              <a:t>jakého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může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umělec</a:t>
            </a:r>
            <a:r>
              <a:rPr lang="en-US" sz="3200" dirty="0" smtClean="0">
                <a:solidFill>
                  <a:srgbClr val="660066"/>
                </a:solidFill>
              </a:rPr>
              <a:t>, </a:t>
            </a:r>
            <a:r>
              <a:rPr lang="en-US" sz="3200" dirty="0" err="1" smtClean="0">
                <a:solidFill>
                  <a:srgbClr val="660066"/>
                </a:solidFill>
              </a:rPr>
              <a:t>vědec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nebo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státník</a:t>
            </a:r>
            <a:r>
              <a:rPr lang="en-US" sz="3200" dirty="0" smtClean="0">
                <a:solidFill>
                  <a:srgbClr val="660066"/>
                </a:solidFill>
              </a:rPr>
              <a:t> </a:t>
            </a:r>
            <a:r>
              <a:rPr lang="en-US" sz="3200" dirty="0" err="1" smtClean="0">
                <a:solidFill>
                  <a:srgbClr val="660066"/>
                </a:solidFill>
              </a:rPr>
              <a:t>dosáhnout</a:t>
            </a:r>
            <a:r>
              <a:rPr lang="en-US" sz="3200" dirty="0" smtClean="0">
                <a:solidFill>
                  <a:srgbClr val="660066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99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545771"/>
            <a:ext cx="10972800" cy="388620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http://cs.wikipedia.org/wiki/Alexander_Graham_Bell</a:t>
            </a:r>
            <a:r>
              <a:rPr lang="cs-CZ" dirty="0" smtClean="0"/>
              <a:t> (20.20.2013)</a:t>
            </a:r>
          </a:p>
          <a:p>
            <a:r>
              <a:rPr lang="cs-CZ" dirty="0" smtClean="0">
                <a:solidFill>
                  <a:srgbClr val="660066"/>
                </a:solidFill>
                <a:hlinkClick r:id="rId3"/>
              </a:rPr>
              <a:t>http://cs.wikipedia.org/wiki/Soubor:Alexander_Graham_Bell.jpg</a:t>
            </a:r>
            <a:r>
              <a:rPr lang="cs-CZ" dirty="0" smtClean="0">
                <a:solidFill>
                  <a:srgbClr val="660066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</a:rPr>
              <a:t>(20.10.2013)</a:t>
            </a:r>
          </a:p>
          <a:p>
            <a:r>
              <a:rPr lang="cs-CZ" dirty="0" smtClean="0">
                <a:solidFill>
                  <a:schemeClr val="accent4"/>
                </a:solidFill>
                <a:hlinkClick r:id="rId4"/>
              </a:rPr>
              <a:t>http://officeimg.vo.msecnd.net/en-us/images/MH900234271.jpg</a:t>
            </a:r>
            <a:r>
              <a:rPr lang="cs-CZ" dirty="0" smtClean="0">
                <a:solidFill>
                  <a:schemeClr val="accent4"/>
                </a:solidFill>
              </a:rPr>
              <a:t> (20.10.2013)</a:t>
            </a:r>
          </a:p>
          <a:p>
            <a:r>
              <a:rPr lang="cs-CZ" dirty="0" smtClean="0">
                <a:hlinkClick r:id="rId5"/>
              </a:rPr>
              <a:t>http://cs.wikipedia.org/wiki/Thomas_Alva_Edison</a:t>
            </a:r>
            <a:r>
              <a:rPr lang="cs-CZ" dirty="0" smtClean="0"/>
              <a:t> (20.10.2013)</a:t>
            </a:r>
          </a:p>
          <a:p>
            <a:r>
              <a:rPr lang="cs-CZ" dirty="0" smtClean="0">
                <a:hlinkClick r:id="rId6"/>
              </a:rPr>
              <a:t>http://cs.wikipedia.org/wiki/Alfred_Nobel</a:t>
            </a:r>
            <a:r>
              <a:rPr lang="cs-CZ" dirty="0" smtClean="0"/>
              <a:t> (20.10.2013)</a:t>
            </a: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0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23734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424</Words>
  <Application>Microsoft Office PowerPoint</Application>
  <PresentationFormat>Širokoúhlá obrazovka</PresentationFormat>
  <Paragraphs>85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Algerian</vt:lpstr>
      <vt:lpstr>Arial</vt:lpstr>
      <vt:lpstr>Arial Black</vt:lpstr>
      <vt:lpstr>Calibri</vt:lpstr>
      <vt:lpstr>Calibri Light</vt:lpstr>
      <vt:lpstr>Times New Roman</vt:lpstr>
      <vt:lpstr>Wingdings</vt:lpstr>
      <vt:lpstr>Motiv Office</vt:lpstr>
      <vt:lpstr>Motiv sady Office</vt:lpstr>
      <vt:lpstr>Pixel</vt:lpstr>
      <vt:lpstr>Prezentace aplikace PowerPoint</vt:lpstr>
      <vt:lpstr>Vynálezy a vynálezci 19.st. I.</vt:lpstr>
      <vt:lpstr>Za co všechno vděčíme 19.století ?</vt:lpstr>
      <vt:lpstr>Myslím, že mě znáte.  Jmenuji se Alexander Graham Bell.</vt:lpstr>
      <vt:lpstr>Ano, je to on. TELEFÓN </vt:lpstr>
      <vt:lpstr>Ale kdo další vynalezl co?</vt:lpstr>
      <vt:lpstr>Například panu Edisonovi vděčíme za více než jeden vynález. Určíte alespoň čtyři?</vt:lpstr>
      <vt:lpstr>To švédský vědec, Alfred Nobel, objevil velmi užitečnou a zároveň velice nebezpečnou látku.</vt:lpstr>
      <vt:lpstr>NOBELOVA CENA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Vynálezy a vynálezci 19.st.</dc:title>
  <dc:creator>Klára</dc:creator>
  <cp:lastModifiedBy>Klára</cp:lastModifiedBy>
  <cp:revision>6</cp:revision>
  <dcterms:created xsi:type="dcterms:W3CDTF">2013-10-20T07:59:17Z</dcterms:created>
  <dcterms:modified xsi:type="dcterms:W3CDTF">2013-10-20T10:00:51Z</dcterms:modified>
</cp:coreProperties>
</file>