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63" r:id="rId3"/>
    <p:sldId id="256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441245-9C12-4494-812F-4F795CA8726E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FFF95F-8A5F-40C7-9FFC-AE84760C16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657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Pranostika je lidová předpověď počasí, založená na dlouhodobém pozorování přírody.  </a:t>
            </a:r>
            <a:r>
              <a:rPr lang="cs-CZ" smtClean="0"/>
              <a:t>Lidé si všimli souvislostí, opakování jevů.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FFF95F-8A5F-40C7-9FFC-AE84760C16F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660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mtClean="0"/>
              <a:t>Báseň se děti mohou naučit.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FFF95F-8A5F-40C7-9FFC-AE84760C16F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4566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315089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VY_52_INOVACE_09_Květen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834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1695088"/>
          </a:xfrm>
        </p:spPr>
        <p:txBody>
          <a:bodyPr/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556792"/>
            <a:ext cx="7520940" cy="4155913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16400" dirty="0" smtClean="0">
                <a:solidFill>
                  <a:schemeClr val="accent1">
                    <a:lumMod val="75000"/>
                  </a:schemeClr>
                </a:solidFill>
                <a:latin typeface="Franklin Gothic Medium"/>
                <a:ea typeface="+mj-ea"/>
                <a:cs typeface="+mj-cs"/>
              </a:rPr>
              <a:t>Květen</a:t>
            </a:r>
            <a:endParaRPr lang="cs-CZ" sz="57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3200" dirty="0" smtClean="0"/>
              <a:t>    Mgr</a:t>
            </a:r>
            <a:r>
              <a:rPr lang="cs-CZ" sz="3200" dirty="0"/>
              <a:t>. Iva Dušková,</a:t>
            </a:r>
          </a:p>
          <a:p>
            <a:pPr marL="0" indent="0">
              <a:buNone/>
            </a:pPr>
            <a:r>
              <a:rPr lang="cs-CZ" sz="3200" dirty="0" smtClean="0"/>
              <a:t>    </a:t>
            </a:r>
            <a:r>
              <a:rPr lang="cs-CZ" sz="3200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1695068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75656" y="1168154"/>
            <a:ext cx="7772400" cy="204365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Teplé deště v dubnu, </a:t>
            </a:r>
            <a:br>
              <a:rPr lang="cs-CZ" dirty="0" smtClean="0"/>
            </a:br>
            <a:r>
              <a:rPr lang="cs-CZ" dirty="0" smtClean="0"/>
              <a:t>teplé dny  v říjnu.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27784" y="4077072"/>
            <a:ext cx="6172200" cy="1371600"/>
          </a:xfrm>
        </p:spPr>
        <p:txBody>
          <a:bodyPr>
            <a:noAutofit/>
          </a:bodyPr>
          <a:lstStyle/>
          <a:p>
            <a:r>
              <a:rPr lang="cs-CZ" sz="2800" dirty="0" smtClean="0"/>
              <a:t>Chladno a večerní mlhy v máji hojnost ovoce a sena dají.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3284019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8362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260648"/>
            <a:ext cx="7467600" cy="11430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Květen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984248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3200" dirty="0" smtClean="0"/>
              <a:t>Květen – nikdo nepoplete – </a:t>
            </a:r>
          </a:p>
          <a:p>
            <a:pPr marL="0" indent="0">
              <a:buNone/>
            </a:pPr>
            <a:r>
              <a:rPr lang="cs-CZ" sz="3200" dirty="0" smtClean="0"/>
              <a:t> měsíc, kdy vše krásně kvete!</a:t>
            </a:r>
            <a:endParaRPr lang="cs-CZ" sz="3200" dirty="0"/>
          </a:p>
        </p:txBody>
      </p:sp>
      <p:pic>
        <p:nvPicPr>
          <p:cNvPr id="1026" name="Picture 2" descr="C:\Users\OEM\AppData\Local\Microsoft\Windows\Temporary Internet Files\Content.IE5\S2OJ9WZ5\MP9004328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428999"/>
            <a:ext cx="2123738" cy="3181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PG9PTAV0\MP9003999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5760" y="260649"/>
            <a:ext cx="243026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H1KETE02\MC9001227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4737" y="3151346"/>
            <a:ext cx="2808448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RZBRHLXH\MC90043801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17983" y="5013176"/>
            <a:ext cx="1299592" cy="129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5552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587 0.0375 C 0.12899 0.02454 0.12431 0.03959 0.13056 0.03102 C 0.13142 0.02987 0.13108 0.02755 0.13177 0.02616 C 0.13264 0.02454 0.1342 0.02408 0.13559 0.02292 C 0.13802 0.01343 0.14427 0.00602 0.14635 -0.003 C 0.14826 -0.00972 0.14705 -0.00648 0.15035 -0.01273 C 0.15417 -0.02847 0.16042 -0.04213 0.16615 -0.05671 C 0.16979 -0.06666 0.17222 -0.078 0.17812 -0.08588 C 0.17986 -0.09259 0.18351 -0.09791 0.18681 -0.10393 C 0.19115 -0.1125 0.19497 -0.12175 0.2026 -0.125 C 0.20521 -0.12731 0.20729 -0.13078 0.21007 -0.1331 C 0.21372 -0.13634 0.2191 -0.13819 0.22344 -0.13958 C 0.22951 -0.13912 0.23559 -0.13981 0.24167 -0.13796 C 0.24618 -0.13657 0.25035 -0.12338 0.25035 -0.12314 C 0.25347 -0.11111 0.25469 -0.09884 0.25625 -0.08588 C 0.2559 -0.06365 0.25503 -0.04143 0.25503 -0.01921 C 0.25503 -0.00254 0.25556 0.01436 0.25625 0.03102 C 0.25747 0.06042 0.28125 0.07037 0.29878 0.07825 C 0.30903 0.07778 0.31927 0.07755 0.32934 0.07662 C 0.33177 0.07639 0.33594 0.07269 0.33802 0.07176 C 0.3441 0.06875 0.35122 0.06737 0.35747 0.06528 C 0.36111 0.06204 0.36528 0.06088 0.36858 0.05718 C 0.3809 0.04237 0.37101 0.05162 0.37934 0.04422 C 0.38385 0.03519 0.38837 0.02709 0.39288 0.01806 C 0.39427 0.00996 0.39635 0.0051 0.40035 -0.00138 C 0.40208 -0.01319 0.40486 -0.0243 0.40747 -0.03564 C 0.40955 -0.04444 0.4099 -0.053 0.41233 -0.06157 C 0.41285 -0.06481 0.41285 -0.06805 0.41354 -0.07129 C 0.41406 -0.07361 0.41562 -0.07546 0.41615 -0.07777 C 0.41684 -0.08101 0.41684 -0.08425 0.41736 -0.0875 C 0.42153 -0.11111 0.42882 -0.13495 0.43542 -0.1574 C 0.4401 -0.17268 0.44427 -0.19189 0.45503 -0.20138 C 0.45799 -0.20694 0.4599 -0.20902 0.46476 -0.21111 C 0.46753 -0.21064 0.47066 -0.21064 0.47326 -0.20949 C 0.47708 -0.2081 0.4783 -0.20324 0.48073 -0.19976 C 0.49149 -0.18287 0.48906 -0.17338 0.49392 -0.15416 C 0.49462 -0.0787 0.48941 -0.00463 0.50139 0.06852 C 0.50399 0.0845 0.51128 0.09653 0.51858 0.10926 C 0.52031 0.11227 0.52101 0.1169 0.52344 0.11899 C 0.52847 0.12338 0.53351 0.12894 0.53924 0.13195 C 0.54271 0.1338 0.55017 0.13681 0.55017 0.13704 C 0.55885 0.13635 0.56736 0.13635 0.57569 0.13519 C 0.5783 0.13473 0.58056 0.13311 0.58316 0.13195 C 0.58403 0.13149 0.58663 0.13033 0.58663 0.13056 C 0.5908 0.12477 0.59583 0.12107 0.60035 0.11575 C 0.60243 0.10695 0.60712 0.09954 0.6099 0.09121 C 0.61528 0.07547 0.62066 0.06019 0.6283 0.04584 C 0.6316 0.03959 0.63507 0.03426 0.64028 0.03102 C 0.64271 0.02963 0.64757 0.02778 0.64757 0.02801 C 0.65156 0.02825 0.6559 0.02848 0.66007 0.0294 C 0.66806 0.03102 0.67431 0.04028 0.68073 0.04584 C 0.68576 0.0669 0.6941 0.07084 0.7099 0.075 C 0.72274 0.07269 0.72031 0.07107 0.72812 0.06042 C 0.72917 0.05718 0.72934 0.05348 0.73056 0.0507 C 0.73142 0.04908 0.73264 0.04769 0.73299 0.04584 C 0.7342 0.0426 0.73524 0.03588 0.73524 0.03612 C 0.73611 0.03079 0.73785 0.01412 0.73785 0.00996 C 0.73785 -0.01481 0.73437 -0.03356 0.72448 -0.05347 C 0.72153 -0.05949 0.72118 -0.0625 0.71615 -0.06481 C 0.71024 -0.07662 0.71372 -0.07268 0.70625 -0.07777 C 0.70365 -0.08495 0.70069 -0.0868 0.69635 -0.09236 C 0.69514 -0.09722 0.68576 -0.11342 0.68177 -0.11689 C 0.67587 -0.12893 0.6691 -0.14097 0.6625 -0.15254 C 0.66059 -0.16018 0.65972 -0.16574 0.65642 -0.17222 C 0.65417 -0.18588 0.65156 -0.19884 0.65017 -0.21273 C 0.65069 -0.22245 0.64844 -0.23402 0.6526 -0.24213 C 0.66319 -0.26273 0.69236 -0.25995 0.70885 -0.26157 C 0.71528 -0.26111 0.72187 -0.26111 0.72812 -0.25995 C 0.7309 -0.25949 0.73351 -0.25856 0.73524 -0.25671 C 0.73785 -0.25463 0.74271 -0.25023 0.74271 -0.25 C 0.74358 -0.24861 0.74427 -0.24675 0.74514 -0.24537 C 0.74618 -0.24351 0.74774 -0.24236 0.74878 -0.2405 C 0.75122 -0.23588 0.75278 -0.23055 0.75503 -0.22569 C 0.75729 -0.22129 0.75747 -0.21597 0.75868 -0.21111 C 0.7592 -0.20925 0.76076 -0.2081 0.76094 -0.20625 C 0.76354 -0.19907 0.7658 -0.18958 0.76736 -0.18194 C 0.76892 -0.17338 0.77014 -0.16435 0.77222 -0.15578 C 0.77465 -0.1449 0.77656 -0.13449 0.77812 -0.12338 C 0.77899 -0.11805 0.77917 -0.1125 0.78056 -0.10717 C 0.7809 -0.10555 0.78177 -0.10231 0.78177 -0.10208 " pathEditMode="relative" rAng="0" ptsTypes="fffffff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708" y="-10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600200"/>
          </a:xfrm>
        </p:spPr>
        <p:txBody>
          <a:bodyPr/>
          <a:lstStyle/>
          <a:p>
            <a:pPr algn="ctr"/>
            <a:r>
              <a:rPr lang="cs-CZ" dirty="0" smtClean="0"/>
              <a:t>Jaké číslo v kalendáři má tento měsíc?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24744"/>
            <a:ext cx="7520940" cy="3579849"/>
          </a:xfrm>
        </p:spPr>
        <p:txBody>
          <a:bodyPr>
            <a:normAutofit fontScale="550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</a:t>
            </a:r>
            <a:endParaRPr lang="cs-CZ" sz="16600" dirty="0"/>
          </a:p>
          <a:p>
            <a:pPr marL="0" indent="0">
              <a:buNone/>
            </a:pPr>
            <a:r>
              <a:rPr lang="cs-CZ" sz="16600" smtClean="0"/>
              <a:t>         </a:t>
            </a:r>
            <a:r>
              <a:rPr lang="cs-CZ" sz="2880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5</a:t>
            </a:r>
            <a:endParaRPr lang="cs-CZ" sz="288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3623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2471" y="0"/>
            <a:ext cx="4956627" cy="343199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75992" cy="343199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31994"/>
            <a:ext cx="4568009" cy="343851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8010" y="3431994"/>
            <a:ext cx="4601088" cy="3426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311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7384"/>
            <a:ext cx="4422950" cy="345638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0"/>
            <a:ext cx="4431271" cy="342900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1271" y="3429000"/>
            <a:ext cx="4712730" cy="3429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2950" y="0"/>
            <a:ext cx="4743854" cy="3429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750" y="2155032"/>
            <a:ext cx="2474913" cy="2547937"/>
          </a:xfrm>
          <a:prstGeom prst="ellipse">
            <a:avLst/>
          </a:prstGeom>
          <a:ln w="9525">
            <a:solidFill>
              <a:srgbClr val="FFFF00"/>
            </a:solidFill>
            <a:miter lim="800000"/>
            <a:headEnd/>
            <a:tailEnd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709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3356992"/>
            <a:ext cx="55446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http://www.bolehlav.cz/pranostiky.php?den=xx01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627784" y="980728"/>
            <a:ext cx="32524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Použité zdroje: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27611" y="4396462"/>
            <a:ext cx="65048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Obrázky: </a:t>
            </a:r>
            <a:r>
              <a:rPr lang="cs-CZ" dirty="0" smtClean="0"/>
              <a:t>Klipart </a:t>
            </a:r>
            <a:r>
              <a:rPr lang="cs-CZ" dirty="0"/>
              <a:t>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86000" y="1988840"/>
            <a:ext cx="40062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Báseň:     </a:t>
            </a:r>
            <a:r>
              <a:rPr lang="cs-CZ" dirty="0"/>
              <a:t>Zuzana Pospíšilová,</a:t>
            </a:r>
          </a:p>
          <a:p>
            <a:r>
              <a:rPr lang="cs-CZ" dirty="0"/>
              <a:t>                 </a:t>
            </a:r>
            <a:r>
              <a:rPr lang="cs-CZ" dirty="0" smtClean="0"/>
              <a:t>Veršovaná </a:t>
            </a:r>
            <a:r>
              <a:rPr lang="cs-CZ" dirty="0"/>
              <a:t>encyklopedie,</a:t>
            </a:r>
          </a:p>
          <a:p>
            <a:r>
              <a:rPr lang="cs-CZ" dirty="0"/>
              <a:t>                 </a:t>
            </a:r>
            <a:r>
              <a:rPr lang="cs-CZ" dirty="0" smtClean="0"/>
              <a:t>Portál</a:t>
            </a:r>
            <a:r>
              <a:rPr lang="cs-CZ" dirty="0"/>
              <a:t>, s.r.o., Praha 2010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5222428"/>
            <a:ext cx="28456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Fotografie: archiv autora</a:t>
            </a:r>
          </a:p>
        </p:txBody>
      </p:sp>
    </p:spTree>
    <p:extLst>
      <p:ext uri="{BB962C8B-B14F-4D97-AF65-F5344CB8AC3E}">
        <p14:creationId xmlns:p14="http://schemas.microsoft.com/office/powerpoint/2010/main" val="2579027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</TotalTime>
  <Words>140</Words>
  <Application>Microsoft Office PowerPoint</Application>
  <PresentationFormat>Předvádění na obrazovce (4:3)</PresentationFormat>
  <Paragraphs>42</Paragraphs>
  <Slides>8</Slides>
  <Notes>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 </vt:lpstr>
      <vt:lpstr>Teplé deště v dubnu,  teplé dny  v říjnu. </vt:lpstr>
      <vt:lpstr>Květen</vt:lpstr>
      <vt:lpstr>Jaké číslo v kalendáři má tento měsíc?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23</cp:revision>
  <dcterms:created xsi:type="dcterms:W3CDTF">2011-09-06T18:48:32Z</dcterms:created>
  <dcterms:modified xsi:type="dcterms:W3CDTF">2011-11-29T08:29:17Z</dcterms:modified>
</cp:coreProperties>
</file>