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30C56-BFBC-42ED-B899-E7163302B164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B2104-B567-47DA-B64B-FA937F1B62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D308D-164E-483D-910E-C1106E60B0CE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09C37-7D66-47D2-8B9B-8356F03B3A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9D596-836E-485A-AB55-47F88FFBBEF7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39C49-337A-4A8D-A4C2-683E7A5499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1178C-CA39-4A52-9F27-0864BBA271BB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7ECB6-AC7A-441D-8D04-B7507F84D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B4BEE-D579-4004-B8F8-8FF45341A79A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667E7-2939-48EE-AA04-4E8F3DB44E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D9006-6C2C-4839-81EF-71EC3184767A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4D8F50-C052-4E83-98E2-251CB1E2EC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3F88EF-843C-4FD1-B867-7EF2AE0B2095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8FCC0-C4FB-4755-9525-08AADA0B3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1F6E5-B9AF-4C1E-96B0-811B1F5FABC4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A5D2C-506E-4CDE-8559-64F8FC74A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2B134-9366-4CD0-9DD4-81BF8D651D90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A6566A-B417-4964-939E-982B33092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7D3D9-D63F-4DCD-A3AF-B7F55518BB1D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D80AC-C5E4-48F0-8AFC-29C3688822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270D38-567B-4C69-B7A1-321544C77394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53CBB-D450-470A-9FDC-C597E31B56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30A7C-4B24-438A-9266-B25AD0F816DB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0503E-99FF-4B13-BD8B-C05A39E47E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AC1C4FF-9B6F-43E8-A3AF-8B8D58B75893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EF24CD4-52E9-4224-B7C3-981D8D505E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Rectangle 4"/>
          <p:cNvSpPr>
            <a:spLocks noChangeArrowheads="1"/>
          </p:cNvSpPr>
          <p:nvPr/>
        </p:nvSpPr>
        <p:spPr bwMode="auto">
          <a:xfrm>
            <a:off x="971550" y="2147888"/>
            <a:ext cx="7704138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Název školy: Základní škola a Mateřská škola, Police n. M.,</a:t>
            </a:r>
          </a:p>
          <a:p>
            <a:r>
              <a:rPr lang="cs-CZ"/>
              <a:t>                      okres Náchod</a:t>
            </a:r>
          </a:p>
          <a:p>
            <a:endParaRPr lang="cs-CZ"/>
          </a:p>
          <a:p>
            <a:r>
              <a:rPr lang="cs-CZ"/>
              <a:t>Autor: Mgr. Irena Nádvorníková</a:t>
            </a:r>
          </a:p>
          <a:p>
            <a:endParaRPr lang="cs-CZ"/>
          </a:p>
          <a:p>
            <a:r>
              <a:rPr lang="cs-CZ"/>
              <a:t>Název: VY_32_inovace_2B_17_Vyjmenovaná slova po L</a:t>
            </a:r>
          </a:p>
          <a:p>
            <a:endParaRPr lang="cs-CZ"/>
          </a:p>
          <a:p>
            <a:r>
              <a:rPr lang="cs-CZ"/>
              <a:t>Téma:Český jazyk pro 3. ročník</a:t>
            </a:r>
          </a:p>
          <a:p>
            <a:endParaRPr lang="cs-CZ"/>
          </a:p>
          <a:p>
            <a:r>
              <a:rPr lang="cs-CZ"/>
              <a:t>Číslo projektu:CZ.1.07/1.4.00/21.1431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Prezentace je určena pro žáky 3. ročníku.</a:t>
            </a:r>
          </a:p>
          <a:p>
            <a:pPr eaLnBrk="1" hangingPunct="1"/>
            <a:r>
              <a:rPr lang="cs-CZ" smtClean="0">
                <a:latin typeface="Arial" charset="0"/>
              </a:rPr>
              <a:t>Pracují na interaktivní tabuli pod vedením učitele.</a:t>
            </a:r>
          </a:p>
          <a:p>
            <a:pPr eaLnBrk="1" hangingPunct="1"/>
            <a:r>
              <a:rPr lang="cs-CZ" smtClean="0">
                <a:latin typeface="Arial" charset="0"/>
              </a:rPr>
              <a:t>Seznamují se s řadou vyjmenovaných slov po L. Vysvětlují jejich význam. Používají je ve větách.</a:t>
            </a:r>
          </a:p>
          <a:p>
            <a:pPr eaLnBrk="1" hangingPunct="1"/>
            <a:r>
              <a:rPr lang="cs-CZ" smtClean="0">
                <a:latin typeface="Arial" charset="0"/>
              </a:rPr>
              <a:t>Zapisují vyjmenovaná slova podle zadání, grafické stavby, hledají  slova.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latin typeface="Arial" charset="0"/>
              </a:rPr>
              <a:t>Přečteme řadu vyjmenovaných slov po L</a:t>
            </a:r>
          </a:p>
        </p:txBody>
      </p:sp>
      <p:sp>
        <p:nvSpPr>
          <p:cNvPr id="16386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600" smtClean="0">
                <a:solidFill>
                  <a:schemeClr val="accent2"/>
                </a:solidFill>
                <a:latin typeface="Arial" charset="0"/>
              </a:rPr>
              <a:t>SLYŠET   MLÝN   BLÝSKAT SE 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3600" smtClean="0">
                <a:solidFill>
                  <a:schemeClr val="accent2"/>
                </a:solidFill>
                <a:latin typeface="Arial" charset="0"/>
              </a:rPr>
              <a:t>  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3600" smtClean="0">
                <a:solidFill>
                  <a:schemeClr val="accent2"/>
                </a:solidFill>
                <a:latin typeface="Arial" charset="0"/>
              </a:rPr>
              <a:t>   POLYKAT   PLYNOUT   PLÝTVAT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3600" smtClean="0">
              <a:solidFill>
                <a:schemeClr val="accent2"/>
              </a:solidFill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3600" smtClean="0">
                <a:solidFill>
                  <a:schemeClr val="accent2"/>
                </a:solidFill>
                <a:latin typeface="Arial" charset="0"/>
              </a:rPr>
              <a:t>   VZLYKAT   LYSÝ   LÝTKO   LÝKO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3600" smtClean="0">
              <a:solidFill>
                <a:schemeClr val="accent2"/>
              </a:solidFill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3600" smtClean="0">
                <a:solidFill>
                  <a:schemeClr val="accent2"/>
                </a:solidFill>
                <a:latin typeface="Arial" charset="0"/>
              </a:rPr>
              <a:t>   LYŽE    PELYNĚK   PLYŠ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latin typeface="Arial" charset="0"/>
              </a:rPr>
              <a:t>Vysvětli význam slova, použij je ve větě.</a:t>
            </a:r>
          </a:p>
        </p:txBody>
      </p:sp>
      <p:sp>
        <p:nvSpPr>
          <p:cNvPr id="17410" name="Rectangle 8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solidFill>
                  <a:schemeClr val="tx2"/>
                </a:solidFill>
                <a:latin typeface="Arial" charset="0"/>
              </a:rPr>
              <a:t>SLYŠET</a:t>
            </a:r>
          </a:p>
          <a:p>
            <a:pPr eaLnBrk="1" hangingPunct="1"/>
            <a:endParaRPr lang="cs-CZ" sz="2400" b="1" smtClean="0">
              <a:solidFill>
                <a:schemeClr val="tx2"/>
              </a:solidFill>
              <a:latin typeface="Arial" charset="0"/>
            </a:endParaRPr>
          </a:p>
          <a:p>
            <a:pPr eaLnBrk="1" hangingPunct="1"/>
            <a:endParaRPr lang="cs-CZ" sz="2400" b="1" smtClean="0">
              <a:solidFill>
                <a:schemeClr val="tx2"/>
              </a:solidFill>
              <a:latin typeface="Arial" charset="0"/>
            </a:endParaRPr>
          </a:p>
          <a:p>
            <a:pPr eaLnBrk="1" hangingPunct="1"/>
            <a:endParaRPr lang="cs-CZ" sz="2400" b="1" smtClean="0">
              <a:solidFill>
                <a:schemeClr val="tx2"/>
              </a:solidFill>
              <a:latin typeface="Arial" charset="0"/>
            </a:endParaRPr>
          </a:p>
          <a:p>
            <a:pPr eaLnBrk="1" hangingPunct="1"/>
            <a:r>
              <a:rPr lang="cs-CZ" sz="2400" b="1" smtClean="0">
                <a:solidFill>
                  <a:schemeClr val="tx2"/>
                </a:solidFill>
                <a:latin typeface="Arial" charset="0"/>
              </a:rPr>
              <a:t>Dáma slyší svůj mobil.</a:t>
            </a:r>
          </a:p>
        </p:txBody>
      </p:sp>
      <p:sp>
        <p:nvSpPr>
          <p:cNvPr id="17411" name="Rectangle 9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latin typeface="Arial" charset="0"/>
              </a:rPr>
              <a:t>MLÝN</a:t>
            </a:r>
          </a:p>
          <a:p>
            <a:pPr eaLnBrk="1" hangingPunct="1"/>
            <a:endParaRPr lang="cs-CZ" sz="2400" b="1" smtClean="0"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r>
              <a:rPr lang="cs-CZ" sz="2400" smtClean="0">
                <a:latin typeface="Arial" charset="0"/>
              </a:rPr>
              <a:t>Ve mlýně se mele mouka.</a:t>
            </a:r>
          </a:p>
        </p:txBody>
      </p:sp>
      <p:sp>
        <p:nvSpPr>
          <p:cNvPr id="17412" name="Rectangle 10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smtClean="0">
                <a:solidFill>
                  <a:schemeClr val="accent2"/>
                </a:solidFill>
                <a:latin typeface="Arial" charset="0"/>
              </a:rPr>
              <a:t>BLÝSKAT SE</a:t>
            </a:r>
          </a:p>
          <a:p>
            <a:pPr eaLnBrk="1" hangingPunct="1">
              <a:buFont typeface="Arial" charset="0"/>
              <a:buNone/>
            </a:pPr>
            <a:endParaRPr lang="cs-CZ" sz="2400" b="1" smtClean="0">
              <a:solidFill>
                <a:schemeClr val="accent2"/>
              </a:solidFill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sz="2400" b="1" smtClean="0">
              <a:solidFill>
                <a:schemeClr val="accent2"/>
              </a:solidFill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sz="2400" b="1" smtClean="0">
              <a:solidFill>
                <a:schemeClr val="accent2"/>
              </a:solidFill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400" b="1" smtClean="0">
                <a:solidFill>
                  <a:schemeClr val="accent2"/>
                </a:solidFill>
                <a:latin typeface="Arial" charset="0"/>
              </a:rPr>
              <a:t>Při bouřce se blýská.</a:t>
            </a:r>
          </a:p>
        </p:txBody>
      </p:sp>
      <p:sp>
        <p:nvSpPr>
          <p:cNvPr id="17413" name="Rectangle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solidFill>
                  <a:srgbClr val="008000"/>
                </a:solidFill>
                <a:latin typeface="Arial" charset="0"/>
              </a:rPr>
              <a:t>POLYKAT</a:t>
            </a:r>
          </a:p>
          <a:p>
            <a:pPr eaLnBrk="1" hangingPunct="1"/>
            <a:endParaRPr lang="cs-CZ" sz="2400" b="1" smtClean="0">
              <a:solidFill>
                <a:srgbClr val="008000"/>
              </a:solidFill>
              <a:latin typeface="Arial" charset="0"/>
            </a:endParaRPr>
          </a:p>
          <a:p>
            <a:pPr eaLnBrk="1" hangingPunct="1"/>
            <a:endParaRPr lang="cs-CZ" sz="2400" b="1" smtClean="0">
              <a:solidFill>
                <a:srgbClr val="008000"/>
              </a:solidFill>
              <a:latin typeface="Arial" charset="0"/>
            </a:endParaRPr>
          </a:p>
          <a:p>
            <a:pPr eaLnBrk="1" hangingPunct="1"/>
            <a:endParaRPr lang="cs-CZ" sz="2400" b="1" smtClean="0">
              <a:solidFill>
                <a:srgbClr val="008000"/>
              </a:solidFill>
              <a:latin typeface="Arial" charset="0"/>
            </a:endParaRPr>
          </a:p>
          <a:p>
            <a:pPr eaLnBrk="1" hangingPunct="1"/>
            <a:r>
              <a:rPr lang="cs-CZ" sz="2400" b="1" smtClean="0">
                <a:solidFill>
                  <a:srgbClr val="008000"/>
                </a:solidFill>
                <a:latin typeface="Arial" charset="0"/>
              </a:rPr>
              <a:t>Nemůžu polykat.</a:t>
            </a:r>
          </a:p>
        </p:txBody>
      </p:sp>
      <p:pic>
        <p:nvPicPr>
          <p:cNvPr id="17414" name="Picture 12" descr="MC90044062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88" y="1700213"/>
            <a:ext cx="1465262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7" descr="MC90020051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1484313"/>
            <a:ext cx="1825625" cy="168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21" descr="MC90037101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050" y="4221163"/>
            <a:ext cx="155892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22" descr="MC90034483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88163" y="4076700"/>
            <a:ext cx="1344612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S dalšími slovy dělej totéž:</a:t>
            </a:r>
          </a:p>
        </p:txBody>
      </p:sp>
      <p:sp>
        <p:nvSpPr>
          <p:cNvPr id="18434" name="Rectangle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solidFill>
                  <a:srgbClr val="008000"/>
                </a:solidFill>
                <a:latin typeface="Arial" charset="0"/>
              </a:rPr>
              <a:t>PLYNOUT</a:t>
            </a:r>
          </a:p>
          <a:p>
            <a:pPr eaLnBrk="1" hangingPunct="1"/>
            <a:endParaRPr lang="cs-CZ" sz="2400" b="1" smtClean="0">
              <a:solidFill>
                <a:srgbClr val="008000"/>
              </a:solidFill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r>
              <a:rPr lang="cs-CZ" sz="2400" smtClean="0">
                <a:solidFill>
                  <a:srgbClr val="008000"/>
                </a:solidFill>
                <a:latin typeface="Arial" charset="0"/>
              </a:rPr>
              <a:t>Voda v řece plyne.</a:t>
            </a:r>
          </a:p>
        </p:txBody>
      </p:sp>
      <p:sp>
        <p:nvSpPr>
          <p:cNvPr id="18435" name="Rectangle 5"/>
          <p:cNvSpPr>
            <a:spLocks noGrp="1"/>
          </p:cNvSpPr>
          <p:nvPr>
            <p:ph sz="quarter" idx="2"/>
          </p:nvPr>
        </p:nvSpPr>
        <p:spPr>
          <a:xfrm>
            <a:off x="4643438" y="1557338"/>
            <a:ext cx="4038600" cy="2185987"/>
          </a:xfrm>
        </p:spPr>
        <p:txBody>
          <a:bodyPr/>
          <a:lstStyle/>
          <a:p>
            <a:pPr eaLnBrk="1" hangingPunct="1"/>
            <a:r>
              <a:rPr lang="cs-CZ" sz="2400" b="1" smtClean="0">
                <a:solidFill>
                  <a:schemeClr val="accent1"/>
                </a:solidFill>
                <a:latin typeface="Arial" charset="0"/>
              </a:rPr>
              <a:t>PLÝTVAT</a:t>
            </a:r>
          </a:p>
          <a:p>
            <a:pPr eaLnBrk="1" hangingPunct="1"/>
            <a:endParaRPr lang="cs-CZ" sz="2400" b="1" smtClean="0">
              <a:solidFill>
                <a:schemeClr val="accent1"/>
              </a:solidFill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r>
              <a:rPr lang="cs-CZ" sz="2400" smtClean="0">
                <a:solidFill>
                  <a:schemeClr val="accent1"/>
                </a:solidFill>
                <a:latin typeface="Arial" charset="0"/>
              </a:rPr>
              <a:t>Neplýtvej vodou!</a:t>
            </a:r>
          </a:p>
        </p:txBody>
      </p:sp>
      <p:sp>
        <p:nvSpPr>
          <p:cNvPr id="18436" name="Rectangle 6"/>
          <p:cNvSpPr>
            <a:spLocks noGrp="1"/>
          </p:cNvSpPr>
          <p:nvPr>
            <p:ph sz="quarter" idx="3"/>
          </p:nvPr>
        </p:nvSpPr>
        <p:spPr>
          <a:xfrm>
            <a:off x="468313" y="3933825"/>
            <a:ext cx="4038600" cy="2187575"/>
          </a:xfrm>
        </p:spPr>
        <p:txBody>
          <a:bodyPr/>
          <a:lstStyle/>
          <a:p>
            <a:pPr eaLnBrk="1" hangingPunct="1"/>
            <a:r>
              <a:rPr lang="cs-CZ" sz="2400" b="1" smtClean="0">
                <a:solidFill>
                  <a:schemeClr val="accent2"/>
                </a:solidFill>
                <a:latin typeface="Arial" charset="0"/>
              </a:rPr>
              <a:t>VZLYKAT</a:t>
            </a:r>
          </a:p>
          <a:p>
            <a:pPr eaLnBrk="1" hangingPunct="1"/>
            <a:endParaRPr lang="cs-CZ" sz="2400" b="1" smtClean="0">
              <a:solidFill>
                <a:schemeClr val="accent2"/>
              </a:solidFill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r>
              <a:rPr lang="cs-CZ" sz="2400" smtClean="0">
                <a:solidFill>
                  <a:schemeClr val="accent2"/>
                </a:solidFill>
                <a:latin typeface="Arial" charset="0"/>
              </a:rPr>
              <a:t>Bolí jí  zub a vzlyká.</a:t>
            </a:r>
          </a:p>
        </p:txBody>
      </p:sp>
      <p:sp>
        <p:nvSpPr>
          <p:cNvPr id="18437" name="Rectangle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solidFill>
                  <a:schemeClr val="folHlink"/>
                </a:solidFill>
                <a:latin typeface="Arial" charset="0"/>
              </a:rPr>
              <a:t>LYSÝ</a:t>
            </a:r>
          </a:p>
          <a:p>
            <a:pPr eaLnBrk="1" hangingPunct="1"/>
            <a:endParaRPr lang="cs-CZ" sz="2400" b="1" smtClean="0">
              <a:solidFill>
                <a:schemeClr val="folHlink"/>
              </a:solidFill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r>
              <a:rPr lang="cs-CZ" sz="2400" smtClean="0">
                <a:solidFill>
                  <a:schemeClr val="folHlink"/>
                </a:solidFill>
                <a:latin typeface="Arial" charset="0"/>
              </a:rPr>
              <a:t>Jeho hlava je lysá.</a:t>
            </a:r>
          </a:p>
        </p:txBody>
      </p:sp>
      <p:pic>
        <p:nvPicPr>
          <p:cNvPr id="18438" name="Picture 9" descr="MP90040006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060575"/>
            <a:ext cx="1655762" cy="116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0" descr="MC90044175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1916113"/>
            <a:ext cx="1512888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12" descr="MC90034484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975" y="4149725"/>
            <a:ext cx="1227138" cy="154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15" descr="MC900440633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1863" y="40052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A další  slova:</a:t>
            </a:r>
          </a:p>
        </p:txBody>
      </p:sp>
      <p:sp>
        <p:nvSpPr>
          <p:cNvPr id="19458" name="Rectangle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solidFill>
                  <a:schemeClr val="folHlink"/>
                </a:solidFill>
                <a:latin typeface="Arial" charset="0"/>
              </a:rPr>
              <a:t>LÝTKO</a:t>
            </a:r>
          </a:p>
          <a:p>
            <a:pPr eaLnBrk="1" hangingPunct="1"/>
            <a:endParaRPr lang="cs-CZ" sz="2400" b="1" smtClean="0">
              <a:solidFill>
                <a:schemeClr val="folHlink"/>
              </a:solidFill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endParaRPr lang="cs-CZ" sz="2400" smtClean="0">
              <a:solidFill>
                <a:schemeClr val="folHlink"/>
              </a:solidFill>
              <a:latin typeface="Arial" charset="0"/>
            </a:endParaRPr>
          </a:p>
          <a:p>
            <a:pPr eaLnBrk="1" hangingPunct="1"/>
            <a:r>
              <a:rPr lang="cs-CZ" sz="2400" smtClean="0">
                <a:solidFill>
                  <a:schemeClr val="folHlink"/>
                </a:solidFill>
                <a:latin typeface="Arial" charset="0"/>
              </a:rPr>
              <a:t>Namohl si lýtko.</a:t>
            </a:r>
          </a:p>
        </p:txBody>
      </p:sp>
      <p:sp>
        <p:nvSpPr>
          <p:cNvPr id="19459" name="Rectangle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solidFill>
                  <a:srgbClr val="008000"/>
                </a:solidFill>
                <a:latin typeface="Arial" charset="0"/>
              </a:rPr>
              <a:t>LYŽE</a:t>
            </a:r>
          </a:p>
          <a:p>
            <a:pPr eaLnBrk="1" hangingPunct="1"/>
            <a:endParaRPr lang="cs-CZ" sz="2400" b="1" smtClean="0">
              <a:solidFill>
                <a:srgbClr val="008000"/>
              </a:solidFill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r>
              <a:rPr lang="cs-CZ" sz="2400" smtClean="0">
                <a:solidFill>
                  <a:srgbClr val="008000"/>
                </a:solidFill>
                <a:latin typeface="Arial" charset="0"/>
              </a:rPr>
              <a:t>Dostal jsem nové lyže.</a:t>
            </a:r>
          </a:p>
        </p:txBody>
      </p:sp>
      <p:sp>
        <p:nvSpPr>
          <p:cNvPr id="19460" name="Rectangle 6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pPr eaLnBrk="1" hangingPunct="1"/>
            <a:r>
              <a:rPr lang="cs-CZ" sz="2400" smtClean="0">
                <a:solidFill>
                  <a:schemeClr val="accent2"/>
                </a:solidFill>
                <a:latin typeface="Arial" charset="0"/>
              </a:rPr>
              <a:t>LÝKO</a:t>
            </a:r>
          </a:p>
          <a:p>
            <a:pPr eaLnBrk="1" hangingPunct="1"/>
            <a:endParaRPr lang="cs-CZ" sz="2400" smtClean="0">
              <a:solidFill>
                <a:schemeClr val="accent2"/>
              </a:solidFill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r>
              <a:rPr lang="cs-CZ" sz="2400" smtClean="0">
                <a:solidFill>
                  <a:schemeClr val="accent2"/>
                </a:solidFill>
                <a:latin typeface="Arial" charset="0"/>
              </a:rPr>
              <a:t>Dělám mašle z lýka.</a:t>
            </a:r>
          </a:p>
        </p:txBody>
      </p:sp>
      <p:sp>
        <p:nvSpPr>
          <p:cNvPr id="19461" name="Rectangle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eaLnBrk="1" hangingPunct="1"/>
            <a:r>
              <a:rPr lang="cs-CZ" sz="2400" smtClean="0">
                <a:solidFill>
                  <a:schemeClr val="accent1"/>
                </a:solidFill>
                <a:latin typeface="Arial" charset="0"/>
              </a:rPr>
              <a:t>PELYNĚK</a:t>
            </a:r>
          </a:p>
          <a:p>
            <a:pPr eaLnBrk="1" hangingPunct="1"/>
            <a:endParaRPr lang="cs-CZ" sz="2400" smtClean="0">
              <a:solidFill>
                <a:schemeClr val="accent1"/>
              </a:solidFill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endParaRPr lang="cs-CZ" sz="2400" smtClean="0">
              <a:latin typeface="Arial" charset="0"/>
            </a:endParaRPr>
          </a:p>
          <a:p>
            <a:pPr eaLnBrk="1" hangingPunct="1"/>
            <a:r>
              <a:rPr lang="cs-CZ" sz="2400" smtClean="0">
                <a:solidFill>
                  <a:schemeClr val="accent1"/>
                </a:solidFill>
                <a:latin typeface="Arial" charset="0"/>
              </a:rPr>
              <a:t>Čaj z pelyňku je hořký.</a:t>
            </a:r>
          </a:p>
        </p:txBody>
      </p:sp>
      <p:pic>
        <p:nvPicPr>
          <p:cNvPr id="19462" name="Picture 14" descr="MC900440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613" y="1701800"/>
            <a:ext cx="1655762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5" descr="MP90039887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692275"/>
            <a:ext cx="1944688" cy="138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20" descr="MC90041358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4437063"/>
            <a:ext cx="1295400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31" descr="MC900296301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788" y="4340225"/>
            <a:ext cx="1800225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Poslední slovo je slovo :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1"/>
                </a:solidFill>
                <a:latin typeface="Arial" charset="0"/>
              </a:rPr>
              <a:t>PLYŠ</a:t>
            </a:r>
          </a:p>
          <a:p>
            <a:pPr eaLnBrk="1" hangingPunct="1"/>
            <a:endParaRPr lang="cs-CZ" b="1" smtClean="0">
              <a:solidFill>
                <a:schemeClr val="accent1"/>
              </a:solidFill>
              <a:latin typeface="Arial" charset="0"/>
            </a:endParaRPr>
          </a:p>
          <a:p>
            <a:pPr eaLnBrk="1" hangingPunct="1"/>
            <a:endParaRPr lang="cs-CZ" b="1" smtClean="0">
              <a:solidFill>
                <a:schemeClr val="accent1"/>
              </a:solidFill>
              <a:latin typeface="Arial" charset="0"/>
            </a:endParaRPr>
          </a:p>
          <a:p>
            <a:pPr eaLnBrk="1" hangingPunct="1"/>
            <a:endParaRPr lang="cs-CZ" b="1" smtClean="0">
              <a:solidFill>
                <a:schemeClr val="accent1"/>
              </a:solidFill>
              <a:latin typeface="Arial" charset="0"/>
            </a:endParaRPr>
          </a:p>
          <a:p>
            <a:pPr eaLnBrk="1" hangingPunct="1"/>
            <a:r>
              <a:rPr lang="cs-CZ" b="1" smtClean="0">
                <a:solidFill>
                  <a:schemeClr val="accent1"/>
                </a:solidFill>
                <a:latin typeface="Arial" charset="0"/>
              </a:rPr>
              <a:t>Medvídek je z plyše.</a:t>
            </a:r>
          </a:p>
        </p:txBody>
      </p:sp>
      <p:pic>
        <p:nvPicPr>
          <p:cNvPr id="20483" name="Picture 7" descr="MP90032108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1700213"/>
            <a:ext cx="26098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8" descr="MC90039869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1557338"/>
            <a:ext cx="1824038" cy="1830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10" descr="MC90035636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0200" y="4724400"/>
            <a:ext cx="1651000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12" descr="MC90025009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41388" y="4508500"/>
            <a:ext cx="1576387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latin typeface="Arial" charset="0"/>
              </a:rPr>
              <a:t>Doplň písmena tak, aby vzniklo vyjmenované slovo po L</a:t>
            </a:r>
          </a:p>
        </p:txBody>
      </p:sp>
      <p:sp>
        <p:nvSpPr>
          <p:cNvPr id="21506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3200" smtClean="0">
                <a:latin typeface="Arial" charset="0"/>
              </a:rPr>
              <a:t>P. LY .AT</a:t>
            </a:r>
          </a:p>
          <a:p>
            <a:pPr eaLnBrk="1" hangingPunct="1"/>
            <a:r>
              <a:rPr lang="cs-CZ" sz="3200" smtClean="0">
                <a:latin typeface="Arial" charset="0"/>
              </a:rPr>
              <a:t>P.  .  Š</a:t>
            </a:r>
          </a:p>
          <a:p>
            <a:pPr eaLnBrk="1" hangingPunct="1"/>
            <a:r>
              <a:rPr lang="cs-CZ" sz="3200" smtClean="0">
                <a:latin typeface="Arial" charset="0"/>
              </a:rPr>
              <a:t>. LY.  ET</a:t>
            </a:r>
          </a:p>
          <a:p>
            <a:pPr eaLnBrk="1" hangingPunct="1"/>
            <a:r>
              <a:rPr lang="cs-CZ" sz="3200" smtClean="0">
                <a:latin typeface="Arial" charset="0"/>
              </a:rPr>
              <a:t>B .  .  SK .T   . .</a:t>
            </a:r>
          </a:p>
          <a:p>
            <a:pPr eaLnBrk="1" hangingPunct="1"/>
            <a:r>
              <a:rPr lang="cs-CZ" sz="3200" smtClean="0">
                <a:latin typeface="Arial" charset="0"/>
              </a:rPr>
              <a:t>V .  LY. AT</a:t>
            </a:r>
          </a:p>
          <a:p>
            <a:pPr eaLnBrk="1" hangingPunct="1"/>
            <a:r>
              <a:rPr lang="cs-CZ" sz="3200" smtClean="0">
                <a:latin typeface="Arial" charset="0"/>
              </a:rPr>
              <a:t>L .  .  O</a:t>
            </a:r>
          </a:p>
          <a:p>
            <a:pPr eaLnBrk="1" hangingPunct="1"/>
            <a:r>
              <a:rPr lang="cs-CZ" sz="3200" smtClean="0">
                <a:latin typeface="Arial" charset="0"/>
              </a:rPr>
              <a:t>L . T .  O</a:t>
            </a:r>
          </a:p>
        </p:txBody>
      </p:sp>
      <p:sp>
        <p:nvSpPr>
          <p:cNvPr id="21507" name="Rectangle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L .  .  E</a:t>
            </a:r>
          </a:p>
          <a:p>
            <a:pPr eaLnBrk="1" hangingPunct="1"/>
            <a:r>
              <a:rPr lang="cs-CZ" smtClean="0">
                <a:latin typeface="Arial" charset="0"/>
              </a:rPr>
              <a:t>PE.  .  N  . K</a:t>
            </a:r>
          </a:p>
          <a:p>
            <a:pPr eaLnBrk="1" hangingPunct="1"/>
            <a:r>
              <a:rPr lang="cs-CZ" smtClean="0">
                <a:latin typeface="Arial" charset="0"/>
              </a:rPr>
              <a:t>M .  .  N</a:t>
            </a:r>
          </a:p>
          <a:p>
            <a:pPr eaLnBrk="1" hangingPunct="1"/>
            <a:r>
              <a:rPr lang="cs-CZ" smtClean="0">
                <a:latin typeface="Arial" charset="0"/>
              </a:rPr>
              <a:t>PL .  NO . T</a:t>
            </a:r>
          </a:p>
          <a:p>
            <a:pPr eaLnBrk="1" hangingPunct="1"/>
            <a:r>
              <a:rPr lang="cs-CZ" smtClean="0">
                <a:latin typeface="Arial" charset="0"/>
              </a:rPr>
              <a:t>L .  .  Ý</a:t>
            </a:r>
          </a:p>
          <a:p>
            <a:pPr eaLnBrk="1" hangingPunct="1"/>
            <a:r>
              <a:rPr lang="cs-CZ" smtClean="0">
                <a:latin typeface="Arial" charset="0"/>
              </a:rPr>
              <a:t>VZLY . . .</a:t>
            </a:r>
          </a:p>
          <a:p>
            <a:pPr eaLnBrk="1" hangingPunct="1"/>
            <a:r>
              <a:rPr lang="cs-CZ" smtClean="0">
                <a:latin typeface="Arial" charset="0"/>
              </a:rPr>
              <a:t>P . Ý . VAT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latin typeface="Arial" charset="0"/>
              </a:rPr>
              <a:t>Zapisuj slova podle grafické stavby: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8683" name="PubOvalCallout"/>
          <p:cNvSpPr>
            <a:spLocks noEditPoints="1" noChangeArrowheads="1"/>
          </p:cNvSpPr>
          <p:nvPr/>
        </p:nvSpPr>
        <p:spPr bwMode="auto">
          <a:xfrm>
            <a:off x="3419475" y="2420938"/>
            <a:ext cx="2232025" cy="3024187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r>
              <a:rPr lang="cs-CZ" sz="6000"/>
              <a:t>_.</a:t>
            </a:r>
          </a:p>
        </p:txBody>
      </p:sp>
      <p:sp>
        <p:nvSpPr>
          <p:cNvPr id="28684" name="PubRRectCallout"/>
          <p:cNvSpPr>
            <a:spLocks noEditPoints="1" noChangeArrowheads="1"/>
          </p:cNvSpPr>
          <p:nvPr/>
        </p:nvSpPr>
        <p:spPr bwMode="auto">
          <a:xfrm>
            <a:off x="755650" y="2492375"/>
            <a:ext cx="2160588" cy="3097213"/>
          </a:xfrm>
          <a:custGeom>
            <a:avLst/>
            <a:gdLst>
              <a:gd name="G0" fmla="+- 0 0 0"/>
              <a:gd name="G1" fmla="+- 8607 0 0"/>
              <a:gd name="T0" fmla="*/ 10800 w 21600"/>
              <a:gd name="T1" fmla="*/ 0 h 21600"/>
              <a:gd name="T2" fmla="*/ 0 w 21600"/>
              <a:gd name="T3" fmla="*/ 8638 h 21600"/>
              <a:gd name="T4" fmla="*/ 8607 w 21600"/>
              <a:gd name="T5" fmla="*/ 21600 h 21600"/>
              <a:gd name="T6" fmla="*/ 10800 w 21600"/>
              <a:gd name="T7" fmla="*/ 17277 h 21600"/>
              <a:gd name="T8" fmla="*/ 21600 w 21600"/>
              <a:gd name="T9" fmla="*/ 8638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145 w 21600"/>
              <a:gd name="T16" fmla="*/ 145 h 21600"/>
              <a:gd name="T17" fmla="*/ 21409 w 21600"/>
              <a:gd name="T18" fmla="*/ 1710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532" y="0"/>
                </a:moveTo>
                <a:cubicBezTo>
                  <a:pt x="238" y="0"/>
                  <a:pt x="0" y="238"/>
                  <a:pt x="0" y="532"/>
                </a:cubicBezTo>
                <a:lnTo>
                  <a:pt x="0" y="16745"/>
                </a:lnTo>
                <a:cubicBezTo>
                  <a:pt x="0" y="17039"/>
                  <a:pt x="238" y="17277"/>
                  <a:pt x="532" y="17277"/>
                </a:cubicBezTo>
                <a:lnTo>
                  <a:pt x="2623" y="17277"/>
                </a:lnTo>
                <a:lnTo>
                  <a:pt x="8607" y="21600"/>
                </a:lnTo>
                <a:lnTo>
                  <a:pt x="6515" y="17277"/>
                </a:lnTo>
                <a:lnTo>
                  <a:pt x="21016" y="17277"/>
                </a:lnTo>
                <a:cubicBezTo>
                  <a:pt x="21339" y="17277"/>
                  <a:pt x="21600" y="17039"/>
                  <a:pt x="21600" y="16745"/>
                </a:cubicBezTo>
                <a:lnTo>
                  <a:pt x="21600" y="532"/>
                </a:lnTo>
                <a:cubicBezTo>
                  <a:pt x="21600" y="238"/>
                  <a:pt x="21339" y="0"/>
                  <a:pt x="21016" y="0"/>
                </a:cubicBez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r>
              <a:rPr lang="cs-CZ" sz="8800"/>
              <a:t>..</a:t>
            </a:r>
          </a:p>
        </p:txBody>
      </p:sp>
      <p:sp>
        <p:nvSpPr>
          <p:cNvPr id="28685" name="PubRRectCallout"/>
          <p:cNvSpPr>
            <a:spLocks noEditPoints="1" noChangeArrowheads="1"/>
          </p:cNvSpPr>
          <p:nvPr/>
        </p:nvSpPr>
        <p:spPr bwMode="auto">
          <a:xfrm>
            <a:off x="6156325" y="2565400"/>
            <a:ext cx="2303463" cy="3024188"/>
          </a:xfrm>
          <a:custGeom>
            <a:avLst/>
            <a:gdLst>
              <a:gd name="G0" fmla="+- 0 0 0"/>
              <a:gd name="G1" fmla="+- 8607 0 0"/>
              <a:gd name="T0" fmla="*/ 10800 w 21600"/>
              <a:gd name="T1" fmla="*/ 0 h 21600"/>
              <a:gd name="T2" fmla="*/ 0 w 21600"/>
              <a:gd name="T3" fmla="*/ 8638 h 21600"/>
              <a:gd name="T4" fmla="*/ 8607 w 21600"/>
              <a:gd name="T5" fmla="*/ 21600 h 21600"/>
              <a:gd name="T6" fmla="*/ 10800 w 21600"/>
              <a:gd name="T7" fmla="*/ 17277 h 21600"/>
              <a:gd name="T8" fmla="*/ 21600 w 21600"/>
              <a:gd name="T9" fmla="*/ 8638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145 w 21600"/>
              <a:gd name="T16" fmla="*/ 145 h 21600"/>
              <a:gd name="T17" fmla="*/ 21409 w 21600"/>
              <a:gd name="T18" fmla="*/ 1710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532" y="0"/>
                </a:moveTo>
                <a:cubicBezTo>
                  <a:pt x="238" y="0"/>
                  <a:pt x="0" y="238"/>
                  <a:pt x="0" y="532"/>
                </a:cubicBezTo>
                <a:lnTo>
                  <a:pt x="0" y="16745"/>
                </a:lnTo>
                <a:cubicBezTo>
                  <a:pt x="0" y="17039"/>
                  <a:pt x="238" y="17277"/>
                  <a:pt x="532" y="17277"/>
                </a:cubicBezTo>
                <a:lnTo>
                  <a:pt x="2623" y="17277"/>
                </a:lnTo>
                <a:lnTo>
                  <a:pt x="8607" y="21600"/>
                </a:lnTo>
                <a:lnTo>
                  <a:pt x="6515" y="17277"/>
                </a:lnTo>
                <a:lnTo>
                  <a:pt x="21016" y="17277"/>
                </a:lnTo>
                <a:cubicBezTo>
                  <a:pt x="21339" y="17277"/>
                  <a:pt x="21600" y="17039"/>
                  <a:pt x="21600" y="16745"/>
                </a:cubicBezTo>
                <a:lnTo>
                  <a:pt x="21600" y="532"/>
                </a:lnTo>
                <a:cubicBezTo>
                  <a:pt x="21600" y="238"/>
                  <a:pt x="21339" y="0"/>
                  <a:pt x="21016" y="0"/>
                </a:cubicBez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r>
              <a:rPr lang="cs-CZ" sz="6600"/>
              <a:t>…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Arial" charset="0"/>
              </a:rPr>
              <a:t>Hledej vyjmenovaná slova, podtrhni je.</a:t>
            </a:r>
          </a:p>
        </p:txBody>
      </p:sp>
      <p:sp>
        <p:nvSpPr>
          <p:cNvPr id="23554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SLINA  LYSINA  PLYŠ  SLYŠENÍ  LYSÝ</a:t>
            </a: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MLÍT  MLÝN  BLÝSKÁNÍ  POLYKAT</a:t>
            </a: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PLYNE  PLÝTVAT  LÝTKA  LYŽE</a:t>
            </a: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VZLYKAT  PELŇKOVÝ  PLYŠ  LÝKO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dirty="0" smtClean="0">
                <a:latin typeface="Arial" charset="0"/>
              </a:rPr>
              <a:t>Obrázky galerie Microsoft </a:t>
            </a:r>
            <a:r>
              <a:rPr lang="cs-CZ" dirty="0" err="1" smtClean="0">
                <a:latin typeface="Arial" charset="0"/>
              </a:rPr>
              <a:t>Power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>
                <a:latin typeface="Arial" charset="0"/>
              </a:rPr>
              <a:t>Point:</a:t>
            </a:r>
          </a:p>
          <a:p>
            <a:pPr eaLnBrk="1" hangingPunct="1">
              <a:spcBef>
                <a:spcPct val="0"/>
              </a:spcBef>
              <a:buNone/>
            </a:pPr>
            <a:r>
              <a:rPr lang="cs-CZ" b="1" dirty="0" smtClean="0"/>
              <a:t>www.office.</a:t>
            </a:r>
            <a:r>
              <a:rPr lang="cs-CZ" b="1" dirty="0" err="1" smtClean="0"/>
              <a:t>microsoft.com</a:t>
            </a:r>
            <a:endParaRPr lang="cs-CZ" b="1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mtClean="0">
              <a:latin typeface="Arial" charset="0"/>
            </a:endParaRP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328</Words>
  <Application>Microsoft Office PowerPoint</Application>
  <PresentationFormat>Předvádění na obrazovce (4:3)</PresentationFormat>
  <Paragraphs>122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Přečteme řadu vyjmenovaných slov po L</vt:lpstr>
      <vt:lpstr>Vysvětli význam slova, použij je ve větě.</vt:lpstr>
      <vt:lpstr>S dalšími slovy dělej totéž:</vt:lpstr>
      <vt:lpstr>A další  slova:</vt:lpstr>
      <vt:lpstr>Poslední slovo je slovo :</vt:lpstr>
      <vt:lpstr>Doplň písmena tak, aby vzniklo vyjmenované slovo po L</vt:lpstr>
      <vt:lpstr>Zapisuj slova podle grafické stavby:</vt:lpstr>
      <vt:lpstr>Hledej vyjmenovaná slova, podtrhni je.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5</cp:revision>
  <dcterms:created xsi:type="dcterms:W3CDTF">2011-08-21T15:31:45Z</dcterms:created>
  <dcterms:modified xsi:type="dcterms:W3CDTF">2013-10-21T11:19:05Z</dcterms:modified>
</cp:coreProperties>
</file>