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32614-F621-4C14-9491-6C773A4AC422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9E13D-2F87-4774-8068-8C2C5ABAB3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E487F-7C42-4BA2-94F5-38CEBBBC1F85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C7FD7-AC48-4260-B6BF-01274C6202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BB218-4E5C-430A-8D45-D35926396710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C44AA-4690-4D04-B0A9-4F019E19EF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A1D4A-25A4-485D-A479-48DE5097C206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0C4AF-9F9F-4DC3-BD30-FD98C8E446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11773-9B8C-4D93-BB00-BB84257458EB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9C565-8583-4FC0-90E4-7B972E728E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7CE8E-311D-4CC1-9C6C-A0B54E025E14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40AA5-5FCD-470C-AA85-C66FD4DC1F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A78DE-C53D-4BB3-B8AD-17C916C0BB26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FA460-2A44-4F0F-9982-BC68016D63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6BED8-CD16-4641-A18B-6E6869BCF717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46977-F9A5-4BC9-AA71-EC28B9E1EE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56AAF-9214-4F98-B601-A6637FEC1EFD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9EC45-C900-4D76-8268-D5FBAEC69E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7E46A-9196-472E-966A-B9B23F4FC55F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1995A-35F0-48CC-A674-9E4FD67955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38CF9-9E2B-4946-9FB9-0C5AB5FBDCCB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9EEDA-A551-4803-B04D-3A39646400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5F555A-D39C-457D-AF33-88F91DF7F5AE}" type="datetimeFigureOut">
              <a:rPr lang="cs-CZ"/>
              <a:pPr>
                <a:defRPr/>
              </a:pPr>
              <a:t>21.10.2013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7CF575B-9A98-4EA6-B6AE-3BC604404D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971550" y="2147888"/>
            <a:ext cx="69850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Název školy: Základní škola a Mateřská škola, Police n. M.,</a:t>
            </a:r>
          </a:p>
          <a:p>
            <a:r>
              <a:rPr lang="cs-CZ"/>
              <a:t>                      okres Náchod</a:t>
            </a:r>
          </a:p>
          <a:p>
            <a:endParaRPr lang="cs-CZ"/>
          </a:p>
          <a:p>
            <a:r>
              <a:rPr lang="cs-CZ"/>
              <a:t>Autor: Mgr. Irena Nádvorníková</a:t>
            </a:r>
          </a:p>
          <a:p>
            <a:endParaRPr lang="cs-CZ"/>
          </a:p>
          <a:p>
            <a:r>
              <a:rPr lang="cs-CZ"/>
              <a:t>Název: VY_32_inovace_2B_15_Vyjmenovaná slova po L</a:t>
            </a:r>
          </a:p>
          <a:p>
            <a:endParaRPr lang="cs-CZ"/>
          </a:p>
          <a:p>
            <a:r>
              <a:rPr lang="cs-CZ"/>
              <a:t>Téma:Český jazyk pro 3. ročník </a:t>
            </a:r>
          </a:p>
          <a:p>
            <a:endParaRPr lang="cs-CZ"/>
          </a:p>
          <a:p>
            <a:r>
              <a:rPr lang="cs-CZ"/>
              <a:t>Číslo projektu:CZ.1.07/1.4.00/21.1431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type="body" idx="1"/>
          </p:nvPr>
        </p:nvSpPr>
        <p:spPr>
          <a:xfrm>
            <a:off x="539750" y="1600200"/>
            <a:ext cx="8147050" cy="499745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sz="2800" smtClean="0">
                <a:latin typeface="Arial" charset="0"/>
              </a:rPr>
              <a:t>Prezentace je určena žákům 3. ročníku.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sz="2800" smtClean="0">
                <a:latin typeface="Arial" charset="0"/>
              </a:rPr>
              <a:t>Pracují na interaktivní tabuli pod vedením učitele.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sz="2800" smtClean="0">
                <a:latin typeface="Arial" charset="0"/>
              </a:rPr>
              <a:t>Zaměřena je na příbuzná slova k dané skupině vyjmenovaných slov.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sz="2800" smtClean="0">
                <a:latin typeface="Arial" charset="0"/>
              </a:rPr>
              <a:t>Žáci dopisují příbuzná slova, vysvětlují jejich význam. Používají je ve větách.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sz="2800" smtClean="0">
                <a:latin typeface="Arial" charset="0"/>
              </a:rPr>
              <a:t>Hledají vhodné dvojice slov- vyjmenované slovo a příbuzné.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sz="2800" smtClean="0">
                <a:latin typeface="Arial" charset="0"/>
              </a:rPr>
              <a:t>Zkouší doplňovat i, y a odůvodňovat.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sz="2800" smtClean="0">
                <a:latin typeface="Arial" charset="0"/>
              </a:rPr>
              <a:t>Poslední úkol – nahrazují obrázky slovy a zapisují.</a:t>
            </a:r>
          </a:p>
          <a:p>
            <a:pPr eaLnBrk="1" hangingPunct="1"/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>
                <a:latin typeface="Arial" charset="0"/>
              </a:rPr>
              <a:t>Dopisuj slova příbuzná. Pomůže ti učebnice str.37.</a:t>
            </a:r>
          </a:p>
        </p:txBody>
      </p:sp>
      <p:sp>
        <p:nvSpPr>
          <p:cNvPr id="15362" name="Rectangle 3"/>
          <p:cNvSpPr>
            <a:spLocks noGrp="1"/>
          </p:cNvSpPr>
          <p:nvPr>
            <p:ph type="body" idx="1"/>
          </p:nvPr>
        </p:nvSpPr>
        <p:spPr>
          <a:xfrm>
            <a:off x="468313" y="1700213"/>
            <a:ext cx="8229600" cy="48244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smtClean="0">
                <a:solidFill>
                  <a:schemeClr val="accent1"/>
                </a:solidFill>
                <a:latin typeface="Arial" charset="0"/>
              </a:rPr>
              <a:t>SLYŠET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latin typeface="Arial" charset="0"/>
              </a:rPr>
              <a:t>____________________________________________________________________________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solidFill>
                  <a:schemeClr val="accent2"/>
                </a:solidFill>
                <a:latin typeface="Arial" charset="0"/>
              </a:rPr>
              <a:t>MLÝN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latin typeface="Arial" charset="0"/>
              </a:rPr>
              <a:t>____________________________________________________________________________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solidFill>
                  <a:schemeClr val="folHlink"/>
                </a:solidFill>
                <a:latin typeface="Arial" charset="0"/>
              </a:rPr>
              <a:t>BLÝSKAT SE </a:t>
            </a:r>
          </a:p>
          <a:p>
            <a:pPr eaLnBrk="1" hangingPunct="1">
              <a:lnSpc>
                <a:spcPct val="90000"/>
              </a:lnSpc>
            </a:pPr>
            <a:endParaRPr lang="cs-CZ" sz="2800" smtClean="0">
              <a:solidFill>
                <a:schemeClr val="folHlink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latin typeface="Arial" charset="0"/>
              </a:rPr>
              <a:t>____________________________________________________________________________</a:t>
            </a:r>
          </a:p>
        </p:txBody>
      </p:sp>
      <p:pic>
        <p:nvPicPr>
          <p:cNvPr id="15363" name="Picture 4" descr="MM900356711[1]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9925" y="1125538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/>
          </p:nvPr>
        </p:nvSpPr>
        <p:spPr>
          <a:xfrm>
            <a:off x="395288" y="188913"/>
            <a:ext cx="8229600" cy="144462"/>
          </a:xfrm>
        </p:spPr>
        <p:txBody>
          <a:bodyPr/>
          <a:lstStyle/>
          <a:p>
            <a:pPr eaLnBrk="1" hangingPunct="1"/>
            <a:endParaRPr lang="cs-CZ" sz="4000" smtClean="0"/>
          </a:p>
        </p:txBody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folHlink"/>
                </a:solidFill>
                <a:latin typeface="Arial" charset="0"/>
              </a:rPr>
              <a:t>POLYKAT</a:t>
            </a:r>
          </a:p>
          <a:p>
            <a:pPr eaLnBrk="1" hangingPunct="1"/>
            <a:r>
              <a:rPr lang="cs-CZ" smtClean="0">
                <a:latin typeface="Arial" charset="0"/>
              </a:rPr>
              <a:t>____________________________________________________________________</a:t>
            </a:r>
          </a:p>
          <a:p>
            <a:pPr eaLnBrk="1" hangingPunct="1"/>
            <a:r>
              <a:rPr lang="cs-CZ" smtClean="0">
                <a:solidFill>
                  <a:schemeClr val="hlink"/>
                </a:solidFill>
                <a:latin typeface="Arial" charset="0"/>
              </a:rPr>
              <a:t>PLYNOUT</a:t>
            </a:r>
          </a:p>
          <a:p>
            <a:pPr eaLnBrk="1" hangingPunct="1"/>
            <a:r>
              <a:rPr lang="cs-CZ" smtClean="0">
                <a:latin typeface="Arial" charset="0"/>
              </a:rPr>
              <a:t>____________________________________________________________________</a:t>
            </a:r>
          </a:p>
          <a:p>
            <a:pPr eaLnBrk="1" hangingPunct="1"/>
            <a:r>
              <a:rPr lang="cs-CZ" smtClean="0">
                <a:solidFill>
                  <a:schemeClr val="folHlink"/>
                </a:solidFill>
                <a:latin typeface="Arial" charset="0"/>
              </a:rPr>
              <a:t>PLÝTVAT</a:t>
            </a:r>
          </a:p>
          <a:p>
            <a:pPr eaLnBrk="1" hangingPunct="1"/>
            <a:r>
              <a:rPr lang="cs-CZ" smtClean="0">
                <a:latin typeface="Arial" charset="0"/>
              </a:rPr>
              <a:t>____________________________________________________________________</a:t>
            </a: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endParaRPr lang="cs-CZ" smtClean="0">
              <a:latin typeface="Arial" charset="0"/>
            </a:endParaRPr>
          </a:p>
        </p:txBody>
      </p:sp>
      <p:pic>
        <p:nvPicPr>
          <p:cNvPr id="16387" name="Picture 5" descr="MC900361654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5825" y="-100013"/>
            <a:ext cx="1214438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175"/>
          </a:xfrm>
        </p:spPr>
        <p:txBody>
          <a:bodyPr/>
          <a:lstStyle/>
          <a:p>
            <a:pPr eaLnBrk="1" hangingPunct="1"/>
            <a:endParaRPr lang="cs-CZ" sz="4000" smtClean="0"/>
          </a:p>
        </p:txBody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xfrm>
            <a:off x="539750" y="620713"/>
            <a:ext cx="8229600" cy="5605462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accent1"/>
                </a:solidFill>
                <a:latin typeface="Arial" charset="0"/>
              </a:rPr>
              <a:t>VZLYKAT</a:t>
            </a:r>
          </a:p>
          <a:p>
            <a:pPr eaLnBrk="1" hangingPunct="1"/>
            <a:r>
              <a:rPr lang="cs-CZ" smtClean="0">
                <a:latin typeface="Arial" charset="0"/>
              </a:rPr>
              <a:t>____________________________________________________________________</a:t>
            </a:r>
          </a:p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LYSÝ</a:t>
            </a:r>
          </a:p>
          <a:p>
            <a:pPr eaLnBrk="1" hangingPunct="1"/>
            <a:r>
              <a:rPr lang="cs-CZ" smtClean="0">
                <a:latin typeface="Arial" charset="0"/>
              </a:rPr>
              <a:t>_________________________________</a:t>
            </a:r>
          </a:p>
          <a:p>
            <a:pPr eaLnBrk="1" hangingPunct="1"/>
            <a:r>
              <a:rPr lang="cs-CZ" smtClean="0">
                <a:solidFill>
                  <a:schemeClr val="accent1"/>
                </a:solidFill>
                <a:latin typeface="Arial" charset="0"/>
              </a:rPr>
              <a:t>LÝTKO</a:t>
            </a:r>
          </a:p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__________________________________</a:t>
            </a:r>
          </a:p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LYŽE</a:t>
            </a:r>
          </a:p>
          <a:p>
            <a:pPr eaLnBrk="1" hangingPunct="1"/>
            <a:r>
              <a:rPr lang="cs-CZ" smtClean="0">
                <a:latin typeface="Arial" charset="0"/>
              </a:rPr>
              <a:t>__________________________________</a:t>
            </a:r>
          </a:p>
        </p:txBody>
      </p:sp>
      <p:pic>
        <p:nvPicPr>
          <p:cNvPr id="17411" name="Picture 11" descr="MC90034531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7050" y="188913"/>
            <a:ext cx="2008188" cy="137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637"/>
          </a:xfrm>
        </p:spPr>
        <p:txBody>
          <a:bodyPr/>
          <a:lstStyle/>
          <a:p>
            <a:pPr eaLnBrk="1" hangingPunct="1"/>
            <a:endParaRPr lang="cs-CZ" sz="4000" smtClean="0"/>
          </a:p>
        </p:txBody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611188" y="549275"/>
            <a:ext cx="8229600" cy="5245100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folHlink"/>
                </a:solidFill>
                <a:latin typeface="Arial" charset="0"/>
              </a:rPr>
              <a:t>PELYNĚK</a:t>
            </a:r>
          </a:p>
          <a:p>
            <a:pPr eaLnBrk="1" hangingPunct="1"/>
            <a:r>
              <a:rPr lang="cs-CZ" smtClean="0">
                <a:latin typeface="Arial" charset="0"/>
              </a:rPr>
              <a:t>_________________________________</a:t>
            </a:r>
          </a:p>
          <a:p>
            <a:pPr eaLnBrk="1" hangingPunct="1"/>
            <a:endParaRPr lang="cs-CZ" smtClean="0">
              <a:latin typeface="Arial" charset="0"/>
            </a:endParaRPr>
          </a:p>
          <a:p>
            <a:pPr eaLnBrk="1" hangingPunct="1"/>
            <a:r>
              <a:rPr lang="cs-CZ" smtClean="0">
                <a:solidFill>
                  <a:schemeClr val="hlink"/>
                </a:solidFill>
                <a:latin typeface="Arial" charset="0"/>
              </a:rPr>
              <a:t>PLYŠ</a:t>
            </a:r>
          </a:p>
          <a:p>
            <a:pPr eaLnBrk="1" hangingPunct="1"/>
            <a:r>
              <a:rPr lang="cs-CZ" smtClean="0">
                <a:latin typeface="Arial" charset="0"/>
              </a:rPr>
              <a:t>_________________________________</a:t>
            </a:r>
          </a:p>
        </p:txBody>
      </p:sp>
      <p:pic>
        <p:nvPicPr>
          <p:cNvPr id="18435" name="Picture 7" descr="MC900215501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3573463"/>
            <a:ext cx="1905000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dirty="0" smtClean="0">
                <a:latin typeface="Arial" charset="0"/>
              </a:rPr>
              <a:t>Spoj čarou slova příbuzná </a:t>
            </a:r>
            <a:r>
              <a:rPr lang="cs-CZ" sz="4000" dirty="0" smtClean="0">
                <a:latin typeface="Arial" charset="0"/>
              </a:rPr>
              <a:t>                          s </a:t>
            </a:r>
            <a:r>
              <a:rPr lang="cs-CZ" sz="4000" dirty="0" smtClean="0">
                <a:latin typeface="Arial" charset="0"/>
              </a:rPr>
              <a:t>vyjmenovaným</a:t>
            </a:r>
          </a:p>
        </p:txBody>
      </p:sp>
      <p:sp>
        <p:nvSpPr>
          <p:cNvPr id="19458" name="Rectangle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>
                <a:solidFill>
                  <a:schemeClr val="accent2"/>
                </a:solidFill>
                <a:latin typeface="Arial" charset="0"/>
              </a:rPr>
              <a:t>NESLYŠNĚ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solidFill>
                  <a:schemeClr val="accent2"/>
                </a:solidFill>
                <a:latin typeface="Arial" charset="0"/>
              </a:rPr>
              <a:t>MLYNÁŘKA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solidFill>
                  <a:schemeClr val="accent2"/>
                </a:solidFill>
                <a:latin typeface="Arial" charset="0"/>
              </a:rPr>
              <a:t>PLYNOMĚR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solidFill>
                  <a:schemeClr val="accent2"/>
                </a:solidFill>
                <a:latin typeface="Arial" charset="0"/>
              </a:rPr>
              <a:t>ZABLÝSKLO SE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solidFill>
                  <a:schemeClr val="accent2"/>
                </a:solidFill>
                <a:latin typeface="Arial" charset="0"/>
              </a:rPr>
              <a:t>SLYŠITELNĚ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solidFill>
                  <a:schemeClr val="accent2"/>
                </a:solidFill>
                <a:latin typeface="Arial" charset="0"/>
              </a:rPr>
              <a:t>MLÝNICE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solidFill>
                  <a:schemeClr val="accent2"/>
                </a:solidFill>
                <a:latin typeface="Arial" charset="0"/>
              </a:rPr>
              <a:t>VZLYKOT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solidFill>
                  <a:schemeClr val="accent2"/>
                </a:solidFill>
                <a:latin typeface="Arial" charset="0"/>
              </a:rPr>
              <a:t>PLÝTVÁNÍ</a:t>
            </a:r>
          </a:p>
          <a:p>
            <a:pPr eaLnBrk="1" hangingPunct="1">
              <a:lnSpc>
                <a:spcPct val="90000"/>
              </a:lnSpc>
            </a:pPr>
            <a:r>
              <a:rPr lang="cs-CZ" smtClean="0">
                <a:solidFill>
                  <a:schemeClr val="accent2"/>
                </a:solidFill>
                <a:latin typeface="Arial" charset="0"/>
              </a:rPr>
              <a:t>POLYKAČ</a:t>
            </a:r>
          </a:p>
        </p:txBody>
      </p:sp>
      <p:sp>
        <p:nvSpPr>
          <p:cNvPr id="19459" name="Rectangle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SLYŠET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MLÝN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BLÝSKAT SE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POLYKAT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PLYNOUT 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PLÝTVAT</a:t>
            </a:r>
          </a:p>
          <a:p>
            <a:pPr eaLnBrk="1" hangingPunct="1">
              <a:lnSpc>
                <a:spcPct val="90000"/>
              </a:lnSpc>
            </a:pPr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VZLYKAT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0482" name="Rectangle 5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LÝTEČKO</a:t>
            </a:r>
          </a:p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LYSINA</a:t>
            </a:r>
          </a:p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LYŽAŘKA</a:t>
            </a:r>
          </a:p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LYSKA</a:t>
            </a:r>
          </a:p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PELÝŇKOVÝ</a:t>
            </a:r>
          </a:p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PLYŠÁČEK</a:t>
            </a:r>
          </a:p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LYŽIČKY</a:t>
            </a:r>
          </a:p>
          <a:p>
            <a:pPr eaLnBrk="1" hangingPunct="1"/>
            <a:r>
              <a:rPr lang="cs-CZ" smtClean="0">
                <a:solidFill>
                  <a:schemeClr val="accent2"/>
                </a:solidFill>
                <a:latin typeface="Arial" charset="0"/>
              </a:rPr>
              <a:t>LÝČENÝ</a:t>
            </a:r>
          </a:p>
        </p:txBody>
      </p:sp>
      <p:sp>
        <p:nvSpPr>
          <p:cNvPr id="20483" name="Rectangle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LYSÝ</a:t>
            </a:r>
          </a:p>
          <a:p>
            <a:pPr eaLnBrk="1" hangingPunct="1"/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LÝTKO </a:t>
            </a:r>
          </a:p>
          <a:p>
            <a:pPr eaLnBrk="1" hangingPunct="1"/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LÝKO</a:t>
            </a:r>
          </a:p>
          <a:p>
            <a:pPr eaLnBrk="1" hangingPunct="1"/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LYŽE</a:t>
            </a:r>
          </a:p>
          <a:p>
            <a:pPr eaLnBrk="1" hangingPunct="1"/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PELYNĚK</a:t>
            </a:r>
          </a:p>
          <a:p>
            <a:pPr eaLnBrk="1" hangingPunct="1"/>
            <a:r>
              <a:rPr lang="cs-CZ" sz="3600" smtClean="0">
                <a:solidFill>
                  <a:schemeClr val="hlink"/>
                </a:solidFill>
                <a:latin typeface="Arial" charset="0"/>
              </a:rPr>
              <a:t>PLYŠ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Doplň </a:t>
            </a:r>
            <a:r>
              <a:rPr lang="cs-CZ" smtClean="0">
                <a:solidFill>
                  <a:schemeClr val="accent2"/>
                </a:solidFill>
                <a:latin typeface="Arial" charset="0"/>
              </a:rPr>
              <a:t>i, y</a:t>
            </a:r>
            <a:r>
              <a:rPr lang="cs-CZ" smtClean="0">
                <a:latin typeface="Arial" charset="0"/>
              </a:rPr>
              <a:t> a zdůvodni:</a:t>
            </a:r>
          </a:p>
        </p:txBody>
      </p:sp>
      <p:sp>
        <p:nvSpPr>
          <p:cNvPr id="21506" name="Rectangle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PL-ŠOVÝ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KL-DNÝ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L-ŽAŘ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L-ZÁTKO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VZL-KÁNÍ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L-PA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L-KOŽROUT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PL-N</a:t>
            </a:r>
          </a:p>
        </p:txBody>
      </p:sp>
      <p:sp>
        <p:nvSpPr>
          <p:cNvPr id="21507" name="Rectangle 5"/>
          <p:cNvSpPr>
            <a:spLocks noGrp="1"/>
          </p:cNvSpPr>
          <p:nvPr>
            <p:ph type="body" sz="half" idx="2"/>
          </p:nvPr>
        </p:nvSpPr>
        <p:spPr>
          <a:xfrm>
            <a:off x="4572000" y="1557338"/>
            <a:ext cx="4038600" cy="4525962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ML-NICE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NEDOSL-CHAVÝ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L-BEREC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BL-SKAVÝ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PL-NOUCÍ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L-ST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SL-BILA</a:t>
            </a:r>
          </a:p>
          <a:p>
            <a:pPr eaLnBrk="1" hangingPunct="1"/>
            <a:r>
              <a:rPr lang="cs-CZ" b="1" smtClean="0">
                <a:solidFill>
                  <a:schemeClr val="folHlink"/>
                </a:solidFill>
                <a:latin typeface="Arial" charset="0"/>
              </a:rPr>
              <a:t>POL-KAČ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smtClean="0">
                <a:latin typeface="Arial" charset="0"/>
              </a:rPr>
              <a:t>OBRÁZKOVÝ DIKTÁT:</a:t>
            </a:r>
            <a:br>
              <a:rPr lang="cs-CZ" sz="2800" smtClean="0">
                <a:latin typeface="Arial" charset="0"/>
              </a:rPr>
            </a:br>
            <a:r>
              <a:rPr lang="cs-CZ" sz="2800" smtClean="0">
                <a:latin typeface="Arial" charset="0"/>
              </a:rPr>
              <a:t>Obrázky nahraď slovy, slova napiš do sešitu.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.</a:t>
            </a:r>
          </a:p>
        </p:txBody>
      </p:sp>
      <p:pic>
        <p:nvPicPr>
          <p:cNvPr id="22531" name="Picture 4" descr="MC90035887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773238"/>
            <a:ext cx="1814513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7" descr="MC900250483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09888" y="1557338"/>
            <a:ext cx="1766887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9" descr="MC900331495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263" y="1557338"/>
            <a:ext cx="1228725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10" descr="MC900435612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588" y="1628775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Line 11"/>
          <p:cNvSpPr>
            <a:spLocks noChangeShapeType="1"/>
          </p:cNvSpPr>
          <p:nvPr/>
        </p:nvSpPr>
        <p:spPr bwMode="auto">
          <a:xfrm flipH="1">
            <a:off x="7667625" y="1125538"/>
            <a:ext cx="1008063" cy="7191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pic>
        <p:nvPicPr>
          <p:cNvPr id="22536" name="Picture 14" descr="MC900440506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4292600"/>
            <a:ext cx="1447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7" descr="MC900441850[1]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313" y="4508500"/>
            <a:ext cx="179705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22" descr="MC900412472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588" y="3644900"/>
            <a:ext cx="1668462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25" descr="MC900358869[1]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7900" y="4365625"/>
            <a:ext cx="1800225" cy="154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2286000" y="2879725"/>
            <a:ext cx="4572000" cy="1985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Obrázky galerie Microsoft </a:t>
            </a:r>
            <a:r>
              <a:rPr lang="cs-CZ" dirty="0" err="1"/>
              <a:t>Power</a:t>
            </a:r>
            <a:r>
              <a:rPr lang="cs-CZ" dirty="0"/>
              <a:t> </a:t>
            </a:r>
            <a:r>
              <a:rPr lang="cs-CZ" dirty="0" smtClean="0"/>
              <a:t>Point:</a:t>
            </a:r>
          </a:p>
          <a:p>
            <a:pPr>
              <a:spcBef>
                <a:spcPct val="50000"/>
              </a:spcBef>
            </a:pPr>
            <a:r>
              <a:rPr lang="cs-CZ" b="1" dirty="0" smtClean="0"/>
              <a:t>www.office.</a:t>
            </a:r>
            <a:r>
              <a:rPr lang="cs-CZ" b="1" dirty="0" err="1" smtClean="0"/>
              <a:t>microsoft.com</a:t>
            </a:r>
            <a:endParaRPr lang="cs-CZ" b="1" smtClean="0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  <a:buFont typeface="Arial" charset="0"/>
              <a:buChar char="•"/>
            </a:pPr>
            <a:endParaRPr lang="cs-CZ" sz="3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212</Words>
  <Application>Microsoft Office PowerPoint</Application>
  <PresentationFormat>Předvádění na obrazovce (4:3)</PresentationFormat>
  <Paragraphs>98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</vt:lpstr>
      <vt:lpstr>Dopisuj slova příbuzná. Pomůže ti učebnice str.37.</vt:lpstr>
      <vt:lpstr>Snímek 4</vt:lpstr>
      <vt:lpstr>Snímek 5</vt:lpstr>
      <vt:lpstr>Snímek 6</vt:lpstr>
      <vt:lpstr>Spoj čarou slova příbuzná                           s vyjmenovaným</vt:lpstr>
      <vt:lpstr>Snímek 8</vt:lpstr>
      <vt:lpstr>Doplň i, y a zdůvodni:</vt:lpstr>
      <vt:lpstr>OBRÁZKOVÝ DIKTÁT: Obrázky nahraď slovy, slova napiš do sešitu.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5</cp:revision>
  <dcterms:created xsi:type="dcterms:W3CDTF">2011-08-21T15:31:45Z</dcterms:created>
  <dcterms:modified xsi:type="dcterms:W3CDTF">2013-10-21T11:20:24Z</dcterms:modified>
</cp:coreProperties>
</file>