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Karolina Pátková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VY_32_INOVACE_1B_06_Téma_Slova_mnohoznačná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Český jazyk 2.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96000"/>
                <a:satMod val="120000"/>
                <a:lumMod val="1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96000"/>
                <a:satMod val="120000"/>
                <a:lumMod val="1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Mgr. Karolina Pátková</a:t>
          </a:r>
          <a:endParaRPr lang="cs-CZ" sz="14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96000"/>
                <a:satMod val="120000"/>
                <a:lumMod val="1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VY_32_INOVACE_1B_06_Téma_Slova_mnohoznačná</a:t>
          </a:r>
          <a:endParaRPr lang="cs-CZ" sz="14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96000"/>
                <a:satMod val="120000"/>
                <a:lumMod val="1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Český jazyk 2. třída</a:t>
          </a:r>
          <a:endParaRPr lang="cs-CZ" sz="14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96000"/>
                <a:satMod val="120000"/>
                <a:lumMod val="1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CZ.1.07/1.4.00/21.1431</a:t>
          </a:r>
          <a:endParaRPr lang="cs-CZ" sz="14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96000"/>
                <a:satMod val="120000"/>
                <a:lumMod val="12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21.10.2013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3" Type="http://schemas.microsoft.com/office/2007/relationships/hdphoto" Target="../media/hdphoto1.wdp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11" Type="http://schemas.openxmlformats.org/officeDocument/2006/relationships/image" Target="../media/image17.png"/><Relationship Id="rId5" Type="http://schemas.openxmlformats.org/officeDocument/2006/relationships/image" Target="../media/image11.wmf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wmf"/><Relationship Id="rId9" Type="http://schemas.openxmlformats.org/officeDocument/2006/relationships/image" Target="../media/image15.wmf"/><Relationship Id="rId14" Type="http://schemas.openxmlformats.org/officeDocument/2006/relationships/image" Target="../media/image20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06131307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Vysvětlení pojmu mnohoznačné slovo. </a:t>
            </a:r>
            <a:endParaRPr lang="cs-CZ" sz="3200" dirty="0"/>
          </a:p>
          <a:p>
            <a:pPr marL="0" indent="0">
              <a:buNone/>
            </a:pPr>
            <a:r>
              <a:rPr lang="cs-CZ" sz="3200" dirty="0" smtClean="0"/>
              <a:t>Na dvou příkladech si žáci uvedou různé možnosti, k připraveným slovům pak sami vymýšlejí různé významy. Pomohou jim obrázky. V řadě slov potom společně hledají mnohoznačná slova.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3456384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C00000"/>
                </a:solidFill>
              </a:rPr>
              <a:t>SLOVA </a:t>
            </a:r>
            <a:br>
              <a:rPr lang="cs-CZ" sz="6600" b="1" dirty="0" smtClean="0">
                <a:solidFill>
                  <a:srgbClr val="C00000"/>
                </a:solidFill>
              </a:rPr>
            </a:br>
            <a:r>
              <a:rPr lang="cs-CZ" sz="6600" b="1" dirty="0" smtClean="0">
                <a:solidFill>
                  <a:srgbClr val="C00000"/>
                </a:solidFill>
              </a:rPr>
              <a:t>MNOHOZNAČNÁ</a:t>
            </a:r>
            <a:endParaRPr lang="cs-CZ" sz="6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60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solidFill>
                  <a:srgbClr val="C00000"/>
                </a:solidFill>
              </a:rPr>
              <a:t>Slova mnohoznačná jsou slova,</a:t>
            </a:r>
            <a:br>
              <a:rPr lang="cs-CZ" dirty="0">
                <a:solidFill>
                  <a:srgbClr val="C00000"/>
                </a:solidFill>
              </a:rPr>
            </a:br>
            <a:r>
              <a:rPr lang="cs-CZ" dirty="0">
                <a:solidFill>
                  <a:srgbClr val="C00000"/>
                </a:solidFill>
              </a:rPr>
              <a:t>která mají více významů: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137640"/>
          </a:xfrm>
        </p:spPr>
        <p:txBody>
          <a:bodyPr/>
          <a:lstStyle/>
          <a:p>
            <a:pPr marL="0" lvl="0" indent="0">
              <a:buClr>
                <a:srgbClr val="31B6FD"/>
              </a:buClr>
              <a:buNone/>
            </a:pPr>
            <a:r>
              <a:rPr lang="cs-CZ" sz="5400" dirty="0">
                <a:solidFill>
                  <a:srgbClr val="A5D028">
                    <a:lumMod val="75000"/>
                  </a:srgbClr>
                </a:solidFill>
              </a:rPr>
              <a:t>oko </a:t>
            </a:r>
            <a:endParaRPr lang="cs-CZ" sz="3200" dirty="0">
              <a:solidFill>
                <a:srgbClr val="A5D028">
                  <a:lumMod val="75000"/>
                </a:srgbClr>
              </a:solidFill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cs-CZ" sz="3200" dirty="0">
                <a:solidFill>
                  <a:srgbClr val="A5D028">
                    <a:lumMod val="50000"/>
                  </a:srgbClr>
                </a:solidFill>
              </a:rPr>
              <a:t>oko, kterým vidíme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cs-CZ" sz="3200" dirty="0">
                <a:solidFill>
                  <a:srgbClr val="A5D028">
                    <a:lumMod val="50000"/>
                  </a:srgbClr>
                </a:solidFill>
              </a:rPr>
              <a:t>oko na punčoše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cs-CZ" sz="3200" dirty="0">
                <a:solidFill>
                  <a:srgbClr val="A5D028">
                    <a:lumMod val="50000"/>
                  </a:srgbClr>
                </a:solidFill>
              </a:rPr>
              <a:t>oko na polévce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cs-CZ" sz="3200" dirty="0">
                <a:solidFill>
                  <a:srgbClr val="A5D028">
                    <a:lumMod val="50000"/>
                  </a:srgbClr>
                </a:solidFill>
              </a:rPr>
              <a:t>oko na svetru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cs-CZ" sz="3200" dirty="0">
                <a:solidFill>
                  <a:srgbClr val="A5D028">
                    <a:lumMod val="50000"/>
                  </a:srgbClr>
                </a:solidFill>
              </a:rPr>
              <a:t>pytlácké oko</a:t>
            </a:r>
            <a:endParaRPr lang="cs-CZ" sz="5400" dirty="0">
              <a:solidFill>
                <a:srgbClr val="A5D028">
                  <a:lumMod val="50000"/>
                </a:srgb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137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/>
              <a:t>l</a:t>
            </a:r>
            <a:r>
              <a:rPr lang="cs-CZ" sz="5400" dirty="0" smtClean="0"/>
              <a:t>ist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l</a:t>
            </a:r>
            <a:r>
              <a:rPr lang="cs-CZ" sz="3200" dirty="0" smtClean="0">
                <a:solidFill>
                  <a:schemeClr val="tx1"/>
                </a:solidFill>
              </a:rPr>
              <a:t>ist ze stromu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l</a:t>
            </a:r>
            <a:r>
              <a:rPr lang="cs-CZ" sz="3200" dirty="0" smtClean="0">
                <a:solidFill>
                  <a:schemeClr val="tx1"/>
                </a:solidFill>
              </a:rPr>
              <a:t>ist papíru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l</a:t>
            </a:r>
            <a:r>
              <a:rPr lang="cs-CZ" sz="3200" dirty="0" smtClean="0">
                <a:solidFill>
                  <a:schemeClr val="tx1"/>
                </a:solidFill>
              </a:rPr>
              <a:t>ístek – pohlednice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l</a:t>
            </a:r>
            <a:r>
              <a:rPr lang="cs-CZ" sz="3200" dirty="0" smtClean="0">
                <a:solidFill>
                  <a:schemeClr val="tx1"/>
                </a:solidFill>
              </a:rPr>
              <a:t>ístek do divadla</a:t>
            </a:r>
          </a:p>
          <a:p>
            <a:pPr marL="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j</a:t>
            </a:r>
            <a:r>
              <a:rPr lang="cs-CZ" sz="3200" dirty="0" smtClean="0">
                <a:solidFill>
                  <a:schemeClr val="tx1"/>
                </a:solidFill>
              </a:rPr>
              <a:t>ídelní lístek</a:t>
            </a:r>
            <a:endParaRPr lang="cs-CZ" sz="5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Documents and Settings\Kajka\Local Settings\Temporary Internet Files\Content.IE5\YGY5F0AX\MC9004038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829" y="5589240"/>
            <a:ext cx="648072" cy="67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Kajka\Local Settings\Temporary Internet Files\Content.IE5\N427GUZF\MC9002504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787731"/>
            <a:ext cx="812772" cy="94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Kajka\Local Settings\Temporary Internet Files\Content.IE5\YGY5F0AX\MC9003531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06530">
            <a:off x="1946224" y="2041371"/>
            <a:ext cx="1196397" cy="678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ajka\Local Settings\Temporary Internet Files\Content.IE5\3QOISOCR\MC90033574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49714">
            <a:off x="7596336" y="2380714"/>
            <a:ext cx="704761" cy="99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Kajka\Local Settings\Temporary Internet Files\Content.IE5\YGY5F0AX\MC9002405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017149"/>
            <a:ext cx="708658" cy="1144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Kajka\Local Settings\Temporary Internet Files\Content.IE5\W6T7OHVD\MC90008856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3546" y="3284984"/>
            <a:ext cx="1013611" cy="89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29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7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7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576" y="1484784"/>
            <a:ext cx="8318872" cy="4641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k</a:t>
            </a:r>
            <a:r>
              <a:rPr lang="cs-CZ" sz="3600" dirty="0" smtClean="0"/>
              <a:t>líč                       sestra              kohoutek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/>
              <a:t>s</a:t>
            </a:r>
            <a:r>
              <a:rPr lang="cs-CZ" sz="3600" dirty="0" smtClean="0"/>
              <a:t>tolička               myš                  zebra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Přemýšlejte, co tato slova znamenají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Documents and Settings\Kajka\Local Settings\Temporary Internet Files\Content.IE5\YGY5F0AX\MC900441807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41747">
            <a:off x="395536" y="4725144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Kajka\Local Settings\Temporary Internet Files\Content.IE5\W6T7OHVD\MC9003308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72947"/>
            <a:ext cx="75563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Kajka\Local Settings\Temporary Internet Files\Content.IE5\YGY5F0AX\MC9002975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013176"/>
            <a:ext cx="1440160" cy="992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Kajka\Local Settings\Temporary Internet Files\Content.IE5\N427GUZF\MC9003302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3" y="4280697"/>
            <a:ext cx="1266897" cy="64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Kajka\Local Settings\Temporary Internet Files\Content.IE5\W6T7OHVD\MC9001973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925739"/>
            <a:ext cx="1157425" cy="1022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Kajka\Local Settings\Temporary Internet Files\Content.IE5\N427GUZF\MC90043202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423269"/>
            <a:ext cx="697919" cy="69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Documents and Settings\Kajka\Local Settings\Temporary Internet Files\Content.IE5\N427GUZF\MC90015077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41803">
            <a:off x="355914" y="2404035"/>
            <a:ext cx="1067560" cy="76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Documents and Settings\Kajka\Local Settings\Temporary Internet Files\Content.IE5\W6T7OHVD\MC900441282[1]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22944">
            <a:off x="1281450" y="1964195"/>
            <a:ext cx="820460" cy="82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Documents and Settings\Kajka\Local Settings\Temporary Internet Files\Content.IE5\N427GUZF\MC900441798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97" y="2492896"/>
            <a:ext cx="1227584" cy="12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Documents and Settings\Kajka\Local Settings\Temporary Internet Files\Content.IE5\N427GUZF\MC90028051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010" y="2186842"/>
            <a:ext cx="925819" cy="98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Documents and Settings\Kajka\Local Settings\Temporary Internet Files\Content.IE5\YGY5F0AX\MC90023288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52779"/>
            <a:ext cx="720080" cy="1254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Documents and Settings\Kajka\Local Settings\Temporary Internet Files\Content.IE5\W6T7OHVD\MC900192289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86842"/>
            <a:ext cx="1021144" cy="1068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Documents and Settings\Kajka\Local Settings\Temporary Internet Files\Content.IE5\3QOISOCR\MC900441753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403" y="2420888"/>
            <a:ext cx="1299592" cy="129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55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/>
              <a:t>s</a:t>
            </a:r>
            <a:r>
              <a:rPr lang="cs-CZ" sz="3600" dirty="0" smtClean="0"/>
              <a:t>větlo       ručník     zvonek       loď</a:t>
            </a:r>
          </a:p>
          <a:p>
            <a:pPr marL="0" indent="0">
              <a:buNone/>
            </a:pPr>
            <a:r>
              <a:rPr lang="cs-CZ" sz="3600" dirty="0"/>
              <a:t>z</a:t>
            </a:r>
            <a:r>
              <a:rPr lang="cs-CZ" sz="3600" dirty="0" smtClean="0"/>
              <a:t>áří            Václav     klavír          koruna</a:t>
            </a:r>
          </a:p>
          <a:p>
            <a:pPr marL="0" indent="0">
              <a:buNone/>
            </a:pPr>
            <a:r>
              <a:rPr lang="cs-CZ" sz="3600" dirty="0"/>
              <a:t>p</a:t>
            </a:r>
            <a:r>
              <a:rPr lang="cs-CZ" sz="3600" dirty="0" smtClean="0"/>
              <a:t>ropiska   měsíc      Náchod     látka</a:t>
            </a:r>
          </a:p>
          <a:p>
            <a:pPr marL="0" indent="0">
              <a:buNone/>
            </a:pPr>
            <a:r>
              <a:rPr lang="cs-CZ" sz="3600" dirty="0"/>
              <a:t>h</a:t>
            </a:r>
            <a:r>
              <a:rPr lang="cs-CZ" sz="3600" dirty="0" smtClean="0"/>
              <a:t>ouba       obloha    lžíce           nůž</a:t>
            </a:r>
          </a:p>
          <a:p>
            <a:pPr marL="0" indent="0">
              <a:buNone/>
            </a:pPr>
            <a:r>
              <a:rPr lang="cs-CZ" sz="3600" dirty="0"/>
              <a:t>p</a:t>
            </a:r>
            <a:r>
              <a:rPr lang="cs-CZ" sz="3600" dirty="0" smtClean="0"/>
              <a:t>ánev        papír       školník      ručička</a:t>
            </a:r>
          </a:p>
          <a:p>
            <a:pPr marL="0" indent="0">
              <a:buNone/>
            </a:pPr>
            <a:r>
              <a:rPr lang="cs-CZ" sz="3600" dirty="0"/>
              <a:t>p</a:t>
            </a:r>
            <a:r>
              <a:rPr lang="cs-CZ" sz="3600" dirty="0" smtClean="0"/>
              <a:t>odzim     kolo         střecha     zub </a:t>
            </a:r>
          </a:p>
          <a:p>
            <a:pPr marL="0" indent="0">
              <a:buNone/>
            </a:pP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Najděte slova mnohoznačná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9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Otevřená galerie Microsoft </a:t>
            </a:r>
            <a:r>
              <a:rPr lang="cs-CZ" sz="3600" dirty="0" smtClean="0"/>
              <a:t>Office</a:t>
            </a:r>
          </a:p>
          <a:p>
            <a:pPr marL="0" indent="0">
              <a:buNone/>
            </a:pPr>
            <a:r>
              <a:rPr lang="cs-CZ" sz="3600" dirty="0" smtClean="0"/>
              <a:t>- Klipart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ZDROJE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71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63</TotalTime>
  <Words>154</Words>
  <Application>Microsoft Office PowerPoint</Application>
  <PresentationFormat>Předvádění na obrazovce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Prezentace aplikace PowerPoint</vt:lpstr>
      <vt:lpstr>Anotace</vt:lpstr>
      <vt:lpstr>SLOVA  MNOHOZNAČNÁ</vt:lpstr>
      <vt:lpstr>Slova mnohoznačná jsou slova, která mají více významů:</vt:lpstr>
      <vt:lpstr>Přemýšlejte, co tato slova znamenají</vt:lpstr>
      <vt:lpstr>Najděte slova mnohoznačná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Kajka</cp:lastModifiedBy>
  <cp:revision>10</cp:revision>
  <dcterms:created xsi:type="dcterms:W3CDTF">2011-08-21T15:31:45Z</dcterms:created>
  <dcterms:modified xsi:type="dcterms:W3CDTF">2013-10-21T13:26:39Z</dcterms:modified>
</cp:coreProperties>
</file>