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5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Karolína </a:t>
          </a:r>
          <a:r>
            <a:rPr lang="cs-CZ" dirty="0" smtClean="0"/>
            <a:t>Pátková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VY_32_INOVACE_1B_08_Téma_Dělení </a:t>
          </a:r>
          <a:r>
            <a:rPr lang="cs-CZ" dirty="0" smtClean="0"/>
            <a:t>souhlásek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český jazyk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Autor: </a:t>
          </a:r>
          <a:r>
            <a:rPr lang="cs-CZ" sz="1300" kern="1200" dirty="0" smtClean="0"/>
            <a:t>Mgr. Karolína </a:t>
          </a:r>
          <a:r>
            <a:rPr lang="cs-CZ" sz="1300" kern="1200" dirty="0" smtClean="0"/>
            <a:t>Pátková</a:t>
          </a:r>
          <a:endParaRPr lang="cs-CZ" sz="13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Název : </a:t>
          </a:r>
          <a:r>
            <a:rPr lang="cs-CZ" sz="1300" kern="1200" dirty="0" smtClean="0"/>
            <a:t>VY_32_INOVACE_1B_08_Téma_Dělení </a:t>
          </a:r>
          <a:r>
            <a:rPr lang="cs-CZ" sz="1300" kern="1200" dirty="0" smtClean="0"/>
            <a:t>souhlásek</a:t>
          </a:r>
          <a:endParaRPr lang="cs-CZ" sz="13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Téma</a:t>
          </a:r>
          <a:r>
            <a:rPr lang="cs-CZ" sz="1300" kern="1200" dirty="0" smtClean="0"/>
            <a:t>: český jazyk 2. třída</a:t>
          </a:r>
          <a:endParaRPr lang="cs-CZ" sz="13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kern="1200" dirty="0"/>
            <a:t>Číslo projektu</a:t>
          </a:r>
          <a:r>
            <a:rPr lang="cs-CZ" sz="1300" kern="1200" dirty="0" smtClean="0"/>
            <a:t>: CZ.1.07/1.4.00/21.1431</a:t>
          </a:r>
          <a:endParaRPr lang="cs-CZ" sz="13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tint val="94000"/>
                <a:satMod val="180000"/>
                <a:lumMod val="98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3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791725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Vysvětlení principu rozdělení hlásek,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s</a:t>
            </a:r>
            <a:r>
              <a:rPr lang="cs-CZ" dirty="0" smtClean="0">
                <a:latin typeface="Comic Sans MS" pitchFamily="66" charset="0"/>
              </a:rPr>
              <a:t>eznámení s tvrdými a měkkými souhláskami (slabikami)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v</a:t>
            </a:r>
            <a:r>
              <a:rPr lang="cs-CZ" dirty="0" smtClean="0">
                <a:latin typeface="Comic Sans MS" pitchFamily="66" charset="0"/>
              </a:rPr>
              <a:t>yhledávání a vysvětlení pravopisu ve slovech,</a:t>
            </a:r>
          </a:p>
          <a:p>
            <a:pPr marL="0" indent="0">
              <a:buNone/>
            </a:pPr>
            <a:r>
              <a:rPr lang="cs-CZ" dirty="0">
                <a:latin typeface="Comic Sans MS" pitchFamily="66" charset="0"/>
              </a:rPr>
              <a:t>s</a:t>
            </a:r>
            <a:r>
              <a:rPr lang="cs-CZ" dirty="0" smtClean="0">
                <a:latin typeface="Comic Sans MS" pitchFamily="66" charset="0"/>
              </a:rPr>
              <a:t>polečná práce a shrnutí na závěr,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08920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Tvrdé a měkké souhlásky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ln w="28575">
                  <a:solidFill>
                    <a:schemeClr val="accent1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Souhlásky  tvrdé</a:t>
            </a:r>
            <a:endParaRPr lang="cs-CZ" sz="4400" dirty="0">
              <a:ln w="28575">
                <a:solidFill>
                  <a:schemeClr val="accent1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187624" y="27729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h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051720" y="2775637"/>
            <a:ext cx="1080120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ch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275856" y="27729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k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238085" y="27729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r</a:t>
            </a:r>
          </a:p>
        </p:txBody>
      </p:sp>
      <p:sp>
        <p:nvSpPr>
          <p:cNvPr id="8" name="Zaoblený obdélník 7"/>
          <p:cNvSpPr/>
          <p:nvPr/>
        </p:nvSpPr>
        <p:spPr>
          <a:xfrm>
            <a:off x="5159889" y="27756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d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084168" y="27756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028194" y="27756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n</a:t>
            </a:r>
            <a:endParaRPr lang="cs-CZ" sz="48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39552" y="4404258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hy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878045" y="4404258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r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y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771800" y="4404258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k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y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978689" y="4404258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d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y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172210" y="4417876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n</a:t>
            </a:r>
            <a:r>
              <a:rPr lang="cs-CZ" sz="4000" b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y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084168" y="4404258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t</a:t>
            </a:r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y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653215" y="4417876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accent5">
                    <a:lumMod val="75000"/>
                  </a:schemeClr>
                </a:solidFill>
                <a:latin typeface="Comic Sans MS" pitchFamily="66" charset="0"/>
              </a:rPr>
              <a:t>chy</a:t>
            </a:r>
            <a:endParaRPr lang="cs-CZ" sz="3200" b="1" dirty="0">
              <a:solidFill>
                <a:schemeClr val="accent5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3402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No</a:t>
            </a:r>
            <a:r>
              <a:rPr lang="cs-CZ" sz="2800" b="1" dirty="0" smtClean="0">
                <a:latin typeface="Comic Sans MS" pitchFamily="66" charset="0"/>
              </a:rPr>
              <a:t>hy</a:t>
            </a:r>
          </a:p>
          <a:p>
            <a:pPr marL="0" indent="0">
              <a:buNone/>
            </a:pPr>
            <a:r>
              <a:rPr lang="cs-CZ" sz="2800" b="1" dirty="0" smtClean="0">
                <a:latin typeface="Comic Sans MS" pitchFamily="66" charset="0"/>
              </a:rPr>
              <a:t>	Chy</a:t>
            </a:r>
            <a:r>
              <a:rPr lang="cs-CZ" sz="2800" dirty="0" smtClean="0">
                <a:latin typeface="Comic Sans MS" pitchFamily="66" charset="0"/>
              </a:rPr>
              <a:t>ba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		Kro</a:t>
            </a:r>
            <a:r>
              <a:rPr lang="cs-CZ" sz="2800" b="1" dirty="0" smtClean="0">
                <a:latin typeface="Comic Sans MS" pitchFamily="66" charset="0"/>
              </a:rPr>
              <a:t>ky</a:t>
            </a:r>
          </a:p>
          <a:p>
            <a:pPr marL="0" indent="0">
              <a:buNone/>
            </a:pPr>
            <a:r>
              <a:rPr lang="cs-CZ" sz="2800" b="1" dirty="0" smtClean="0">
                <a:latin typeface="Comic Sans MS" pitchFamily="66" charset="0"/>
              </a:rPr>
              <a:t>			Rý</a:t>
            </a:r>
            <a:r>
              <a:rPr lang="cs-CZ" sz="2800" dirty="0" smtClean="0">
                <a:latin typeface="Comic Sans MS" pitchFamily="66" charset="0"/>
              </a:rPr>
              <a:t>sovat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				Ta</a:t>
            </a:r>
            <a:r>
              <a:rPr lang="cs-CZ" sz="2800" b="1" dirty="0" smtClean="0">
                <a:latin typeface="Comic Sans MS" pitchFamily="66" charset="0"/>
              </a:rPr>
              <a:t>dy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					Bo</a:t>
            </a:r>
            <a:r>
              <a:rPr lang="cs-CZ" sz="2800" b="1" dirty="0" smtClean="0">
                <a:latin typeface="Comic Sans MS" pitchFamily="66" charset="0"/>
              </a:rPr>
              <a:t>ty</a:t>
            </a:r>
          </a:p>
          <a:p>
            <a:pPr marL="0" indent="0">
              <a:buNone/>
            </a:pPr>
            <a:r>
              <a:rPr lang="cs-CZ" sz="2800" dirty="0" smtClean="0">
                <a:latin typeface="Comic Sans MS" pitchFamily="66" charset="0"/>
              </a:rPr>
              <a:t>						Novi</a:t>
            </a:r>
            <a:r>
              <a:rPr lang="cs-CZ" sz="2800" b="1" dirty="0" smtClean="0">
                <a:latin typeface="Comic Sans MS" pitchFamily="66" charset="0"/>
              </a:rPr>
              <a:t>ny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70156"/>
            <a:ext cx="8136904" cy="1054250"/>
          </a:xfrm>
        </p:spPr>
        <p:txBody>
          <a:bodyPr/>
          <a:lstStyle/>
          <a:p>
            <a:r>
              <a:rPr lang="cs-CZ" sz="2800" dirty="0" smtClean="0">
                <a:solidFill>
                  <a:srgbClr val="669900"/>
                </a:solidFill>
                <a:latin typeface="Comic Sans MS" pitchFamily="66" charset="0"/>
              </a:rPr>
              <a:t>Po tvrdých souhláskách píšeme obvykle tvrdé </a:t>
            </a:r>
            <a:r>
              <a:rPr lang="cs-CZ" sz="3200" b="1" dirty="0" smtClean="0">
                <a:solidFill>
                  <a:srgbClr val="669900"/>
                </a:solidFill>
                <a:latin typeface="Comic Sans MS" pitchFamily="66" charset="0"/>
              </a:rPr>
              <a:t>y</a:t>
            </a:r>
            <a:endParaRPr lang="cs-CZ" sz="3200" b="1" dirty="0">
              <a:solidFill>
                <a:srgbClr val="6699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53459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9348" y="2132856"/>
            <a:ext cx="7745505" cy="3877815"/>
          </a:xfrm>
          <a:ln>
            <a:noFill/>
          </a:ln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algn="ctr"/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ln w="28575">
                  <a:solidFill>
                    <a:srgbClr val="FFC000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38100" dist="32000" dir="5400000" algn="tl">
                    <a:srgbClr val="000000">
                      <a:alpha val="30000"/>
                    </a:srgbClr>
                  </a:outerShdw>
                </a:effectLst>
                <a:latin typeface="Comic Sans MS" pitchFamily="66" charset="0"/>
              </a:rPr>
              <a:t>Souhlásky  měkké</a:t>
            </a:r>
            <a:endParaRPr lang="cs-CZ" sz="4400" dirty="0">
              <a:ln w="28575">
                <a:solidFill>
                  <a:srgbClr val="FFC000"/>
                </a:solidFill>
                <a:prstDash val="solid"/>
              </a:ln>
              <a:solidFill>
                <a:srgbClr val="FFFFFF"/>
              </a:solidFill>
              <a:effectLst>
                <a:outerShdw blurRad="38100" dist="32000" dir="5400000" algn="tl">
                  <a:srgbClr val="000000">
                    <a:alpha val="3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9572" y="27756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ž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466996" y="2772580"/>
            <a:ext cx="609607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č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058065" y="27729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c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834673" y="27729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j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62765" y="27729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ď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6499307" y="27756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ť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7356642" y="27756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ň</a:t>
            </a:r>
          </a:p>
        </p:txBody>
      </p:sp>
      <p:sp>
        <p:nvSpPr>
          <p:cNvPr id="11" name="Zaoblený obdélník 10"/>
          <p:cNvSpPr/>
          <p:nvPr/>
        </p:nvSpPr>
        <p:spPr>
          <a:xfrm>
            <a:off x="719572" y="4366940"/>
            <a:ext cx="82809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ži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67135" y="4391967"/>
            <a:ext cx="82809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ři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66996" y="4391967"/>
            <a:ext cx="766167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či</a:t>
            </a:r>
            <a:endParaRPr lang="cs-CZ" sz="40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662765" y="4391967"/>
            <a:ext cx="1008112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d</a:t>
            </a:r>
            <a:r>
              <a:rPr lang="cs-CZ" sz="4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7147379" y="4417876"/>
            <a:ext cx="1032943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n</a:t>
            </a:r>
            <a:r>
              <a:rPr lang="cs-CZ" sz="4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6499307" y="4404258"/>
            <a:ext cx="739175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t</a:t>
            </a:r>
            <a:r>
              <a:rPr lang="cs-CZ" sz="4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i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1653215" y="4381338"/>
            <a:ext cx="813781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ši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578363" y="27756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š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29973" y="2772937"/>
            <a:ext cx="648072" cy="792088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ř</a:t>
            </a:r>
            <a:endParaRPr lang="cs-CZ" sz="48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095227" y="4391967"/>
            <a:ext cx="813781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c</a:t>
            </a:r>
            <a:r>
              <a:rPr lang="cs-CZ" sz="36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i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978689" y="4402596"/>
            <a:ext cx="813781" cy="936104"/>
          </a:xfrm>
          <a:prstGeom prst="round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j</a:t>
            </a:r>
            <a:r>
              <a:rPr lang="cs-CZ" sz="36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Comic Sans MS" pitchFamily="66" charset="0"/>
              </a:rPr>
              <a:t>i</a:t>
            </a:r>
            <a:endParaRPr lang="cs-CZ" sz="3600" b="1" dirty="0">
              <a:solidFill>
                <a:schemeClr val="accent5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987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2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2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2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 tmFilter="0, 0; .2, .5; .8, .5; 1, 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250" autoRev="1" fill="hold"/>
                                        <p:tgtEl>
                                          <p:spTgt spid="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 tmFilter="0, 0; .2, .5; .8, .5; 1, 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1000" autoRev="1" fill="hold"/>
                                        <p:tgtEl>
                                          <p:spTgt spid="1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7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500" tmFilter="0, 0; .2, .5; .8, .5; 1, 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250" autoRev="1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7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2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6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7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2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1" dur="20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2" dur="100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/>
      <p:bldP spid="12" grpId="0"/>
      <p:bldP spid="14" grpId="0"/>
      <p:bldP spid="15" grpId="0"/>
      <p:bldP spid="16" grpId="0"/>
      <p:bldP spid="17" grpId="0"/>
      <p:bldP spid="18" grpId="0" animBg="1"/>
      <p:bldP spid="19" grpId="0" animBg="1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916831"/>
            <a:ext cx="7745505" cy="43924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ži</a:t>
            </a:r>
            <a:r>
              <a:rPr lang="cs-CZ" dirty="0" smtClean="0">
                <a:latin typeface="Comic Sans MS" pitchFamily="66" charset="0"/>
              </a:rPr>
              <a:t>vot</a:t>
            </a:r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      pr</a:t>
            </a:r>
            <a:r>
              <a:rPr lang="cs-CZ" b="1" dirty="0" smtClean="0">
                <a:latin typeface="Comic Sans MS" pitchFamily="66" charset="0"/>
              </a:rPr>
              <a:t>ší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              za</a:t>
            </a:r>
            <a:r>
              <a:rPr lang="cs-CZ" b="1" dirty="0" smtClean="0">
                <a:latin typeface="Comic Sans MS" pitchFamily="66" charset="0"/>
              </a:rPr>
              <a:t>čí</a:t>
            </a:r>
            <a:r>
              <a:rPr lang="cs-CZ" dirty="0" smtClean="0">
                <a:latin typeface="Comic Sans MS" pitchFamily="66" charset="0"/>
              </a:rPr>
              <a:t>nat</a:t>
            </a:r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Comic Sans MS" pitchFamily="66" charset="0"/>
              </a:rPr>
              <a:t>	         </a:t>
            </a:r>
            <a:r>
              <a:rPr lang="cs-CZ" dirty="0" smtClean="0">
                <a:latin typeface="Comic Sans MS" pitchFamily="66" charset="0"/>
              </a:rPr>
              <a:t>v mo</a:t>
            </a:r>
            <a:r>
              <a:rPr lang="cs-CZ" b="1" dirty="0" smtClean="0">
                <a:latin typeface="Comic Sans MS" pitchFamily="66" charset="0"/>
              </a:rPr>
              <a:t>ři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	           </a:t>
            </a:r>
            <a:r>
              <a:rPr lang="cs-CZ" b="1" dirty="0" smtClean="0">
                <a:latin typeface="Comic Sans MS" pitchFamily="66" charset="0"/>
              </a:rPr>
              <a:t>ci</a:t>
            </a:r>
            <a:r>
              <a:rPr lang="cs-CZ" dirty="0" smtClean="0">
                <a:latin typeface="Comic Sans MS" pitchFamily="66" charset="0"/>
              </a:rPr>
              <a:t>nká</a:t>
            </a:r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		         </a:t>
            </a:r>
            <a:r>
              <a:rPr lang="cs-CZ" b="1" dirty="0" smtClean="0">
                <a:latin typeface="Comic Sans MS" pitchFamily="66" charset="0"/>
              </a:rPr>
              <a:t>ji</a:t>
            </a:r>
            <a:r>
              <a:rPr lang="cs-CZ" dirty="0" smtClean="0">
                <a:latin typeface="Comic Sans MS" pitchFamily="66" charset="0"/>
              </a:rPr>
              <a:t>skra</a:t>
            </a:r>
            <a:endParaRPr lang="cs-CZ" b="1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		                  cho</a:t>
            </a:r>
            <a:r>
              <a:rPr lang="cs-CZ" b="1" dirty="0" smtClean="0">
                <a:latin typeface="Comic Sans MS" pitchFamily="66" charset="0"/>
              </a:rPr>
              <a:t>dí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		                             </a:t>
            </a:r>
            <a:r>
              <a:rPr lang="cs-CZ" b="1" dirty="0" smtClean="0">
                <a:latin typeface="Comic Sans MS" pitchFamily="66" charset="0"/>
              </a:rPr>
              <a:t>ti</a:t>
            </a:r>
            <a:r>
              <a:rPr lang="cs-CZ" dirty="0" smtClean="0">
                <a:latin typeface="Comic Sans MS" pitchFamily="66" charset="0"/>
              </a:rPr>
              <a:t>ká</a:t>
            </a:r>
          </a:p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				                             ne</a:t>
            </a:r>
            <a:r>
              <a:rPr lang="cs-CZ" b="1" dirty="0" smtClean="0">
                <a:latin typeface="Comic Sans MS" pitchFamily="66" charset="0"/>
              </a:rPr>
              <a:t>ní</a:t>
            </a:r>
          </a:p>
          <a:p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570156"/>
            <a:ext cx="8136904" cy="1054250"/>
          </a:xfrm>
        </p:spPr>
        <p:txBody>
          <a:bodyPr/>
          <a:lstStyle/>
          <a:p>
            <a:r>
              <a:rPr lang="cs-CZ" sz="2800" dirty="0" smtClean="0">
                <a:solidFill>
                  <a:srgbClr val="FFC000"/>
                </a:solidFill>
                <a:latin typeface="Comic Sans MS" pitchFamily="66" charset="0"/>
              </a:rPr>
              <a:t>Po měkkých souhláskách píšeme obvykle měkké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i</a:t>
            </a:r>
            <a:endParaRPr lang="cs-CZ" sz="32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6694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916832"/>
            <a:ext cx="7745505" cy="446449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K s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ní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da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ni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jí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me rohlí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ky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Ry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bář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chy</a:t>
            </a:r>
            <a:r>
              <a:rPr lang="cs-CZ" b="1" dirty="0" smtClean="0">
                <a:solidFill>
                  <a:srgbClr val="002060"/>
                </a:solidFill>
                <a:latin typeface="Comic Sans MS" pitchFamily="66" charset="0"/>
              </a:rPr>
              <a:t>ti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l dva kap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ry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a š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ti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ku.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Dě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ti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cho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dí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na obě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dy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do škol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ní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jí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del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ny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Tulipá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ny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ma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jí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barevné kvě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dirty="0" smtClean="0">
              <a:solidFill>
                <a:srgbClr val="002060"/>
              </a:solidFill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V se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ši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tě nech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ci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 mít žádné 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chy</a:t>
            </a:r>
            <a:r>
              <a:rPr lang="cs-CZ" dirty="0" smtClean="0">
                <a:solidFill>
                  <a:srgbClr val="002060"/>
                </a:solidFill>
                <a:latin typeface="Comic Sans MS" pitchFamily="66" charset="0"/>
              </a:rPr>
              <a:t>by.</a:t>
            </a: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 smtClean="0">
                <a:solidFill>
                  <a:srgbClr val="C00000"/>
                </a:solidFill>
                <a:latin typeface="Comic Sans MS" pitchFamily="66" charset="0"/>
              </a:rPr>
              <a:t>Společně zdůvodněte pravopis   i – í – y - ý</a:t>
            </a:r>
            <a:endParaRPr lang="cs-CZ" sz="2400" b="1" dirty="0">
              <a:solidFill>
                <a:srgbClr val="C0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2824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103</TotalTime>
  <Words>167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Tvrdý obal</vt:lpstr>
      <vt:lpstr>Prezentace aplikace PowerPoint</vt:lpstr>
      <vt:lpstr>Anotace</vt:lpstr>
      <vt:lpstr>Tvrdé a měkké souhlásky</vt:lpstr>
      <vt:lpstr>Souhlásky  tvrdé</vt:lpstr>
      <vt:lpstr>Po tvrdých souhláskách píšeme obvykle tvrdé y</vt:lpstr>
      <vt:lpstr>Souhlásky  měkké</vt:lpstr>
      <vt:lpstr>Po měkkých souhláskách píšeme obvykle měkké i</vt:lpstr>
      <vt:lpstr>Společně zdůvodněte pravopis   i – í – y - ý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Karolína Pátková</cp:lastModifiedBy>
  <cp:revision>14</cp:revision>
  <dcterms:created xsi:type="dcterms:W3CDTF">2011-08-21T15:31:45Z</dcterms:created>
  <dcterms:modified xsi:type="dcterms:W3CDTF">2013-01-16T06:28:11Z</dcterms:modified>
</cp:coreProperties>
</file>