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8" r:id="rId2"/>
    <p:sldId id="270" r:id="rId3"/>
    <p:sldId id="257" r:id="rId4"/>
    <p:sldId id="310" r:id="rId5"/>
    <p:sldId id="315" r:id="rId6"/>
    <p:sldId id="316" r:id="rId7"/>
    <p:sldId id="317" r:id="rId8"/>
    <p:sldId id="258" r:id="rId9"/>
    <p:sldId id="311" r:id="rId10"/>
    <p:sldId id="314" r:id="rId11"/>
    <p:sldId id="318" r:id="rId12"/>
    <p:sldId id="319" r:id="rId13"/>
    <p:sldId id="306" r:id="rId14"/>
    <p:sldId id="320" r:id="rId15"/>
    <p:sldId id="321" r:id="rId16"/>
    <p:sldId id="322" r:id="rId17"/>
    <p:sldId id="323" r:id="rId18"/>
    <p:sldId id="324" r:id="rId19"/>
    <p:sldId id="276" r:id="rId20"/>
    <p:sldId id="2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5F4AF6-4A7A-469F-9786-C6427A917CB4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7190B4-559F-49A8-B51E-EE63E43C71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714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Palatino Linotype" pitchFamily="18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Palatino Linotype" pitchFamily="18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Palatino Linotype" pitchFamily="18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Palatino Linotype" pitchFamily="18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7AEB789-DA44-4241-AA93-374046248824}" type="slidenum">
              <a:rPr lang="cs-CZ">
                <a:latin typeface="Calibri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E07C7D7-5D7D-419A-BE67-9FC59D7550BB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F7D848C-18AB-4F1B-A956-70C51D6AA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4/48/Usimbishaji_kreislauf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ommons.wikimedia.org/wiki/File:Usimbishaji_kreislauf.PNG?uselang=cs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upload.wikimedia.org/wikipedia/commons/4/48/Usimbishaji_kreislauf.PNG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commons.wikimedia.org/wiki/File:Usimbishaji_kreislauf.PNG?uselang=c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Usimbishaji_kreislauf.PNG?uselang=c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Usimbishaji_kreislauf.PNG?uselang=c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1183745"/>
              </p:ext>
            </p:extLst>
          </p:nvPr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Jana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Vaňková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VY_32_INOVACE_02A_11_HYDROSFÉRA-SLOŽKY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VODSTVA NA PEVNINĚ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Přírodní obraz Země a jeho zobrazování na mapách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16.02.2013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3097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2362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784887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pPr lvl="0"/>
            <a:r>
              <a:rPr lang="cs-CZ" dirty="0" smtClean="0"/>
              <a:t>Škola</a:t>
            </a:r>
            <a:r>
              <a:rPr lang="cs-CZ" dirty="0"/>
              <a:t>: Gymnázium Chomutov, </a:t>
            </a:r>
            <a:r>
              <a:rPr lang="cs-CZ" dirty="0" smtClean="0"/>
              <a:t>Mostecká 3000, 430 01</a:t>
            </a:r>
            <a:endParaRPr lang="cs-CZ" dirty="0"/>
          </a:p>
          <a:p>
            <a:pPr lvl="0"/>
            <a:r>
              <a:rPr lang="cs-CZ" dirty="0" smtClean="0"/>
              <a:t>Třída</a:t>
            </a:r>
            <a:r>
              <a:rPr lang="cs-CZ" dirty="0"/>
              <a:t>:  </a:t>
            </a:r>
            <a:r>
              <a:rPr lang="cs-CZ" dirty="0" smtClean="0"/>
              <a:t>2. ročník 6. letého gymnázia , 1. ročník 4.  </a:t>
            </a:r>
            <a:r>
              <a:rPr lang="cs-CZ" dirty="0" err="1" smtClean="0"/>
              <a:t>letého</a:t>
            </a:r>
            <a:r>
              <a:rPr lang="cs-CZ" dirty="0" smtClean="0"/>
              <a:t>  gymnázia</a:t>
            </a:r>
          </a:p>
          <a:p>
            <a:pPr lvl="0"/>
            <a:r>
              <a:rPr lang="cs-CZ" dirty="0" smtClean="0"/>
              <a:t>(viz. ŠVP předmětu Zeměpis/Geografie, Člověk a příroda)</a:t>
            </a:r>
          </a:p>
          <a:p>
            <a:pPr lvl="0"/>
            <a:endParaRPr lang="cs-CZ" dirty="0"/>
          </a:p>
          <a:p>
            <a:pPr lvl="0"/>
            <a:r>
              <a:rPr lang="cs-CZ" dirty="0" smtClean="0"/>
              <a:t>Výstup</a:t>
            </a:r>
            <a:r>
              <a:rPr lang="cs-CZ" dirty="0"/>
              <a:t>:  </a:t>
            </a:r>
            <a:r>
              <a:rPr lang="cs-CZ" dirty="0" err="1" smtClean="0"/>
              <a:t>PowerPointová</a:t>
            </a:r>
            <a:r>
              <a:rPr lang="cs-CZ" dirty="0" smtClean="0"/>
              <a:t> prezentace</a:t>
            </a:r>
          </a:p>
          <a:p>
            <a:pPr lvl="0"/>
            <a:endParaRPr lang="cs-CZ" dirty="0" smtClean="0"/>
          </a:p>
          <a:p>
            <a:pPr lvl="0"/>
            <a:r>
              <a:rPr lang="cs-CZ" dirty="0" smtClean="0"/>
              <a:t>Obor: Zeměpis/Geografie</a:t>
            </a:r>
            <a:endParaRPr lang="cs-CZ" dirty="0"/>
          </a:p>
          <a:p>
            <a:pPr lvl="0"/>
            <a:r>
              <a:rPr lang="cs-CZ" dirty="0" smtClean="0"/>
              <a:t>Vzdělávací </a:t>
            </a:r>
            <a:r>
              <a:rPr lang="cs-CZ" dirty="0"/>
              <a:t>oblast:  </a:t>
            </a:r>
            <a:r>
              <a:rPr lang="cs-CZ" dirty="0" smtClean="0"/>
              <a:t>Přírodní obraz Země a jeho zobrazování na mapách</a:t>
            </a:r>
            <a:endParaRPr lang="cs-CZ" dirty="0"/>
          </a:p>
          <a:p>
            <a:pPr lvl="0"/>
            <a:r>
              <a:rPr lang="cs-CZ" dirty="0" smtClean="0"/>
              <a:t>Tematický </a:t>
            </a:r>
            <a:r>
              <a:rPr lang="cs-CZ" dirty="0"/>
              <a:t>okruh: </a:t>
            </a:r>
            <a:r>
              <a:rPr lang="cs-CZ" dirty="0" smtClean="0"/>
              <a:t> Hydrosféra-Složky vodstva na pevnině</a:t>
            </a:r>
            <a:endParaRPr lang="cs-CZ" dirty="0"/>
          </a:p>
          <a:p>
            <a:pPr lvl="0"/>
            <a:r>
              <a:rPr lang="cs-CZ" dirty="0" smtClean="0"/>
              <a:t>Využití</a:t>
            </a:r>
            <a:r>
              <a:rPr lang="cs-CZ" dirty="0"/>
              <a:t>:  Výuka </a:t>
            </a:r>
            <a:r>
              <a:rPr lang="cs-CZ" dirty="0" smtClean="0"/>
              <a:t>zeměpisu </a:t>
            </a:r>
            <a:r>
              <a:rPr lang="cs-CZ" dirty="0"/>
              <a:t>a</a:t>
            </a:r>
            <a:r>
              <a:rPr lang="cs-CZ" dirty="0" smtClean="0"/>
              <a:t> geografie</a:t>
            </a:r>
          </a:p>
          <a:p>
            <a:pPr lvl="0"/>
            <a:r>
              <a:rPr lang="cs-CZ" dirty="0" smtClean="0"/>
              <a:t>Pomůcky</a:t>
            </a:r>
            <a:r>
              <a:rPr lang="cs-CZ" dirty="0"/>
              <a:t>:  </a:t>
            </a:r>
            <a:r>
              <a:rPr lang="cs-CZ" dirty="0" smtClean="0"/>
              <a:t> </a:t>
            </a:r>
            <a:r>
              <a:rPr lang="cs-CZ" dirty="0"/>
              <a:t>PC </a:t>
            </a:r>
            <a:r>
              <a:rPr lang="cs-CZ" dirty="0" smtClean="0"/>
              <a:t>učitele, tabule, Školní atlas dnešního světa (+ digitální podoba)</a:t>
            </a:r>
          </a:p>
          <a:p>
            <a:pPr lvl="0"/>
            <a:endParaRPr lang="cs-CZ" dirty="0" smtClean="0"/>
          </a:p>
          <a:p>
            <a:pPr lvl="0"/>
            <a:endParaRPr lang="cs-CZ" dirty="0"/>
          </a:p>
          <a:p>
            <a:pPr lvl="0"/>
            <a:r>
              <a:rPr lang="cs-CZ" dirty="0" smtClean="0"/>
              <a:t>Inovace: Materiál je určen k doplnění  výkladu učitele. Do </a:t>
            </a:r>
            <a:r>
              <a:rPr lang="cs-CZ" dirty="0" smtClean="0"/>
              <a:t>materiálu</a:t>
            </a:r>
            <a:r>
              <a:rPr lang="cs-CZ" dirty="0" smtClean="0"/>
              <a:t> </a:t>
            </a:r>
            <a:r>
              <a:rPr lang="cs-CZ" dirty="0" smtClean="0"/>
              <a:t>jsou vloženy kontrolní otázky k tématu pro zpětnou vazbu učitele. Žáci odpovídají na otázky ústně a doplňují informace digitálním perem do zadání na tabuli(PC).</a:t>
            </a:r>
          </a:p>
          <a:p>
            <a:pPr lvl="0"/>
            <a:r>
              <a:rPr lang="cs-CZ" dirty="0" smtClean="0"/>
              <a:t>Žáci se tak aktivně podílejí na tvorbě zápisu do sešitu.</a:t>
            </a:r>
          </a:p>
          <a:p>
            <a:pPr lvl="0"/>
            <a:endParaRPr lang="cs-CZ" dirty="0"/>
          </a:p>
          <a:p>
            <a:r>
              <a:rPr lang="cs-CZ" dirty="0" smtClean="0"/>
              <a:t>Materiál </a:t>
            </a:r>
            <a:r>
              <a:rPr lang="cs-CZ" dirty="0"/>
              <a:t>je určen k interaktivní výuce.</a:t>
            </a:r>
          </a:p>
          <a:p>
            <a:r>
              <a:rPr lang="cs-CZ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9428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Hydrosféra – Složky vodstva na pevnině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objemu vod na Zemi.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7467" t="32110" r="6197" b="23594"/>
          <a:stretch>
            <a:fillRect/>
          </a:stretch>
        </p:blipFill>
        <p:spPr bwMode="auto">
          <a:xfrm>
            <a:off x="323528" y="1990136"/>
            <a:ext cx="8496944" cy="2832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Hydrosféra- Oběh vody v přírodě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cs-CZ" b="1" dirty="0" smtClean="0"/>
              <a:t>Oběh vody </a:t>
            </a:r>
            <a:r>
              <a:rPr lang="cs-CZ" dirty="0" smtClean="0"/>
              <a:t>– nepřetržitý, ovlivněn množstvím slunečního záření dopadajícím na povrch Země, rotací, gravitací</a:t>
            </a:r>
          </a:p>
          <a:p>
            <a:pPr lvl="0"/>
            <a:endParaRPr lang="cs-CZ" dirty="0" smtClean="0"/>
          </a:p>
          <a:p>
            <a:pPr lvl="0"/>
            <a:r>
              <a:rPr lang="cs-CZ" b="1" dirty="0" smtClean="0"/>
              <a:t>Velký</a:t>
            </a:r>
            <a:r>
              <a:rPr lang="cs-CZ" dirty="0" smtClean="0"/>
              <a:t> = Hydro – </a:t>
            </a:r>
            <a:r>
              <a:rPr lang="cs-CZ" dirty="0" err="1" smtClean="0"/>
              <a:t>Atmo</a:t>
            </a:r>
            <a:r>
              <a:rPr lang="cs-CZ" dirty="0" smtClean="0"/>
              <a:t> – Lito –Hydro</a:t>
            </a:r>
          </a:p>
          <a:p>
            <a:pPr lvl="0"/>
            <a:r>
              <a:rPr lang="cs-CZ" b="1" dirty="0" smtClean="0"/>
              <a:t>Malý</a:t>
            </a:r>
            <a:r>
              <a:rPr lang="cs-CZ" dirty="0" smtClean="0"/>
              <a:t> =  Hydro – </a:t>
            </a:r>
            <a:r>
              <a:rPr lang="cs-CZ" dirty="0" err="1" smtClean="0"/>
              <a:t>Atmo</a:t>
            </a:r>
            <a:r>
              <a:rPr lang="cs-CZ" dirty="0" smtClean="0"/>
              <a:t> - Hydro</a:t>
            </a:r>
          </a:p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Znázorněte schéma oběhu vody v přírodě: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File:Usimbishaji kreislauf.PN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000250"/>
            <a:ext cx="6624736" cy="3516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043608" y="573325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4"/>
              </a:rPr>
              <a:t>http://commons.wikimedia.org/wiki/File:Usimbishaji_kreislauf.PNG?uselang=cs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7220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Znázorněte schéma oběhu vody v přírodě: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 descr="File:Usimbishaji kreislauf.PNG">
            <a:hlinkClick r:id="rId2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000250"/>
            <a:ext cx="6624736" cy="3516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71600" y="5733256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hlinkClick r:id="rId4"/>
              </a:rPr>
              <a:t>http://commons.wikimedia.org/wiki/File:Usimbishaji_kreislauf.PNG?uselang=cs</a:t>
            </a:r>
            <a:r>
              <a:rPr lang="cs-CZ" dirty="0" smtClean="0"/>
              <a:t> )</a:t>
            </a:r>
            <a:endParaRPr lang="cs-CZ" dirty="0"/>
          </a:p>
        </p:txBody>
      </p:sp>
      <p:sp>
        <p:nvSpPr>
          <p:cNvPr id="25" name="Šipka nahoru 24"/>
          <p:cNvSpPr/>
          <p:nvPr/>
        </p:nvSpPr>
        <p:spPr>
          <a:xfrm>
            <a:off x="2555776" y="3284984"/>
            <a:ext cx="432048" cy="1584176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prava 25"/>
          <p:cNvSpPr/>
          <p:nvPr/>
        </p:nvSpPr>
        <p:spPr>
          <a:xfrm>
            <a:off x="3203848" y="2852936"/>
            <a:ext cx="3456384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Šipka dolů 26"/>
          <p:cNvSpPr/>
          <p:nvPr/>
        </p:nvSpPr>
        <p:spPr>
          <a:xfrm>
            <a:off x="2843808" y="3356992"/>
            <a:ext cx="504056" cy="155447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Šipka dolů 27"/>
          <p:cNvSpPr/>
          <p:nvPr/>
        </p:nvSpPr>
        <p:spPr>
          <a:xfrm>
            <a:off x="6732240" y="3212976"/>
            <a:ext cx="484632" cy="151216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Šipka doleva 28"/>
          <p:cNvSpPr/>
          <p:nvPr/>
        </p:nvSpPr>
        <p:spPr>
          <a:xfrm>
            <a:off x="3707904" y="4293096"/>
            <a:ext cx="266429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Hydrosféra – Povrchová voda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lvl="0"/>
            <a:endParaRPr lang="cs-CZ" dirty="0" smtClean="0"/>
          </a:p>
          <a:p>
            <a:pPr lvl="0">
              <a:buNone/>
            </a:pPr>
            <a:r>
              <a:rPr lang="cs-CZ" dirty="0" smtClean="0"/>
              <a:t>   </a:t>
            </a:r>
          </a:p>
          <a:p>
            <a:pPr lvl="0"/>
            <a:r>
              <a:rPr lang="cs-CZ" b="1" dirty="0" smtClean="0"/>
              <a:t>Říční síť </a:t>
            </a:r>
            <a:r>
              <a:rPr lang="cs-CZ" dirty="0" smtClean="0"/>
              <a:t>-  řeka se svými přítoky (levé, pravé), soustava vodních toků na určitém území,</a:t>
            </a:r>
          </a:p>
          <a:p>
            <a:pPr lvl="0"/>
            <a:r>
              <a:rPr lang="cs-CZ" dirty="0" smtClean="0"/>
              <a:t>Vzniká působením geologických a fyzicko-geografických činitelů</a:t>
            </a:r>
          </a:p>
          <a:p>
            <a:pPr lvl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chybějící typy říční sítě: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448" t="24235" r="5090" b="15719"/>
          <a:stretch>
            <a:fillRect/>
          </a:stretch>
        </p:blipFill>
        <p:spPr bwMode="auto">
          <a:xfrm>
            <a:off x="395537" y="1916832"/>
            <a:ext cx="8441462" cy="34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1560" y="3212976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635896" y="321297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380312" y="321297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868144" y="5013176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chybějící typy říční sítě: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2448" t="24235" r="5090" b="15719"/>
          <a:stretch>
            <a:fillRect/>
          </a:stretch>
        </p:blipFill>
        <p:spPr bwMode="auto">
          <a:xfrm>
            <a:off x="395537" y="1916832"/>
            <a:ext cx="8441462" cy="345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611560" y="3212976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stromovitá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635896" y="321297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pravoúhlá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80312" y="3212976"/>
            <a:ext cx="115212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radiální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868144" y="5013176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souběžná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Vysvětlete hydrologické pojmy: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556792"/>
            <a:ext cx="60486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Průtok  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Povodí  …………………………………………………….</a:t>
            </a:r>
          </a:p>
          <a:p>
            <a:endParaRPr lang="cs-CZ" dirty="0" smtClean="0"/>
          </a:p>
          <a:p>
            <a:r>
              <a:rPr lang="cs-CZ" dirty="0" smtClean="0"/>
              <a:t>Spád      ……………………………………………………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Úmoří    ……………………………………………………</a:t>
            </a:r>
          </a:p>
          <a:p>
            <a:endParaRPr lang="cs-CZ" dirty="0" smtClean="0"/>
          </a:p>
          <a:p>
            <a:r>
              <a:rPr lang="cs-CZ" dirty="0" smtClean="0"/>
              <a:t>Odtok    …………………………………………………...</a:t>
            </a:r>
          </a:p>
          <a:p>
            <a:endParaRPr lang="cs-CZ" dirty="0" smtClean="0"/>
          </a:p>
          <a:p>
            <a:r>
              <a:rPr lang="cs-CZ" dirty="0" err="1" smtClean="0"/>
              <a:t>Rozvodí</a:t>
            </a:r>
            <a:r>
              <a:rPr lang="cs-CZ" dirty="0" smtClean="0"/>
              <a:t> …………………………………………………..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Bifurkace  ………………………………………………..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Říční síť  ………………………………………………….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Vysvětlete hydrologické pojmy: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556792"/>
            <a:ext cx="63367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Průtok  </a:t>
            </a:r>
            <a:r>
              <a:rPr lang="cs-CZ" dirty="0" smtClean="0">
                <a:solidFill>
                  <a:srgbClr val="FF0000"/>
                </a:solidFill>
              </a:rPr>
              <a:t>množství vody,které proteče průtočným profilem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za sekundu, m³/s</a:t>
            </a:r>
            <a:endParaRPr lang="cs-CZ" dirty="0" smtClean="0"/>
          </a:p>
          <a:p>
            <a:r>
              <a:rPr lang="cs-CZ" dirty="0" smtClean="0"/>
              <a:t>Povodí  </a:t>
            </a:r>
            <a:r>
              <a:rPr lang="cs-CZ" dirty="0" smtClean="0">
                <a:solidFill>
                  <a:srgbClr val="FF0000"/>
                </a:solidFill>
              </a:rPr>
              <a:t>plocha,ze které řeka odvádí vodu, území vymezené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              rozvodnicí (myšlená čára )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Spád      </a:t>
            </a:r>
            <a:r>
              <a:rPr lang="cs-CZ" dirty="0" smtClean="0">
                <a:solidFill>
                  <a:srgbClr val="FF0000"/>
                </a:solidFill>
              </a:rPr>
              <a:t>výškový rozdíl mezi dvěma libovolnými body na řece</a:t>
            </a:r>
            <a:endParaRPr lang="cs-CZ" dirty="0" smtClean="0"/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Úmoří    </a:t>
            </a:r>
            <a:r>
              <a:rPr lang="cs-CZ" dirty="0" smtClean="0">
                <a:solidFill>
                  <a:srgbClr val="FF0000"/>
                </a:solidFill>
              </a:rPr>
              <a:t>území, ze kterého řeka odvádí vodu do moře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Odtok    </a:t>
            </a:r>
            <a:r>
              <a:rPr lang="cs-CZ" dirty="0">
                <a:solidFill>
                  <a:srgbClr val="FF0000"/>
                </a:solidFill>
              </a:rPr>
              <a:t>objem vody, která odteče za určité časové období z </a:t>
            </a:r>
          </a:p>
          <a:p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povodí</a:t>
            </a:r>
          </a:p>
          <a:p>
            <a:endParaRPr lang="cs-CZ" dirty="0" smtClean="0"/>
          </a:p>
          <a:p>
            <a:r>
              <a:rPr lang="cs-CZ" dirty="0" smtClean="0"/>
              <a:t>Rozvodí  </a:t>
            </a:r>
            <a:r>
              <a:rPr lang="cs-CZ" dirty="0" smtClean="0">
                <a:solidFill>
                  <a:srgbClr val="FF0000"/>
                </a:solidFill>
              </a:rPr>
              <a:t>hranice mezi dvěma a více povodími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Bifurkace  </a:t>
            </a:r>
            <a:r>
              <a:rPr lang="cs-CZ" dirty="0">
                <a:solidFill>
                  <a:srgbClr val="FF0000"/>
                </a:solidFill>
              </a:rPr>
              <a:t>rozvětvení </a:t>
            </a:r>
            <a:r>
              <a:rPr lang="cs-CZ" dirty="0" smtClean="0">
                <a:solidFill>
                  <a:srgbClr val="FF0000"/>
                </a:solidFill>
              </a:rPr>
              <a:t>řeky , </a:t>
            </a:r>
            <a:r>
              <a:rPr lang="cs-CZ" dirty="0">
                <a:solidFill>
                  <a:srgbClr val="FF0000"/>
                </a:solidFill>
              </a:rPr>
              <a:t>její rozdělení do dvou koryt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 smtClean="0"/>
          </a:p>
          <a:p>
            <a:r>
              <a:rPr lang="cs-CZ" dirty="0" smtClean="0"/>
              <a:t>Říční síť   </a:t>
            </a:r>
            <a:r>
              <a:rPr lang="cs-CZ" dirty="0" err="1" smtClean="0">
                <a:solidFill>
                  <a:srgbClr val="FF0000"/>
                </a:solidFill>
              </a:rPr>
              <a:t>síť</a:t>
            </a:r>
            <a:r>
              <a:rPr lang="cs-CZ" dirty="0" smtClean="0">
                <a:solidFill>
                  <a:srgbClr val="FF0000"/>
                </a:solidFill>
              </a:rPr>
              <a:t>  tvořená hlavním tokem a přítokem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Hydrosféra-Jezera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endParaRPr lang="cs-CZ" b="1" dirty="0" smtClean="0"/>
          </a:p>
          <a:p>
            <a:pPr lvl="0"/>
            <a:endParaRPr lang="cs-CZ" b="1" dirty="0" smtClean="0"/>
          </a:p>
          <a:p>
            <a:pPr lvl="0"/>
            <a:r>
              <a:rPr lang="cs-CZ" b="1" dirty="0" smtClean="0"/>
              <a:t>Jezera</a:t>
            </a:r>
            <a:r>
              <a:rPr lang="cs-CZ" dirty="0" smtClean="0"/>
              <a:t> -  přirozené sníženiny zemského povrchu částečně nebo úplně vyplněné vodou </a:t>
            </a:r>
          </a:p>
          <a:p>
            <a:pPr lvl="0"/>
            <a:r>
              <a:rPr lang="cs-CZ" dirty="0" smtClean="0"/>
              <a:t>Rozdělení – vnější činitelé + vnitřní činitelé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Určete příklady druhů jezer podle původu vzniku: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6281" t="17059" r="4793" b="31176"/>
          <a:stretch>
            <a:fillRect/>
          </a:stretch>
        </p:blipFill>
        <p:spPr bwMode="auto">
          <a:xfrm>
            <a:off x="323528" y="1988840"/>
            <a:ext cx="849694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187624" y="3573016"/>
            <a:ext cx="108012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87824" y="3501008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27984" y="5301208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940152" y="3501008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472208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Určete příklady druhů jezer podle původu vzniku: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 cstate="print"/>
          <a:srcRect l="6281" t="17059" r="4793" b="31176"/>
          <a:stretch>
            <a:fillRect/>
          </a:stretch>
        </p:blipFill>
        <p:spPr bwMode="auto">
          <a:xfrm>
            <a:off x="323528" y="1988840"/>
            <a:ext cx="8496944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899592" y="3573016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tektonická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87824" y="3501008"/>
            <a:ext cx="122413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sopečná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27984" y="5301208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pobřežní</a:t>
            </a:r>
          </a:p>
          <a:p>
            <a:pPr algn="ctr"/>
            <a:r>
              <a:rPr lang="cs-CZ" dirty="0" smtClean="0"/>
              <a:t>(liman)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40152" y="3501008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ledovcová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Podzemní voda.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Juvenilní </a:t>
            </a:r>
          </a:p>
          <a:p>
            <a:r>
              <a:rPr lang="cs-CZ" dirty="0" smtClean="0"/>
              <a:t>Vadózní</a:t>
            </a:r>
          </a:p>
          <a:p>
            <a:endParaRPr lang="cs-CZ" dirty="0" smtClean="0"/>
          </a:p>
          <a:p>
            <a:r>
              <a:rPr lang="cs-CZ" dirty="0" smtClean="0"/>
              <a:t>Volná – </a:t>
            </a:r>
            <a:r>
              <a:rPr lang="cs-CZ" dirty="0" err="1" smtClean="0"/>
              <a:t>průlinová</a:t>
            </a:r>
            <a:r>
              <a:rPr lang="cs-CZ" dirty="0" smtClean="0"/>
              <a:t>, puklinová, poříční</a:t>
            </a:r>
          </a:p>
          <a:p>
            <a:r>
              <a:rPr lang="cs-CZ" dirty="0" smtClean="0"/>
              <a:t>Vázaná – chemicky , fyzikálně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Rozdělte podzemní vodu: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-40706"/>
            <a:ext cx="1107996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..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420888"/>
            <a:ext cx="4824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původu - …………………………….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             …………………………….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Podle výskytu - ……………………………..</a:t>
            </a:r>
          </a:p>
          <a:p>
            <a:endParaRPr lang="cs-CZ" dirty="0" smtClean="0"/>
          </a:p>
          <a:p>
            <a:r>
              <a:rPr lang="cs-CZ" dirty="0" smtClean="0"/>
              <a:t>	             ……………………………..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04016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/>
              <a:t>Rozdělte podzemní vodu: </a:t>
            </a:r>
            <a:r>
              <a:rPr lang="cs-CZ" dirty="0" smtClean="0">
                <a:solidFill>
                  <a:srgbClr val="FF0000"/>
                </a:solidFill>
              </a:rPr>
              <a:t>Řešení.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-40706"/>
            <a:ext cx="1107996" cy="5386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..	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2420888"/>
            <a:ext cx="4824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Podle původu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juvenilní</a:t>
            </a:r>
            <a:endParaRPr lang="cs-CZ" dirty="0" smtClean="0"/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                </a:t>
            </a:r>
            <a:r>
              <a:rPr lang="cs-CZ" dirty="0" smtClean="0">
                <a:solidFill>
                  <a:srgbClr val="FF0000"/>
                </a:solidFill>
              </a:rPr>
              <a:t>vadózní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Podle výskytu 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volná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	                 </a:t>
            </a:r>
            <a:r>
              <a:rPr lang="cs-CZ" dirty="0" smtClean="0">
                <a:solidFill>
                  <a:srgbClr val="FF0000"/>
                </a:solidFill>
              </a:rPr>
              <a:t>vázaná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Slide 6+7 -  </a:t>
            </a:r>
            <a:r>
              <a:rPr lang="cs-CZ" u="sng" dirty="0" smtClean="0">
                <a:hlinkClick r:id="rId2"/>
              </a:rPr>
              <a:t>http://commons.wikimedia.org/wiki/File:Usimbishaji_kreislauf.PNG?uselang=cs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Slide 9+10 -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Slide 14+15 - 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KAREL, </a:t>
            </a:r>
            <a:r>
              <a:rPr lang="cs-CZ" dirty="0" err="1" smtClean="0"/>
              <a:t>Kašparovský</a:t>
            </a:r>
            <a:r>
              <a:rPr lang="cs-CZ" dirty="0" smtClean="0"/>
              <a:t>. </a:t>
            </a:r>
            <a:r>
              <a:rPr lang="cs-CZ" i="1" dirty="0" smtClean="0"/>
              <a:t>Zeměpis I. v kostce</a:t>
            </a:r>
            <a:r>
              <a:rPr lang="cs-CZ" dirty="0" smtClean="0"/>
              <a:t>. Praha: Fragment, 2009, ISBN 978-80-253-0586-7.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SOBOTOVI, </a:t>
            </a:r>
            <a:r>
              <a:rPr lang="cs-CZ" dirty="0" err="1" smtClean="0"/>
              <a:t>Miromila</a:t>
            </a:r>
            <a:r>
              <a:rPr lang="cs-CZ" dirty="0" smtClean="0"/>
              <a:t> A Karel. </a:t>
            </a:r>
            <a:r>
              <a:rPr lang="cs-CZ" i="1" dirty="0" smtClean="0"/>
              <a:t>Zeměpisný náčrtník</a:t>
            </a:r>
            <a:r>
              <a:rPr lang="cs-CZ" dirty="0" smtClean="0"/>
              <a:t>. Praha: Česká geografická společnost, 1996, ISBN 80-901942-5-7.</a:t>
            </a:r>
          </a:p>
          <a:p>
            <a:r>
              <a:rPr lang="cs-CZ" u="sng" dirty="0" smtClean="0">
                <a:hlinkClick r:id="rId2"/>
              </a:rPr>
              <a:t>http://commons.wikimedia.org/wiki/File:Usimbishaji_kreislauf.PNG?uselang=cs</a:t>
            </a:r>
            <a:endParaRPr lang="cs-CZ" u="sng" dirty="0" smtClean="0"/>
          </a:p>
          <a:p>
            <a:r>
              <a:rPr lang="cs-CZ" smtClean="0"/>
              <a:t>Archiv autora.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778</TotalTime>
  <Words>531</Words>
  <Application>Microsoft Office PowerPoint</Application>
  <PresentationFormat>Předvádění na obrazovce (4:3)</PresentationFormat>
  <Paragraphs>152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Administrativní</vt:lpstr>
      <vt:lpstr>Prezentace aplikace PowerPoint</vt:lpstr>
      <vt:lpstr>Prezentace aplikace PowerPoint</vt:lpstr>
      <vt:lpstr>Hydrosféra – Složky vodstva na pevnině</vt:lpstr>
      <vt:lpstr>Rozdělení objemu vod na Zemi.</vt:lpstr>
      <vt:lpstr>Hydrosféra- Oběh vody v přírodě</vt:lpstr>
      <vt:lpstr>Znázorněte schéma oběhu vody v přírodě: </vt:lpstr>
      <vt:lpstr>Znázorněte schéma oběhu vody v přírodě: Řešení. </vt:lpstr>
      <vt:lpstr>Hydrosféra – Povrchová voda </vt:lpstr>
      <vt:lpstr>Doplňte chybějící typy říční sítě:</vt:lpstr>
      <vt:lpstr>Doplňte chybějící typy říční sítě: Řešení.</vt:lpstr>
      <vt:lpstr>Vysvětlete hydrologické pojmy: </vt:lpstr>
      <vt:lpstr>Vysvětlete hydrologické pojmy: Řešení. </vt:lpstr>
      <vt:lpstr>Hydrosféra-Jezera</vt:lpstr>
      <vt:lpstr>Určete příklady druhů jezer podle původu vzniku: </vt:lpstr>
      <vt:lpstr>Určete příklady druhů jezer podle původu vzniku: Řešení. </vt:lpstr>
      <vt:lpstr>Podzemní voda.</vt:lpstr>
      <vt:lpstr>Rozdělte podzemní vodu: </vt:lpstr>
      <vt:lpstr>Rozdělte podzemní vodu: Řešení. </vt:lpstr>
      <vt:lpstr>Zdroje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 Vaňková</cp:lastModifiedBy>
  <cp:revision>94</cp:revision>
  <dcterms:created xsi:type="dcterms:W3CDTF">2013-03-23T13:53:01Z</dcterms:created>
  <dcterms:modified xsi:type="dcterms:W3CDTF">2013-08-27T12:00:45Z</dcterms:modified>
</cp:coreProperties>
</file>