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8" r:id="rId2"/>
    <p:sldId id="270" r:id="rId3"/>
    <p:sldId id="257" r:id="rId4"/>
    <p:sldId id="323" r:id="rId5"/>
    <p:sldId id="258" r:id="rId6"/>
    <p:sldId id="310" r:id="rId7"/>
    <p:sldId id="311" r:id="rId8"/>
    <p:sldId id="312" r:id="rId9"/>
    <p:sldId id="313" r:id="rId10"/>
    <p:sldId id="314" r:id="rId11"/>
    <p:sldId id="315" r:id="rId12"/>
    <p:sldId id="316" r:id="rId13"/>
    <p:sldId id="317" r:id="rId14"/>
    <p:sldId id="318" r:id="rId15"/>
    <p:sldId id="319" r:id="rId16"/>
    <p:sldId id="320" r:id="rId17"/>
    <p:sldId id="321" r:id="rId18"/>
    <p:sldId id="322" r:id="rId19"/>
    <p:sldId id="276" r:id="rId20"/>
    <p:sldId id="2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026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alit" TargetMode="External"/><Relationship Id="rId3" Type="http://schemas.openxmlformats.org/officeDocument/2006/relationships/hyperlink" Target="http://cs.wikipedia.org/wiki/Koroze" TargetMode="External"/><Relationship Id="rId7" Type="http://schemas.openxmlformats.org/officeDocument/2006/relationships/hyperlink" Target="http://cs.wikipedia.org/wiki/S%C3%A1drovec" TargetMode="External"/><Relationship Id="rId2" Type="http://schemas.openxmlformats.org/officeDocument/2006/relationships/hyperlink" Target="http://cs.wikipedia.org/wiki/Ero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olomit_(hornina)" TargetMode="External"/><Relationship Id="rId5" Type="http://schemas.openxmlformats.org/officeDocument/2006/relationships/hyperlink" Target="http://cs.wikipedia.org/wiki/V%C3%A1penec" TargetMode="External"/><Relationship Id="rId4" Type="http://schemas.openxmlformats.org/officeDocument/2006/relationships/hyperlink" Target="http://cs.wikipedia.org/wiki/Hornina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333836"/>
              </p:ext>
            </p:extLst>
          </p:nvPr>
        </p:nvGraphicFramePr>
        <p:xfrm>
          <a:off x="614363" y="2816225"/>
          <a:ext cx="8137525" cy="2692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VY_32_INOVACE_02A_12_LITOSFÉRA-KRASOVÉ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JEVY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Litosféra – Krasové jevy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pPr lvl="0"/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Litosféra – Krasové jevy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Kras, krasové jevy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3593" t="11438" r="5090" b="14073"/>
          <a:stretch>
            <a:fillRect/>
          </a:stretch>
        </p:blipFill>
        <p:spPr bwMode="auto">
          <a:xfrm>
            <a:off x="302954" y="1700808"/>
            <a:ext cx="8486657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Litosféra – Krasové jevy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Kras </a:t>
            </a:r>
            <a:r>
              <a:rPr lang="cs-CZ" dirty="0" smtClean="0"/>
              <a:t>– holé, vápencové území</a:t>
            </a:r>
          </a:p>
          <a:p>
            <a:r>
              <a:rPr lang="cs-CZ" b="1" dirty="0" smtClean="0"/>
              <a:t>Krasové jevy </a:t>
            </a:r>
            <a:r>
              <a:rPr lang="cs-CZ" dirty="0" smtClean="0"/>
              <a:t>- soubor osobitých tvarů a jevů vznikajících činností povrchové a podzemní vody (</a:t>
            </a:r>
            <a:r>
              <a:rPr lang="cs-CZ" dirty="0" smtClean="0">
                <a:hlinkClick r:id="rId2" tooltip="Eroze"/>
              </a:rPr>
              <a:t>erozí</a:t>
            </a:r>
            <a:r>
              <a:rPr lang="cs-CZ" dirty="0" smtClean="0"/>
              <a:t> a zejména </a:t>
            </a:r>
            <a:r>
              <a:rPr lang="cs-CZ" dirty="0" smtClean="0">
                <a:hlinkClick r:id="rId3" tooltip="Koroze"/>
              </a:rPr>
              <a:t>korozí</a:t>
            </a:r>
            <a:r>
              <a:rPr lang="cs-CZ" dirty="0" smtClean="0"/>
              <a:t>) v krajině</a:t>
            </a:r>
          </a:p>
          <a:p>
            <a:r>
              <a:rPr lang="cs-CZ" dirty="0" smtClean="0"/>
              <a:t>(podklad tvoří rozpustné </a:t>
            </a:r>
            <a:r>
              <a:rPr lang="cs-CZ" dirty="0" smtClean="0">
                <a:hlinkClick r:id="rId4" tooltip="Hornina"/>
              </a:rPr>
              <a:t>horniny</a:t>
            </a:r>
            <a:r>
              <a:rPr lang="cs-CZ" dirty="0" smtClean="0"/>
              <a:t> (</a:t>
            </a:r>
            <a:r>
              <a:rPr lang="cs-CZ" dirty="0" smtClean="0">
                <a:hlinkClick r:id="rId5" tooltip="Vápenec"/>
              </a:rPr>
              <a:t>vápenec</a:t>
            </a:r>
            <a:r>
              <a:rPr lang="cs-CZ" dirty="0" smtClean="0"/>
              <a:t> či </a:t>
            </a:r>
            <a:r>
              <a:rPr lang="cs-CZ" dirty="0" smtClean="0">
                <a:hlinkClick r:id="rId6" tooltip="Dolomit (hornina)"/>
              </a:rPr>
              <a:t>dolomit</a:t>
            </a:r>
            <a:r>
              <a:rPr lang="cs-CZ" dirty="0" smtClean="0"/>
              <a:t>, </a:t>
            </a:r>
            <a:r>
              <a:rPr lang="cs-CZ" dirty="0" smtClean="0">
                <a:hlinkClick r:id="rId7" tooltip="Sádrovec"/>
              </a:rPr>
              <a:t>sádrovec</a:t>
            </a:r>
            <a:r>
              <a:rPr lang="cs-CZ" dirty="0" smtClean="0"/>
              <a:t>, </a:t>
            </a:r>
            <a:r>
              <a:rPr lang="cs-CZ" dirty="0" smtClean="0">
                <a:hlinkClick r:id="rId8" tooltip="Halit"/>
              </a:rPr>
              <a:t>halit</a:t>
            </a:r>
            <a:r>
              <a:rPr lang="cs-CZ" dirty="0" smtClean="0"/>
              <a:t>)</a:t>
            </a:r>
          </a:p>
          <a:p>
            <a:r>
              <a:rPr lang="cs-CZ" dirty="0" smtClean="0"/>
              <a:t>Krasové jevy – </a:t>
            </a:r>
            <a:r>
              <a:rPr lang="cs-CZ" b="1" dirty="0" smtClean="0"/>
              <a:t>povrchové</a:t>
            </a:r>
            <a:r>
              <a:rPr lang="cs-CZ" dirty="0" smtClean="0"/>
              <a:t> – př. škrapy, závrty,       hřebenáč, ponor, vyvěračka</a:t>
            </a:r>
          </a:p>
          <a:p>
            <a:r>
              <a:rPr lang="cs-CZ" dirty="0" smtClean="0"/>
              <a:t>	</a:t>
            </a:r>
            <a:r>
              <a:rPr lang="cs-CZ" b="1" dirty="0" smtClean="0"/>
              <a:t>                  podpovrchové </a:t>
            </a:r>
            <a:r>
              <a:rPr lang="cs-CZ" dirty="0" smtClean="0"/>
              <a:t>– př. sintr, stalagmit, stalaktit, stalagnát, ponorná říčka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988840"/>
            <a:ext cx="7992888" cy="35086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Kras -   .....................................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Krasové jevy – povrchové – </a:t>
            </a:r>
            <a:r>
              <a:rPr lang="cs-CZ" sz="2400" b="1" dirty="0" smtClean="0"/>
              <a:t>př</a:t>
            </a:r>
            <a:r>
              <a:rPr lang="cs-CZ" sz="2400" b="1" dirty="0"/>
              <a:t>.</a:t>
            </a:r>
            <a:r>
              <a:rPr lang="cs-CZ" sz="2400" b="1" dirty="0" smtClean="0"/>
              <a:t>……………………</a:t>
            </a:r>
            <a:endParaRPr lang="cs-CZ" sz="24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 	           podpovrchové – př.……………………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551836"/>
            <a:ext cx="79928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Kras</a:t>
            </a:r>
            <a:r>
              <a:rPr lang="cs-CZ" dirty="0" smtClean="0"/>
              <a:t> -      </a:t>
            </a:r>
            <a:r>
              <a:rPr lang="cs-CZ" dirty="0" smtClean="0">
                <a:solidFill>
                  <a:srgbClr val="FF0000"/>
                </a:solidFill>
              </a:rPr>
              <a:t>vápencové území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Krasové jevy </a:t>
            </a:r>
            <a:r>
              <a:rPr lang="cs-CZ" dirty="0" smtClean="0"/>
              <a:t>– povrchové – </a:t>
            </a:r>
            <a:r>
              <a:rPr lang="cs-CZ" dirty="0" smtClean="0">
                <a:solidFill>
                  <a:srgbClr val="FF0000"/>
                </a:solidFill>
              </a:rPr>
              <a:t>škrapy, závrty, hřebenáč, vyvěračka, ponor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	               podpovrchové – </a:t>
            </a:r>
            <a:r>
              <a:rPr lang="cs-CZ" dirty="0" smtClean="0">
                <a:solidFill>
                  <a:srgbClr val="FF0000"/>
                </a:solidFill>
              </a:rPr>
              <a:t>sintr, stalagmit, stalaktit, stalagnát,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			            ponorná říčka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Pojmenujte povrchové krasové jevy na obrázcích: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448" t="33094" r="42170" b="43281"/>
          <a:stretch>
            <a:fillRect/>
          </a:stretch>
        </p:blipFill>
        <p:spPr bwMode="auto">
          <a:xfrm>
            <a:off x="395536" y="2204864"/>
            <a:ext cx="811890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115616" y="4725144"/>
            <a:ext cx="24482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76056" y="4725144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5344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Pojmenujte povrchové krasové jevy na obrázcích: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448" t="33094" r="42170" b="43281"/>
          <a:stretch>
            <a:fillRect/>
          </a:stretch>
        </p:blipFill>
        <p:spPr bwMode="auto">
          <a:xfrm>
            <a:off x="395536" y="2204864"/>
            <a:ext cx="8118902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187624" y="4725144"/>
            <a:ext cx="244827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škrapy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76056" y="4725144"/>
            <a:ext cx="230425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závrt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Krasové jevy.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Krasové jevy </a:t>
            </a:r>
            <a:r>
              <a:rPr lang="cs-CZ" dirty="0" smtClean="0"/>
              <a:t>– </a:t>
            </a:r>
          </a:p>
          <a:p>
            <a:r>
              <a:rPr lang="cs-CZ" dirty="0" smtClean="0"/>
              <a:t>Primární – vznikají přímou erozní činností vody</a:t>
            </a:r>
          </a:p>
          <a:p>
            <a:endParaRPr lang="cs-CZ" dirty="0" smtClean="0"/>
          </a:p>
          <a:p>
            <a:r>
              <a:rPr lang="cs-CZ" dirty="0" smtClean="0"/>
              <a:t>Sekundární - vznikají opětovným vysrážením rozpuštěného vápence z vodního prostředí a jejich opětovným návratem do pevného skupenství</a:t>
            </a:r>
          </a:p>
          <a:p>
            <a:r>
              <a:rPr lang="cs-CZ" dirty="0" smtClean="0"/>
              <a:t>-</a:t>
            </a:r>
            <a:r>
              <a:rPr lang="cs-CZ" b="1" dirty="0" smtClean="0"/>
              <a:t> sintr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chybějící názvy sekundárních krasových jevů: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34032" t="30141" r="21140" b="30485"/>
          <a:stretch>
            <a:fillRect/>
          </a:stretch>
        </p:blipFill>
        <p:spPr bwMode="auto">
          <a:xfrm>
            <a:off x="377535" y="1628800"/>
            <a:ext cx="8311519" cy="4104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499992" y="3068960"/>
            <a:ext cx="12024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211960" y="3717032"/>
            <a:ext cx="1274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4797152"/>
            <a:ext cx="19945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Doplňte chybějící názvy sekundárních krasových jevů: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34032" t="30141" r="21140" b="30485"/>
          <a:stretch>
            <a:fillRect/>
          </a:stretch>
        </p:blipFill>
        <p:spPr bwMode="auto">
          <a:xfrm>
            <a:off x="377535" y="1628800"/>
            <a:ext cx="8311519" cy="41044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4499992" y="3068960"/>
            <a:ext cx="120243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stalaktit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211960" y="3717032"/>
            <a:ext cx="1274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stalagmit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83568" y="4797152"/>
            <a:ext cx="199452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ponorná řeka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Krasová povrchová sníženina, velká, desítky metrů dlouhá protáhlá sníženina</a:t>
            </a:r>
          </a:p>
          <a:p>
            <a:r>
              <a:rPr lang="cs-CZ" dirty="0" smtClean="0"/>
              <a:t>Dno pokryté sedimenty</a:t>
            </a:r>
          </a:p>
          <a:p>
            <a:r>
              <a:rPr lang="cs-CZ" dirty="0" smtClean="0"/>
              <a:t>Příkré stěny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Polje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57830" t="42938" r="3983" b="28516"/>
          <a:stretch>
            <a:fillRect/>
          </a:stretch>
        </p:blipFill>
        <p:spPr bwMode="auto">
          <a:xfrm>
            <a:off x="355807" y="2060848"/>
            <a:ext cx="839514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uvedené pojmy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582341"/>
            <a:ext cx="799288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Závrt - 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Škrapy - 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Hřebenáč - 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Ponor (propadání) - 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Vyvěračka - 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Ponorná říčka - 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Žleb  (+ vegetační inverze ) - ………………..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krasové jevy - ……………………………………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uvedené pojmy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582341"/>
            <a:ext cx="799288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Závrt – </a:t>
            </a:r>
            <a:r>
              <a:rPr lang="cs-CZ" dirty="0" smtClean="0">
                <a:solidFill>
                  <a:srgbClr val="FF0000"/>
                </a:solidFill>
              </a:rPr>
              <a:t>mísovitá prohlubeň na povrchu krasu ( vsakování vody)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Škrapy – </a:t>
            </a:r>
            <a:r>
              <a:rPr lang="cs-CZ" dirty="0" smtClean="0">
                <a:solidFill>
                  <a:srgbClr val="FF0000"/>
                </a:solidFill>
              </a:rPr>
              <a:t>rýhy na povrchu krasu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Hřebenáč – </a:t>
            </a:r>
            <a:r>
              <a:rPr lang="cs-CZ" dirty="0" smtClean="0">
                <a:solidFill>
                  <a:srgbClr val="FF0000"/>
                </a:solidFill>
              </a:rPr>
              <a:t>skalní útvar v krasu vzniklý zřícením jeskyně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Ponor (propadání) – </a:t>
            </a:r>
            <a:r>
              <a:rPr lang="cs-CZ" dirty="0" smtClean="0">
                <a:solidFill>
                  <a:srgbClr val="FF0000"/>
                </a:solidFill>
              </a:rPr>
              <a:t>místo v krasu, kde se voda ztrácí v podzemí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Vyvěračka – </a:t>
            </a:r>
            <a:r>
              <a:rPr lang="cs-CZ" dirty="0" smtClean="0">
                <a:solidFill>
                  <a:srgbClr val="FF0000"/>
                </a:solidFill>
              </a:rPr>
              <a:t>místo v krasu, kde voda vyvěrá z podzemí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Ponorná říčka – </a:t>
            </a:r>
            <a:r>
              <a:rPr lang="cs-CZ" dirty="0" smtClean="0">
                <a:solidFill>
                  <a:srgbClr val="FF0000"/>
                </a:solidFill>
              </a:rPr>
              <a:t>podzemní vodní tok v krasu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Žleb  (+ vegetační inverze ) – </a:t>
            </a:r>
            <a:r>
              <a:rPr lang="cs-CZ" dirty="0" smtClean="0">
                <a:solidFill>
                  <a:srgbClr val="FF0000"/>
                </a:solidFill>
              </a:rPr>
              <a:t>hluboké, kaňonovité údolí v krasu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 zvrat rostlinných pásem v závislosti na teplotě)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krasové jevy - </a:t>
            </a:r>
            <a:r>
              <a:rPr lang="cs-CZ" dirty="0" smtClean="0">
                <a:solidFill>
                  <a:srgbClr val="FF0000"/>
                </a:solidFill>
              </a:rPr>
              <a:t>povrchové, primární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uvedené pojmy 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413338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Sintr - ……………………………………………....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Stalaktit - ………………………………………….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Stalagmit - 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Stalagnát - …………………………………………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krasové jevy  -   ……………………………………….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Vysvětlete uvedené pojmy 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2413338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Sintr – </a:t>
            </a:r>
            <a:r>
              <a:rPr lang="cs-CZ" dirty="0" smtClean="0">
                <a:solidFill>
                  <a:srgbClr val="FF0000"/>
                </a:solidFill>
              </a:rPr>
              <a:t>vysrážený materiál, ze kterého se tvoří krápníky</a:t>
            </a:r>
            <a:endParaRPr lang="cs-CZ" dirty="0" smtClean="0"/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Stalaktit – </a:t>
            </a:r>
            <a:r>
              <a:rPr lang="cs-CZ" dirty="0" smtClean="0">
                <a:solidFill>
                  <a:srgbClr val="FF0000"/>
                </a:solidFill>
              </a:rPr>
              <a:t>krápník vzniklý skapáváním</a:t>
            </a:r>
            <a:endParaRPr lang="cs-CZ" dirty="0" smtClean="0"/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Stalagmit – </a:t>
            </a:r>
            <a:r>
              <a:rPr lang="cs-CZ" dirty="0" smtClean="0">
                <a:solidFill>
                  <a:srgbClr val="FF0000"/>
                </a:solidFill>
              </a:rPr>
              <a:t>krápník vzniklý nakapáváním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Stalagnát – </a:t>
            </a:r>
            <a:r>
              <a:rPr lang="cs-CZ" dirty="0" smtClean="0">
                <a:solidFill>
                  <a:srgbClr val="FF0000"/>
                </a:solidFill>
              </a:rPr>
              <a:t>krápníkový sloup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= krasové jevy -  </a:t>
            </a:r>
            <a:r>
              <a:rPr lang="cs-CZ" dirty="0" smtClean="0">
                <a:solidFill>
                  <a:srgbClr val="FF0000"/>
                </a:solidFill>
              </a:rPr>
              <a:t>podpovrchové, sekundární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Slide 4 -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Slide 8+9-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Slide 11+12-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r>
              <a:rPr lang="cs-CZ" dirty="0" smtClean="0"/>
              <a:t>Slide 14-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dirty="0" smtClean="0"/>
              <a:t>HORNÍK, Stanislav; CHÁBERA, Stanislav. </a:t>
            </a:r>
            <a:r>
              <a:rPr lang="cs-CZ" i="1" dirty="0" smtClean="0"/>
              <a:t>Základy fyzické geografie</a:t>
            </a:r>
            <a:r>
              <a:rPr lang="cs-CZ" dirty="0" smtClean="0"/>
              <a:t>. Praha: SPN, 1982, ISBN 8333/81-31. </a:t>
            </a:r>
          </a:p>
          <a:p>
            <a:r>
              <a:rPr lang="cs-CZ" smtClean="0"/>
              <a:t>Archiv autora.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506</TotalTime>
  <Words>683</Words>
  <Application>Microsoft Office PowerPoint</Application>
  <PresentationFormat>Předvádění na obrazovce (4:3)</PresentationFormat>
  <Paragraphs>158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Prezentace aplikace PowerPoint</vt:lpstr>
      <vt:lpstr>Prezentace aplikace PowerPoint</vt:lpstr>
      <vt:lpstr>Litosféra – Krasové jevy</vt:lpstr>
      <vt:lpstr>Kras, krasové jevy</vt:lpstr>
      <vt:lpstr>Litosféra – Krasové jevy </vt:lpstr>
      <vt:lpstr>Doplňte:</vt:lpstr>
      <vt:lpstr>Doplňte: Řešení.</vt:lpstr>
      <vt:lpstr>Pojmenujte povrchové krasové jevy na obrázcích:</vt:lpstr>
      <vt:lpstr>Pojmenujte povrchové krasové jevy na obrázcích: Řešení.</vt:lpstr>
      <vt:lpstr>Krasové jevy.</vt:lpstr>
      <vt:lpstr>Doplňte chybějící názvy sekundárních krasových jevů:</vt:lpstr>
      <vt:lpstr>Doplňte chybějící názvy sekundárních krasových jevů: Řešení.</vt:lpstr>
      <vt:lpstr>Polje</vt:lpstr>
      <vt:lpstr>Polje</vt:lpstr>
      <vt:lpstr>Vysvětlete uvedené pojmy :</vt:lpstr>
      <vt:lpstr>Vysvětlete uvedené pojmy : Řešení.</vt:lpstr>
      <vt:lpstr>Vysvětlete uvedené pojmy :</vt:lpstr>
      <vt:lpstr>Vysvětlete uvedené pojmy : Řešení.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 Vaňková</cp:lastModifiedBy>
  <cp:revision>62</cp:revision>
  <dcterms:created xsi:type="dcterms:W3CDTF">2013-03-23T13:53:01Z</dcterms:created>
  <dcterms:modified xsi:type="dcterms:W3CDTF">2013-08-27T12:01:44Z</dcterms:modified>
</cp:coreProperties>
</file>