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7" r:id="rId3"/>
    <p:sldId id="287" r:id="rId4"/>
    <p:sldId id="283" r:id="rId5"/>
    <p:sldId id="284" r:id="rId6"/>
    <p:sldId id="285" r:id="rId7"/>
    <p:sldId id="257" r:id="rId8"/>
    <p:sldId id="259" r:id="rId9"/>
    <p:sldId id="260" r:id="rId10"/>
    <p:sldId id="261" r:id="rId11"/>
    <p:sldId id="263" r:id="rId12"/>
    <p:sldId id="264" r:id="rId13"/>
    <p:sldId id="265" r:id="rId14"/>
    <p:sldId id="266" r:id="rId15"/>
    <p:sldId id="258" r:id="rId16"/>
    <p:sldId id="271" r:id="rId17"/>
    <p:sldId id="272" r:id="rId18"/>
    <p:sldId id="273" r:id="rId19"/>
    <p:sldId id="274" r:id="rId20"/>
    <p:sldId id="270" r:id="rId21"/>
    <p:sldId id="262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0000FF"/>
    <a:srgbClr val="FF33CC"/>
    <a:srgbClr val="030CBD"/>
    <a:srgbClr val="200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29" autoAdjust="0"/>
    <p:restoredTop sz="94660"/>
  </p:normalViewPr>
  <p:slideViewPr>
    <p:cSldViewPr>
      <p:cViewPr>
        <p:scale>
          <a:sx n="75" d="100"/>
          <a:sy n="75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VY_32_INOVACE_04_ČJ3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ZÝKLADNÍ ŠKOLA KOLIÍN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ZÝKLADNÍ ŠKOLA KOLIÍN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VY_32_INOVACE_04_ČJ3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L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82C07-E97E-40BA-9164-6D86A03767A9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87CE4-83E3-4CAC-A06F-DA71B02579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305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87CE4-83E3-4CAC-A06F-DA71B02579A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51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9943174"/>
              </p:ext>
            </p:extLst>
          </p:nvPr>
        </p:nvGraphicFramePr>
        <p:xfrm>
          <a:off x="539552" y="2130244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25352" y="3886019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464" y="4743639"/>
            <a:ext cx="5407152" cy="1045464"/>
          </a:xfrm>
          <a:prstGeom prst="rect">
            <a:avLst/>
          </a:prstGeom>
        </p:spPr>
      </p:pic>
      <p:sp>
        <p:nvSpPr>
          <p:cNvPr id="6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3. třídy na ZŠ</a:t>
            </a:r>
          </a:p>
          <a:p>
            <a:r>
              <a:rPr lang="cs-CZ" dirty="0" smtClean="0"/>
              <a:t>vhodný pro použití na interaktivní tabuli, formou prezentace seznámení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 s vyjmenovanými </a:t>
            </a:r>
            <a:r>
              <a:rPr lang="cs-CZ" dirty="0" smtClean="0"/>
              <a:t>slovy po L </a:t>
            </a:r>
          </a:p>
        </p:txBody>
      </p:sp>
    </p:spTree>
    <p:extLst>
      <p:ext uri="{BB962C8B-B14F-4D97-AF65-F5344CB8AC3E}">
        <p14:creationId xmlns:p14="http://schemas.microsoft.com/office/powerpoint/2010/main" val="351742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24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280" y="1425115"/>
            <a:ext cx="82809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holohlav%C3%BD&amp;um=1&amp;hl=cs&amp;biw=1619&amp;bih=728&amp;tbm=isch&amp;tbnid=EwykeT2r9DV_6M:&amp;imgrefurl=http://cz.123rf.com/photo_9525860_holohlava-mua-z-jeho-hlavu.html&amp;docid=ViBbVoKOg50NZM&amp;imgurl=http://us.123rf.com/400wm/400/400/imagehitevo/imagehitevo1105/imagehitevo110500328/9525860-holohlava-mua-z-jeho-hlavu.jpg&amp;w=267&amp;h=400&amp;ei=mgUTT5XKOKmj4gT0q43eAw&amp;zoom=1&amp;iact=hc&amp;vpx=935&amp;vpy=334&amp;dur=270&amp;hovh=275&amp;hovw=183&amp;tx=115&amp;ty=144&amp;sig=102340816085679748651&amp;page=1&amp;tbnh=149&amp;tbnw=106&amp;start=0&amp;ndsp=25&amp;ved=1t:429,r:12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4229" y="1154360"/>
            <a:ext cx="8338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Holá hlava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985" y="2404332"/>
            <a:ext cx="76565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Lysá hora</a:t>
            </a:r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1280" y="2671924"/>
            <a:ext cx="87535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http://www.google.cz/imgres?q=Lys%C3%A1+hora&amp;start=265&amp;hl=cs&amp;gbv=2&amp;biw=1619&amp;bih=728&amp;tbm=isch&amp;tbnid=jhN1Yp-9alQPmM:&amp;imgrefurl=http://www.mino-art.cz/index.php%3Fid%3D237&amp;docid=-Fh7yz9O_4hCVM&amp;imgurl=http://</a:t>
            </a:r>
            <a:r>
              <a:rPr lang="cs-CZ" sz="1000" dirty="0" smtClean="0"/>
              <a:t>www.mino-art.cz/images/1098_lysa_hora.jpg&amp;w=500&amp;h=666&amp;ei=dAMTT621Fsaj4gTo4vn4Aw&amp;zoom=1&amp;chk=sbg&amp;iact=hc&amp;vpx=641&amp;vpy=274&amp;dur=218&amp;hovh=161&amp;hovw=121&amp;tx=87&amp;ty=104&amp;sig=102340816085679748651&amp;page=11&amp;tbnh=161&amp;tbnw=118&amp;ndsp=27&amp;ved=1t:429,r:22,s:265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208900" y="3570981"/>
            <a:ext cx="870878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</a:rPr>
              <a:t>http://www.google.cz/imgres?q=lyska&amp;um=1&amp;hl=cs&amp;biw=1619&amp;bih=728&amp;tbm=isch&amp;tbnid=_</a:t>
            </a:r>
            <a:r>
              <a:rPr lang="cs-CZ" sz="1000" dirty="0" smtClean="0">
                <a:solidFill>
                  <a:prstClr val="black"/>
                </a:solidFill>
              </a:rPr>
              <a:t>yZSe</a:t>
            </a:r>
          </a:p>
          <a:p>
            <a:pPr lvl="0"/>
            <a:r>
              <a:rPr lang="cs-CZ" sz="1000" dirty="0" err="1" smtClean="0">
                <a:solidFill>
                  <a:prstClr val="black"/>
                </a:solidFill>
              </a:rPr>
              <a:t>ET_QsLM</a:t>
            </a:r>
            <a:r>
              <a:rPr lang="cs-CZ" sz="1000" dirty="0" smtClean="0">
                <a:solidFill>
                  <a:prstClr val="black"/>
                </a:solidFill>
              </a:rPr>
              <a:t>:&amp;imgrefurl=http://www.nahuby.sk/obrazok_detail.php%3Fobrazok_id%3D184566&amp;docid=1PQAGx18rYZlFM&amp;imgurl=http://www.nahuby.sk/images/fotosutaz/2010/01/04/Fulica-atra/ladislav_tabi_184566.jpg&amp;w=500&amp;h=700&amp;ei=-wQTT7n_KoPV4QTF4tS0CQ&amp;zoom=1&amp;iact=hc&amp;vpx=498&amp;vpy=348&amp;dur=1932&amp;hovh=266&amp;hovw=190&amp;tx=117&amp;ty=201&amp;sig=102340816085679748651&amp;page=1&amp;tbnh=128&amp;tbnw=105&amp;start=0&amp;ndsp=32&amp;ved=1t:429,r:26,s:0</a:t>
            </a:r>
            <a:endParaRPr lang="cs-CZ" sz="10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415" y="3356691"/>
            <a:ext cx="5128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Lyska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7468" y="4445398"/>
            <a:ext cx="4588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Lýko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186520" y="4706201"/>
            <a:ext cx="8773144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http://www.google.cz/imgres?q=l%C3%BDko&amp;um=1&amp;hl=cs&amp;sa=N&amp;biw=1619&amp;bih=728&amp;tbm=isch&amp;tbnid=QPJzrIwK-oVE0M:&amp;imgrefurl=http://www.farmarka.cz/lyko-prirodni-bile-50g&amp;docid=7Z0MDh2VAED9RM&amp;imgurl=http://www.farmarka.cz/images/Products/dekor_big/500736big.jpg&amp;w=500&amp;h=500&amp;ei=yTgTT63YN7DS4QSrkNnsAw&amp;zoom=1&amp;iact=hc&amp;vpx=176&amp;vpy=106&amp;dur=1194&amp;hovh=225&amp;hovw=225&amp;tx=118&amp;ty=92&amp;sig=102340816085679748651&amp;page=1&amp;tbnh=121&amp;tbnw=140&amp;start=0&amp;ndsp=35&amp;ved=1t:429,r:0,s: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96765" y="5588879"/>
            <a:ext cx="9813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Barevné lýko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165100" y="5848944"/>
            <a:ext cx="86553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</a:t>
            </a:r>
            <a:r>
              <a:rPr lang="cs-CZ" sz="1000" dirty="0" err="1"/>
              <a:t>imgres?q</a:t>
            </a:r>
            <a:r>
              <a:rPr lang="cs-CZ" sz="1000" dirty="0"/>
              <a:t>=pelyn%C4%9Bk&amp;um=1&amp;hl=</a:t>
            </a:r>
            <a:r>
              <a:rPr lang="cs-CZ" sz="1000" dirty="0" err="1"/>
              <a:t>cs&amp;biw</a:t>
            </a:r>
            <a:r>
              <a:rPr lang="cs-CZ" sz="1000" dirty="0"/>
              <a:t>=1619&amp;bih=728&amp;tbm=</a:t>
            </a:r>
            <a:r>
              <a:rPr lang="cs-CZ" sz="1000" dirty="0" err="1"/>
              <a:t>isch&amp;tbnid</a:t>
            </a:r>
            <a:r>
              <a:rPr lang="cs-CZ" sz="1000" dirty="0"/>
              <a:t>=</a:t>
            </a:r>
            <a:r>
              <a:rPr lang="cs-CZ" sz="1000" dirty="0" err="1"/>
              <a:t>quKVErmAnDcbRM</a:t>
            </a:r>
            <a:r>
              <a:rPr lang="cs-CZ" sz="1000" dirty="0"/>
              <a:t>:&amp;</a:t>
            </a:r>
            <a:r>
              <a:rPr lang="cs-CZ" sz="1000" dirty="0" err="1"/>
              <a:t>imgrefurl</a:t>
            </a:r>
            <a:r>
              <a:rPr lang="cs-CZ" sz="1000" dirty="0"/>
              <a:t>=http://botanika.wendys.cz/kytky/K474.php&amp;docid=sUK5_uEbLwzHqM&amp;imgurl=http://botanika.wendys.cz/kytky/prew.php%253F../foto/O474_1.jpg&amp;w=340&amp;h=255&amp;ei=7UoTT6TSHbPU4QTX0vT7Aw&amp;zoom=1&amp;iact=</a:t>
            </a:r>
            <a:r>
              <a:rPr lang="cs-CZ" sz="1000" dirty="0" err="1"/>
              <a:t>hc&amp;vpx</a:t>
            </a:r>
            <a:r>
              <a:rPr lang="cs-CZ" sz="1000" dirty="0"/>
              <a:t>=357&amp;vpy=194&amp;dur=466&amp;hovh=194&amp;hovw=259&amp;tx=96&amp;ty=83&amp;sig=102340816085679748651&amp;page=1&amp;tbnh=154&amp;tbnw=209&amp;start=0&amp;ndsp=27&amp;ved=1t:429,r:1,s:0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638338" y="131584"/>
            <a:ext cx="1847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993931" y="326498"/>
            <a:ext cx="31093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pl-PL" sz="2800" dirty="0"/>
              <a:t>Dostupné</a:t>
            </a:r>
            <a:r>
              <a:rPr lang="pl-PL" sz="3600" dirty="0"/>
              <a:t> </a:t>
            </a:r>
            <a:r>
              <a:rPr lang="pl-PL" sz="2800" dirty="0"/>
              <a:t>z WWW</a:t>
            </a:r>
            <a:r>
              <a:rPr lang="pl-PL" sz="3600" dirty="0"/>
              <a:t>: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3559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01988"/>
            <a:ext cx="828092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217836" y="1987097"/>
            <a:ext cx="8818660" cy="900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http://www.google.cz/imgres?q=l%C3%BDko&amp;um=1&amp;hl=cs&amp;sa=N&amp;biw=1619&amp;bih=728&amp;tbm=isch&amp;tbnid=g1PbbkIIObIihM:&amp;imgrefurl=http://</a:t>
            </a:r>
            <a:r>
              <a:rPr lang="cs-CZ" sz="1000" dirty="0"/>
              <a:t>www.ceskeskolky.cz/akce-podzimni-vyrabeni.html&amp;docid=p76VJM6w0UAsaM&amp;imgurl=https</a:t>
            </a:r>
            <a:r>
              <a:rPr lang="cs-CZ" sz="1050" dirty="0"/>
              <a:t>://img.sevt.cz/ceskeskolky.cz/products/4/419/640/41919200.jpg&amp;w=511&amp;h=640&amp;ei=yTgTT63YN7DS4QSrkNnsAw&amp;zoom=1&amp;iact=hc&amp;vpx=1372&amp;vpy=333&amp;dur=343&amp;hovh=251&amp;hovw=201&amp;tx=149&amp;ty=159&amp;sig=102340816085679748651&amp;page=2&amp;tbnh=165&amp;tbnw=125&amp;start=35&amp;ndsp=29&amp;ved=1t:429,r:14,s:35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471155"/>
            <a:ext cx="893502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l%C3%BDko&amp;um=1&amp;hl=cs&amp;biw=1619&amp;bih=728&amp;tbm=isch&amp;tbnid=5mMx6K9fpmffsM:&amp;imgrefurl=http://www.ireceptar.cz/rucni-prace/ozdobte-si-den-vazkou-z-lyka/&amp;docid=iUTWfGynE9chSM&amp;imgurl=http://www.ireceptar.cz/res/data/068/008384.jpg&amp;w=511&amp;h=383&amp;ei=Mj8TT7_FLoPd4QSJ7LneAw&amp;zoom=1&amp;iact=hc&amp;vpx=1200&amp;vpy=188&amp;dur=261&amp;hovh=194&amp;hovw=259&amp;tx=149&amp;ty=121&amp;sig=102340816085679748651&amp;page=2&amp;tbnh=165&amp;tbnw=212&amp;start=35&amp;ndsp=29&amp;ved=1t:429,r:13,s:35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0570" y="257850"/>
            <a:ext cx="9306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Motýl z lýka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7836" y="147932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http://atlasposkozeni.mendelu.cz/atlas/444-lykozrout_seversky.html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0570" y="1219349"/>
            <a:ext cx="940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Lýko stromu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4760" y="1743307"/>
            <a:ext cx="10400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Pelyněk květy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414760" y="2875002"/>
            <a:ext cx="100700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Pelyněk keřík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7836" y="3061900"/>
            <a:ext cx="88186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elyn%C4%9Bk&amp;um=1&amp;hl=cs&amp;biw=1619&amp;bih=728&amp;tbm=isch&amp;tbnid=4Sl2xoZPuYqpKM:&amp;imgrefurl=http://www.fiftyfifty.cz/Pelynek-2177214.php&amp;docid=HazaksdW_9D-uM&amp;imgurl=http://www.fiftyfifty.cz/fotografie/2010-06-c2177214/Pelynek.jpg&amp;w=256&amp;h=176&amp;ei=XEsTT9qFKcyQ4gT2tqDEAw&amp;zoom=1&amp;iact=hc&amp;vpx=523&amp;vpy=385&amp;dur=677&amp;hovh=140&amp;hovw=204&amp;tx=144&amp;ty=75&amp;sig=102340816085679748651&amp;page=6&amp;tbnh=140&amp;tbnw=204&amp;start=149&amp;ndsp=28&amp;ved=1t:429,r:9,s:149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1568" y="3754397"/>
            <a:ext cx="9557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Pelyněk listy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217836" y="4031396"/>
            <a:ext cx="86533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elyn%C4%9Bk&amp;um=1&amp;hl=cs&amp;biw=1619&amp;bih=728&amp;tbm=isch&amp;tbnid=hY7DlFYun-GO1M:&amp;imgrefurl=http://www.biolib.cz/cz/taxonimage/id68892/%3Ftaxonid%3D41308&amp;docid=Bbt9dEu4agpYfM&amp;imgurl=http://www.biolib.cz/IMG/GAL/68892.jpg&amp;w=700&amp;h=525&amp;ei=XEsTT9qFKcyQ4gT2tqDEAw&amp;zoom=1&amp;iact=hc&amp;vpx=1314&amp;vpy=357&amp;dur=3435&amp;hovh=194&amp;hovw=259&amp;tx=177&amp;ty=138&amp;sig=102340816085679748651&amp;page=2&amp;tbnh=161&amp;tbnw=215&amp;start=27&amp;ndsp=31&amp;ved=1t:429,r:7,s:27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21813" y="4739282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Pelyněk </a:t>
            </a:r>
            <a:r>
              <a:rPr lang="cs-CZ" sz="1200" dirty="0" smtClean="0"/>
              <a:t>herbář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217836" y="4965346"/>
            <a:ext cx="8653312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http://www.google.cz/imgres?q=pelyn%C4%9Bk&amp;um=1&amp;hl=cs&amp;biw=1619&amp;bih=728&amp;tbm=isch&amp;tbnid=G3WpCufqQsMWVM:&amp;imgrefurl=http://www.herbavitalis.cz/herbar.html&amp;docid=NQseu9bi-DAEYM&amp;imgurl=http://www.herbavitalis.cz/bylinky/Palina.gif&amp;w=285&amp;h=419&amp;ei=7UoTT6TSHbPU4QTX0vT7Aw&amp;zoom=1&amp;iact=hc&amp;vpx=816&amp;vpy=155&amp;dur=950&amp;hovh=272&amp;hovw=185&amp;tx=93&amp;ty=146&amp;sig=102340816085679748651&amp;page=1&amp;tbnh=154&amp;tbnw=105&amp;start=0&amp;ndsp=27&amp;ved=1t:429,r:4,s:0</a:t>
            </a:r>
          </a:p>
        </p:txBody>
      </p:sp>
    </p:spTree>
    <p:extLst>
      <p:ext uri="{BB962C8B-B14F-4D97-AF65-F5344CB8AC3E}">
        <p14:creationId xmlns:p14="http://schemas.microsoft.com/office/powerpoint/2010/main" val="165832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79512" y="609654"/>
            <a:ext cx="871296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ly%C5%A1ov%C3%BD+pol%C5%A1t%C3%A1%C5%99&amp;hl=cs&amp;gbv=2&amp;biw=1619&amp;bih=728&amp;tbm=isch&amp;tbnid=bcmqbeIPo5KHOM:&amp;imgrefurl=http://www.bytovytextil-obchod.cz/cz/e-shop/679154/c47248-polstarky/plysovy-polstarek-ovecka.html&amp;docid=H21m5w27wbu0iM&amp;imgurl=http://www.bytovytextil-obchod.cz/_</a:t>
            </a:r>
            <a:r>
              <a:rPr lang="cs-CZ" sz="1000" dirty="0" smtClean="0"/>
              <a:t>data/s_1986/shop/big_plysovy-polstarek-ovecka.jpg&amp;w=768&amp;h=1024&amp;ei=WVATT7ucJo774QTfxo2dAQ&amp;zoom=1&amp;iact=hc&amp;vpx=1379&amp;vpy=2&amp;dur=5894&amp;hovh=259&amp;hovw=194&amp;tx=155&amp;ty=73&amp;sig=102340816085679748651&amp;page=3&amp;tbnh=161&amp;tbnw=123&amp;start=64&amp;ndsp=28&amp;ved=1t:429,r:20,s:64</a:t>
            </a:r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32656"/>
            <a:ext cx="10912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Ovečka z plyše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179512" y="1770111"/>
            <a:ext cx="851198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ly%C5%A1ov%C3%BD+pol%C5%A1t%C3%A1%C5%99&amp;hl=cs&amp;gbv=2&amp;biw=1619&amp;bih=728&amp;tbm=isch&amp;tbnid=EJJ90zjTbtc6RM:&amp;imgrefurl=http://www.bedog.cz/pelisky-a-polstare-pro-psy/1110-plysovy-polstar-pepito-bezovy-vzor-60-x-50-cm-trixie.html&amp;docid=v3OA5qG02YVGpM&amp;imgurl=http://www.bedog.cz/1110-1635-thickbox/plysovy-polstar-pepito-bezovy-vzor-60-x-50-cm-trixie.jpg&amp;w=600&amp;h=600&amp;ei=WVATT7ucJo774QTfxo2dAQ&amp;zoom=1&amp;iact=hc&amp;vpx=633&amp;vpy=164&amp;dur=329&amp;hovh=225&amp;hovw=225&amp;tx=112&amp;ty=107&amp;sig=102340816085679748651&amp;page=2&amp;tbnh=159&amp;tbnw=159&amp;start=36&amp;ndsp=28&amp;ved=1t:429,r:9,s:36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92518" y="1493112"/>
            <a:ext cx="10413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Polštář šedivý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6507" y="2633669"/>
            <a:ext cx="987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Polštář zebra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87152" y="2908884"/>
            <a:ext cx="850434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ly%C5%A1ov%C3%BD+pol%C5%A1t%C3%A1%C5%99&amp;hl=cs&amp;gbv=2&amp;biw=1619&amp;bih=728&amp;tbm=isch&amp;tbnid=eOI_Cz5GPHhE1M:&amp;imgrefurl=http://www.vyhravej-souteze.cz/souteze/soutez-o-plysovy-polstarek-zebra-i2099/&amp;docid=WFDamtZuTnUb0M&amp;imgurl=http://www.vyhravej-souteze.cz/images/souteze/2099_soutez-o-plysovy-polstarek-zebra_2559.jpg&amp;w=600&amp;h=446&amp;ei=WVATT7ucJo774QTfxo2dAQ&amp;zoom=1&amp;iact=hc&amp;vpx=1313&amp;vpy=371&amp;dur=1886&amp;hovh=193&amp;hovw=260&amp;tx=189&amp;ty=123&amp;sig=102340816085679748651&amp;page=4&amp;tbnh=153&amp;tbnw=218&amp;start=92&amp;ndsp=27&amp;ved=1t:429,r:5,s:92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4014" y="3762726"/>
            <a:ext cx="11419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Polštář beruška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190476" y="4000637"/>
            <a:ext cx="85010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</a:rPr>
              <a:t>http://www.google.cz/imgres?q=ply%C5%A1ov%C3%BD+pol%C5%A1t%C3%A1%C5%99&amp;hl=cs&amp;gbv=2&amp;biw=1619&amp;bih=728&amp;tbm=isch&amp;tbnid=_FjFDKZASSDXNM:&amp;imgrefurl=http://www.mediashopcz.eu/%3Fo%3Dproducts%26mo%3Ddetailed%26pid%3D251%26cid%3D10&amp;docid=LHcidwLbdIJ5WM&amp;imgurl=http://www.mediashopcz.eu/media/1640_leiras.jpg&amp;w=290&amp;h=290&amp;ei=WVATT7ucJo774QTfxo2dAQ&amp;zoom=1&amp;iact=hc&amp;vpx=365&amp;vpy=142&amp;dur=322&amp;hovh=225&amp;hovw=225&amp;tx=126&amp;ty=86&amp;sig=102340816085679748651&amp;page=2&amp;tbnh=162&amp;tbnw=164&amp;start=36&amp;ndsp=28&amp;ved=1t:429,r:15,s:36</a:t>
            </a:r>
          </a:p>
        </p:txBody>
      </p:sp>
    </p:spTree>
    <p:extLst>
      <p:ext uri="{BB962C8B-B14F-4D97-AF65-F5344CB8AC3E}">
        <p14:creationId xmlns:p14="http://schemas.microsoft.com/office/powerpoint/2010/main" val="286428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árka\AppData\Local\Microsoft\Windows\Temporary Internet Files\Content.IE5\B1AN0LML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30" y="681466"/>
            <a:ext cx="2173410" cy="256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Šárka\AppData\Local\Microsoft\Windows\Temporary Internet Files\Content.IE5\B1AN0LML\MP900409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15803"/>
            <a:ext cx="3273828" cy="217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Šárka\AppData\Local\Microsoft\Windows\Temporary Internet Files\Content.IE5\4BI1YBTJ\MP900422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273829" cy="222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Šárka\AppData\Local\Microsoft\Windows\Temporary Internet Files\Content.IE5\UVYXGR75\MP9004276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31" y="4215802"/>
            <a:ext cx="3078598" cy="213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35908" y="243877"/>
            <a:ext cx="4796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S L Y Š E T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66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35455"/>
            <a:ext cx="2541825" cy="280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Šárka\AppData\Local\Microsoft\Windows\Temporary Internet Files\Content.IE5\B1AN0LML\MP9004011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73602"/>
            <a:ext cx="3318872" cy="235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árka\AppData\Local\Microsoft\Windows\Temporary Internet Files\Content.IE5\UVYXGR75\MP900403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3603"/>
            <a:ext cx="3528392" cy="2351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árka\AppData\Local\Microsoft\Windows\Temporary Internet Files\Content.IE5\B1AN0LML\MP9004278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628" y="3284982"/>
            <a:ext cx="2484276" cy="292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85642" y="2762413"/>
            <a:ext cx="12241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30CBD"/>
                </a:solidFill>
              </a:rPr>
              <a:t>M</a:t>
            </a:r>
          </a:p>
          <a:p>
            <a:pPr algn="ctr"/>
            <a:r>
              <a:rPr lang="cs-CZ" sz="6600" b="1" dirty="0" smtClean="0">
                <a:solidFill>
                  <a:srgbClr val="030CBD"/>
                </a:solidFill>
              </a:rPr>
              <a:t>L</a:t>
            </a:r>
          </a:p>
          <a:p>
            <a:pPr algn="ctr"/>
            <a:r>
              <a:rPr lang="cs-CZ" sz="6600" b="1" dirty="0" smtClean="0">
                <a:solidFill>
                  <a:srgbClr val="030CBD"/>
                </a:solidFill>
              </a:rPr>
              <a:t>Ý</a:t>
            </a:r>
          </a:p>
          <a:p>
            <a:pPr algn="ctr"/>
            <a:r>
              <a:rPr lang="cs-CZ" sz="6600" b="1" dirty="0">
                <a:solidFill>
                  <a:srgbClr val="030CBD"/>
                </a:solidFill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92951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Šárka\AppData\Local\Microsoft\Windows\Temporary Internet Files\Content.IE5\B1AN0LML\MP900407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52" y="620688"/>
            <a:ext cx="3439900" cy="25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árka\AppData\Local\Microsoft\Windows\Temporary Internet Files\Content.IE5\X8IZ0FL3\MC900335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453" y="620688"/>
            <a:ext cx="2694751" cy="257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Šárka\AppData\Local\Microsoft\Windows\Temporary Internet Files\Content.IE5\X8IZ0FL3\MC9000215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52" y="3612448"/>
            <a:ext cx="3295884" cy="248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Šárka\AppData\Local\Microsoft\Windows\Temporary Internet Files\Content.IE5\X8IZ0FL3\MC9002165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61048"/>
            <a:ext cx="2060764" cy="232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116632"/>
            <a:ext cx="165618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B</a:t>
            </a:r>
          </a:p>
          <a:p>
            <a:r>
              <a:rPr lang="cs-CZ" sz="6000" b="1" dirty="0" smtClean="0">
                <a:solidFill>
                  <a:srgbClr val="00B050"/>
                </a:solidFill>
              </a:rPr>
              <a:t>L</a:t>
            </a:r>
          </a:p>
          <a:p>
            <a:r>
              <a:rPr lang="cs-CZ" sz="6000" b="1" dirty="0" smtClean="0">
                <a:solidFill>
                  <a:srgbClr val="00B050"/>
                </a:solidFill>
              </a:rPr>
              <a:t>Ý</a:t>
            </a:r>
          </a:p>
          <a:p>
            <a:r>
              <a:rPr lang="cs-CZ" sz="6000" b="1" dirty="0" smtClean="0">
                <a:solidFill>
                  <a:srgbClr val="00B050"/>
                </a:solidFill>
              </a:rPr>
              <a:t>S</a:t>
            </a:r>
            <a:endParaRPr lang="cs-CZ" sz="6000" b="1" dirty="0">
              <a:solidFill>
                <a:srgbClr val="00B050"/>
              </a:solidFill>
            </a:endParaRPr>
          </a:p>
          <a:p>
            <a:r>
              <a:rPr lang="cs-CZ" sz="6000" b="1" dirty="0" smtClean="0">
                <a:solidFill>
                  <a:srgbClr val="00B050"/>
                </a:solidFill>
              </a:rPr>
              <a:t>K  </a:t>
            </a:r>
          </a:p>
          <a:p>
            <a:r>
              <a:rPr lang="cs-CZ" sz="6000" b="1" dirty="0" smtClean="0">
                <a:solidFill>
                  <a:srgbClr val="00B050"/>
                </a:solidFill>
              </a:rPr>
              <a:t>A   S </a:t>
            </a:r>
          </a:p>
          <a:p>
            <a:r>
              <a:rPr lang="cs-CZ" sz="6000" b="1" dirty="0" smtClean="0">
                <a:solidFill>
                  <a:srgbClr val="00B050"/>
                </a:solidFill>
              </a:rPr>
              <a:t>T    E  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62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00756"/>
            <a:ext cx="2448272" cy="2455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Šárka\AppData\Local\Microsoft\Windows\Temporary Internet Files\Content.IE5\B1AN0LML\MP9004222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79336"/>
            <a:ext cx="2217616" cy="221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Šárka\AppData\Local\Microsoft\Windows\Temporary Internet Files\Content.IE5\UVYXGR75\MP9004222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108" y="791040"/>
            <a:ext cx="22098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Šárka\AppData\Local\Microsoft\Windows\Temporary Internet Files\Content.IE5\B1AN0LML\MP9004395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824" y="3573016"/>
            <a:ext cx="3671147" cy="2443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440673" y="46185"/>
            <a:ext cx="5283819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33CC"/>
                </a:solidFill>
              </a:rPr>
              <a:t>         P </a:t>
            </a:r>
          </a:p>
          <a:p>
            <a:r>
              <a:rPr lang="cs-CZ" sz="6000" b="1" dirty="0">
                <a:solidFill>
                  <a:srgbClr val="FF33CC"/>
                </a:solidFill>
              </a:rPr>
              <a:t> </a:t>
            </a:r>
            <a:r>
              <a:rPr lang="cs-CZ" sz="6000" b="1" dirty="0" smtClean="0">
                <a:solidFill>
                  <a:srgbClr val="FF33CC"/>
                </a:solidFill>
              </a:rPr>
              <a:t>           O</a:t>
            </a:r>
          </a:p>
          <a:p>
            <a:r>
              <a:rPr lang="cs-CZ" sz="6000" b="1" dirty="0">
                <a:solidFill>
                  <a:srgbClr val="FF33CC"/>
                </a:solidFill>
              </a:rPr>
              <a:t> </a:t>
            </a:r>
            <a:r>
              <a:rPr lang="cs-CZ" sz="6000" b="1" dirty="0" smtClean="0">
                <a:solidFill>
                  <a:srgbClr val="FF33CC"/>
                </a:solidFill>
              </a:rPr>
              <a:t>               L</a:t>
            </a:r>
          </a:p>
          <a:p>
            <a:r>
              <a:rPr lang="cs-CZ" sz="6000" b="1" dirty="0">
                <a:solidFill>
                  <a:srgbClr val="FF33CC"/>
                </a:solidFill>
              </a:rPr>
              <a:t> </a:t>
            </a:r>
            <a:r>
              <a:rPr lang="cs-CZ" sz="6000" b="1" dirty="0" smtClean="0">
                <a:solidFill>
                  <a:srgbClr val="FF33CC"/>
                </a:solidFill>
              </a:rPr>
              <a:t>                  Y</a:t>
            </a:r>
          </a:p>
          <a:p>
            <a:r>
              <a:rPr lang="cs-CZ" sz="6000" b="1" dirty="0">
                <a:solidFill>
                  <a:srgbClr val="FF33CC"/>
                </a:solidFill>
              </a:rPr>
              <a:t> </a:t>
            </a:r>
            <a:r>
              <a:rPr lang="cs-CZ" sz="6000" b="1" dirty="0" smtClean="0">
                <a:solidFill>
                  <a:srgbClr val="FF33CC"/>
                </a:solidFill>
              </a:rPr>
              <a:t>                    K</a:t>
            </a:r>
          </a:p>
          <a:p>
            <a:r>
              <a:rPr lang="cs-CZ" sz="6000" b="1" dirty="0">
                <a:solidFill>
                  <a:srgbClr val="FF33CC"/>
                </a:solidFill>
              </a:rPr>
              <a:t> </a:t>
            </a:r>
            <a:r>
              <a:rPr lang="cs-CZ" sz="6000" b="1" dirty="0" smtClean="0">
                <a:solidFill>
                  <a:srgbClr val="FF33CC"/>
                </a:solidFill>
              </a:rPr>
              <a:t>                      A</a:t>
            </a:r>
          </a:p>
          <a:p>
            <a:r>
              <a:rPr lang="cs-CZ" sz="6000" b="1" dirty="0">
                <a:solidFill>
                  <a:srgbClr val="FF33CC"/>
                </a:solidFill>
              </a:rPr>
              <a:t> </a:t>
            </a:r>
            <a:r>
              <a:rPr lang="cs-CZ" sz="6000" b="1" dirty="0" smtClean="0">
                <a:solidFill>
                  <a:srgbClr val="FF33CC"/>
                </a:solidFill>
              </a:rPr>
              <a:t>                         T</a:t>
            </a:r>
            <a:endParaRPr lang="cs-CZ" sz="6000" b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30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2520280" cy="2761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 descr="C:\Users\Šárka\AppData\Local\Microsoft\Windows\Temporary Internet Files\Content.IE5\4BI1YBTJ\MP9001635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05064"/>
            <a:ext cx="3657600" cy="225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Šárka\AppData\Local\Microsoft\Windows\Temporary Internet Files\Content.IE5\X8IZ0FL3\MP9004388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2520280" cy="213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Šárka\AppData\Local\Microsoft\Windows\Temporary Internet Files\Content.IE5\4BI1YBTJ\MP9004092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952" y="1789539"/>
            <a:ext cx="2604320" cy="199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11856" y="508030"/>
            <a:ext cx="50898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</a:rPr>
              <a:t>P L Y N O U T</a:t>
            </a:r>
            <a:endParaRPr lang="cs-CZ" sz="7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34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Šárka\AppData\Local\Microsoft\Windows\Temporary Internet Files\Content.IE5\X8IZ0FL3\MC900335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620688"/>
            <a:ext cx="1944215" cy="259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B1AN0LML\MP900403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124" y="3350171"/>
            <a:ext cx="2387184" cy="298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árka\AppData\Local\Microsoft\Windows\Temporary Internet Files\Content.IE5\4BI1YBTJ\MP900437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414" y="3645024"/>
            <a:ext cx="3584200" cy="268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Šárka\AppData\Local\Microsoft\Windows\Temporary Internet Files\Content.IE5\4BI1YBTJ\MP9004236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004" y="509031"/>
            <a:ext cx="3024336" cy="268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72350"/>
            <a:ext cx="86409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P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L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Ý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T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V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A</a:t>
            </a:r>
          </a:p>
          <a:p>
            <a:r>
              <a:rPr lang="cs-CZ" sz="6000" b="1" dirty="0">
                <a:solidFill>
                  <a:srgbClr val="FFC000"/>
                </a:solidFill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059237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712" y="3921472"/>
            <a:ext cx="392503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Šárka\AppData\Local\Microsoft\Windows\Temporary Internet Files\Content.IE5\X8IZ0FL3\MP900409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641683"/>
            <a:ext cx="2736304" cy="271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árka\AppData\Local\Microsoft\Windows\Temporary Internet Files\Content.IE5\UVYXGR75\MC90044067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5" y="474322"/>
            <a:ext cx="2731120" cy="2543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árka\AppData\Local\Microsoft\Windows\Temporary Internet Files\Content.IE5\4BI1YBTJ\MP90017883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712" y="1553484"/>
            <a:ext cx="3060686" cy="205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39162" y="188640"/>
            <a:ext cx="48141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V Z L Y K A T</a:t>
            </a:r>
            <a:endParaRPr lang="cs-CZ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54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371850" cy="2243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http://www.mino-art.cz/images/1098_lysa_ho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07660"/>
            <a:ext cx="2219722" cy="308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ttp://www.nahuby.sk/images/fotosutaz/2010/01/04/Fulica-atra/ladislav_tabi_18456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512" y="607659"/>
            <a:ext cx="2201514" cy="308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us.123rf.com/400wm/400/400/imagehitevo/imagehitevo1105/imagehitevo110500328/9525860-holohlava-mua-z-jeho-hlav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07659"/>
            <a:ext cx="2363738" cy="3118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9058" y="4747210"/>
            <a:ext cx="33588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L Y S Ý</a:t>
            </a:r>
            <a:endParaRPr lang="cs-CZ" sz="8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4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Šárka\AppData\Local\Microsoft\Windows\Temporary Internet Files\Content.IE5\UVYXGR75\MP9002894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7084"/>
            <a:ext cx="3528392" cy="233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árka\AppData\Local\Microsoft\Windows\Temporary Internet Files\Content.IE5\B1AN0LML\MP9004070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5998"/>
            <a:ext cx="3203848" cy="213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árka\AppData\Local\Microsoft\Windows\Temporary Internet Files\Content.IE5\4BI1YBTJ\MP9004004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128" y="294873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Šárka\AppData\Local\Microsoft\Windows\Temporary Internet Files\Content.IE5\B1AN0LML\MP9004310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65582"/>
            <a:ext cx="3528392" cy="235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64979" y="475998"/>
            <a:ext cx="80983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00FF"/>
                </a:solidFill>
              </a:rPr>
              <a:t>L</a:t>
            </a:r>
          </a:p>
          <a:p>
            <a:r>
              <a:rPr lang="cs-CZ" sz="7200" b="1" dirty="0" smtClean="0">
                <a:solidFill>
                  <a:srgbClr val="0000FF"/>
                </a:solidFill>
              </a:rPr>
              <a:t>Ý</a:t>
            </a:r>
          </a:p>
          <a:p>
            <a:r>
              <a:rPr lang="cs-CZ" sz="7200" b="1" dirty="0" smtClean="0">
                <a:solidFill>
                  <a:srgbClr val="0000FF"/>
                </a:solidFill>
              </a:rPr>
              <a:t>T</a:t>
            </a:r>
          </a:p>
          <a:p>
            <a:r>
              <a:rPr lang="cs-CZ" sz="7200" b="1" dirty="0" smtClean="0">
                <a:solidFill>
                  <a:srgbClr val="0000FF"/>
                </a:solidFill>
              </a:rPr>
              <a:t>K</a:t>
            </a:r>
          </a:p>
          <a:p>
            <a:r>
              <a:rPr lang="cs-CZ" sz="7200" b="1" dirty="0">
                <a:solidFill>
                  <a:srgbClr val="0000FF"/>
                </a:solidFill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08638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armarka.cz/images/Products/dekor_big/500736bi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2656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mg.sevt.cz/ceskeskolky.cz/products/4/419/640/419192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7304"/>
            <a:ext cx="2626476" cy="328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ireceptar.cz/res/data/068/00838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01008"/>
            <a:ext cx="3578214" cy="261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atlasposkozeni.mendelu.cz/lib/showpic.php?id=396&amp;ww=fotogalerie&amp;w=nahle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392" y="3717032"/>
            <a:ext cx="3194677" cy="239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17184" y="2300722"/>
            <a:ext cx="28103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L Ý K O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49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Šárka\AppData\Local\Microsoft\Windows\Temporary Internet Files\Content.IE5\3QU814S2\MC900320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58103"/>
            <a:ext cx="2016224" cy="268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árka\AppData\Local\Microsoft\Windows\Temporary Internet Files\Content.IE5\5J3TDELX\MP9004230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76023"/>
            <a:ext cx="1872208" cy="238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Šárka\AppData\Local\Microsoft\Windows\Temporary Internet Files\Content.IE5\PWOE5N3I\MP9004001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88" y="764704"/>
            <a:ext cx="3572605" cy="238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Šárka\AppData\Local\Microsoft\Windows\Temporary Internet Files\Content.IE5\PWOE5N3I\MP9004075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32278"/>
            <a:ext cx="3573641" cy="2381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9638" y="873201"/>
            <a:ext cx="141577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L</a:t>
            </a:r>
          </a:p>
          <a:p>
            <a:r>
              <a:rPr lang="cs-CZ" sz="8000" b="1" dirty="0" smtClean="0">
                <a:solidFill>
                  <a:srgbClr val="FF0000"/>
                </a:solidFill>
              </a:rPr>
              <a:t>   Y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33053" y="3717032"/>
            <a:ext cx="138211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Ž</a:t>
            </a:r>
          </a:p>
          <a:p>
            <a:r>
              <a:rPr lang="cs-CZ" sz="8000" b="1" dirty="0" smtClean="0">
                <a:solidFill>
                  <a:srgbClr val="FF0000"/>
                </a:solidFill>
              </a:rPr>
              <a:t>   E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91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botanika.wendys.cz/kytky/prew.php?../foto/O474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88526"/>
            <a:ext cx="3276364" cy="259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2.gstatic.com/images?q=tbn:ANd9GcT112cWzjJQ8L2bS9COVsj5BefvRhRMszo-xufky9xvd1LNA7W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14" y="798623"/>
            <a:ext cx="3291414" cy="248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1.gstatic.com/images?q=tbn:ANd9GcRGE2kqLvvVOrpCBR04odV8j3aWt0ZQSE-Hi7RRVEPhuCzGs7ua6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27520"/>
            <a:ext cx="1762125" cy="259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biolib.cz/IMG/GAL/6889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42057"/>
            <a:ext cx="32763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3284984"/>
            <a:ext cx="3816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P E</a:t>
            </a:r>
          </a:p>
          <a:p>
            <a:r>
              <a:rPr lang="cs-CZ" sz="7200" b="1" dirty="0">
                <a:solidFill>
                  <a:srgbClr val="00B050"/>
                </a:solidFill>
              </a:rPr>
              <a:t> </a:t>
            </a:r>
            <a:r>
              <a:rPr lang="cs-CZ" sz="7200" b="1" dirty="0" smtClean="0">
                <a:solidFill>
                  <a:srgbClr val="00B050"/>
                </a:solidFill>
              </a:rPr>
              <a:t>  L Y</a:t>
            </a:r>
          </a:p>
          <a:p>
            <a:r>
              <a:rPr lang="cs-CZ" sz="7200" b="1" dirty="0">
                <a:solidFill>
                  <a:srgbClr val="00B050"/>
                </a:solidFill>
              </a:rPr>
              <a:t> </a:t>
            </a:r>
            <a:r>
              <a:rPr lang="cs-CZ" sz="7200" b="1" dirty="0" smtClean="0">
                <a:solidFill>
                  <a:srgbClr val="00B050"/>
                </a:solidFill>
              </a:rPr>
              <a:t>    N Ě K</a:t>
            </a:r>
            <a:endParaRPr lang="cs-CZ" sz="7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3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bytovytextil-obchod.cz/_data/s_1986/shop/big_plysovy-polstarek-ovec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44" y="2996952"/>
            <a:ext cx="2578535" cy="343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bedog.cz/1110-1635-thickbox/plysovy-polstar-pepito-bezovy-vzor-60-x-50-cm-trix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63" y="0"/>
            <a:ext cx="4005063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vyhravej-souteze.cz/images/souteze/2099_soutez-o-plysovy-polstarek-zebra_255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314" y="3376917"/>
            <a:ext cx="4073344" cy="264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mediashopcz.eu/media/1640_leira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0"/>
            <a:ext cx="2741116" cy="274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8574" y="620688"/>
            <a:ext cx="67678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P</a:t>
            </a:r>
          </a:p>
          <a:p>
            <a:r>
              <a:rPr lang="cs-CZ" sz="7200" b="1" dirty="0" smtClean="0">
                <a:solidFill>
                  <a:srgbClr val="FF0000"/>
                </a:solidFill>
              </a:rPr>
              <a:t>L</a:t>
            </a:r>
          </a:p>
          <a:p>
            <a:r>
              <a:rPr lang="cs-CZ" sz="7200" b="1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sz="7200" b="1" dirty="0">
                <a:solidFill>
                  <a:srgbClr val="FF0000"/>
                </a:solidFill>
              </a:rPr>
              <a:t>Š</a:t>
            </a:r>
          </a:p>
        </p:txBody>
      </p:sp>
    </p:spTree>
    <p:extLst>
      <p:ext uri="{BB962C8B-B14F-4D97-AF65-F5344CB8AC3E}">
        <p14:creationId xmlns:p14="http://schemas.microsoft.com/office/powerpoint/2010/main" val="217304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280" y="461863"/>
            <a:ext cx="82809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holohlav%C3%BD&amp;um=1&amp;hl=cs&amp;biw=1619&amp;bih=728&amp;tbm=isch&amp;tbnid=EwykeT2r9DV_6M:&amp;imgrefurl=http://cz.123rf.com/photo_9525860_holohlava-mua-z-jeho-hlavu.html&amp;docid=ViBbVoKOg50NZM&amp;imgurl=http://us.123rf.com/400wm/400/400/imagehitevo/imagehitevo1105/imagehitevo110500328/9525860-holohlava-mua-z-jeho-hlavu.jpg&amp;w=267&amp;h=400&amp;ei=mgUTT5XKOKmj4gT0q43eAw&amp;zoom=1&amp;iact=hc&amp;vpx=935&amp;vpy=334&amp;dur=270&amp;hovh=275&amp;hovw=183&amp;tx=115&amp;ty=144&amp;sig=102340816085679748651&amp;page=1&amp;tbnh=149&amp;tbnw=106&amp;start=0&amp;ndsp=25&amp;ved=1t:429,r:12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41985" y="190728"/>
            <a:ext cx="8338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Holá hlava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4061" y="1477526"/>
            <a:ext cx="76565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Lysá hora</a:t>
            </a:r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86520" y="1754049"/>
            <a:ext cx="87535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http://www.google.cz/imgres?q=Lys%C3%A1+hora&amp;start=265&amp;hl=cs&amp;gbv=2&amp;biw=1619&amp;bih=728&amp;tbm=isch&amp;tbnid=jhN1Yp-9alQPmM:&amp;imgrefurl=http://www.mino-art.cz/index.php%3Fid%3D237&amp;docid=-Fh7yz9O_4hCVM&amp;imgurl=http://</a:t>
            </a:r>
            <a:r>
              <a:rPr lang="cs-CZ" sz="1000" dirty="0" smtClean="0"/>
              <a:t>www.mino-art.cz/images/1098_lysa_hora.jpg&amp;w=500&amp;h=666&amp;ei=dAMTT621Fsaj4gTo4vn4Aw&amp;zoom=1&amp;chk=sbg&amp;iact=hc&amp;vpx=641&amp;vpy=274&amp;dur=218&amp;hovh=161&amp;hovw=121&amp;tx=87&amp;ty=104&amp;sig=102340816085679748651&amp;page=11&amp;tbnh=161&amp;tbnw=118&amp;ndsp=27&amp;ved=1t:429,r:22,s:265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231280" y="2734414"/>
            <a:ext cx="870878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</a:rPr>
              <a:t>http://www.google.cz/imgres?q=lyska&amp;um=1&amp;hl=cs&amp;biw=1619&amp;bih=728&amp;tbm=isch&amp;tbnid=_</a:t>
            </a:r>
            <a:r>
              <a:rPr lang="cs-CZ" sz="1000" dirty="0" smtClean="0">
                <a:solidFill>
                  <a:prstClr val="black"/>
                </a:solidFill>
              </a:rPr>
              <a:t>yZSe</a:t>
            </a:r>
          </a:p>
          <a:p>
            <a:pPr lvl="0"/>
            <a:r>
              <a:rPr lang="cs-CZ" sz="1000" dirty="0" err="1" smtClean="0">
                <a:solidFill>
                  <a:prstClr val="black"/>
                </a:solidFill>
              </a:rPr>
              <a:t>ET_QsLM</a:t>
            </a:r>
            <a:r>
              <a:rPr lang="cs-CZ" sz="1000" dirty="0" smtClean="0">
                <a:solidFill>
                  <a:prstClr val="black"/>
                </a:solidFill>
              </a:rPr>
              <a:t>:&amp;imgrefurl=http://www.nahuby.sk/obrazok_detail.php%3Fobrazok_id%3D184566&amp;docid=1PQAGx18rYZlFM&amp;imgurl=http://www.nahuby.sk/images/fotosutaz/2010/01/04/Fulica-atra/ladislav_tabi_184566.jpg&amp;w=500&amp;h=700&amp;ei=-wQTT7n_KoPV4QTF4tS0CQ&amp;zoom=1&amp;iact=hc&amp;vpx=498&amp;vpy=348&amp;dur=1932&amp;hovh=266&amp;hovw=190&amp;tx=117&amp;ty=201&amp;sig=102340816085679748651&amp;page=1&amp;tbnh=128&amp;tbnw=105&amp;start=0&amp;ndsp=32&amp;ved=1t:429,r:26,s:0</a:t>
            </a:r>
            <a:endParaRPr lang="cs-CZ" sz="10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3053" y="2457415"/>
            <a:ext cx="5128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Lyska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765" y="3596188"/>
            <a:ext cx="4588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Lýko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166924" y="3873187"/>
            <a:ext cx="8773144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http://www.google.cz/imgres?q=l%C3%BDko&amp;um=1&amp;hl=cs&amp;sa=N&amp;biw=1619&amp;bih=728&amp;tbm=isch&amp;tbnid=QPJzrIwK-oVE0M:&amp;imgrefurl=http://www.farmarka.cz/lyko-prirodni-bile-50g&amp;docid=7Z0MDh2VAED9RM&amp;imgurl=http://www.farmarka.cz/images/Products/dekor_big/500736big.jpg&amp;w=500&amp;h=500&amp;ei=yTgTT63YN7DS4QSrkNnsAw&amp;zoom=1&amp;iact=hc&amp;vpx=176&amp;vpy=106&amp;dur=1194&amp;hovh=225&amp;hovw=225&amp;tx=118&amp;ty=92&amp;sig=102340816085679748651&amp;page=1&amp;tbnh=121&amp;tbnw=140&amp;start=0&amp;ndsp=35&amp;ved=1t:429,r:0,s: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3053" y="4837191"/>
            <a:ext cx="9813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Barevné lýko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165100" y="5144968"/>
            <a:ext cx="86553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</a:t>
            </a:r>
            <a:r>
              <a:rPr lang="cs-CZ" sz="1000" dirty="0" err="1"/>
              <a:t>imgres?q</a:t>
            </a:r>
            <a:r>
              <a:rPr lang="cs-CZ" sz="1000" dirty="0"/>
              <a:t>=pelyn%C4%9Bk&amp;um=1&amp;hl=</a:t>
            </a:r>
            <a:r>
              <a:rPr lang="cs-CZ" sz="1000" dirty="0" err="1"/>
              <a:t>cs&amp;biw</a:t>
            </a:r>
            <a:r>
              <a:rPr lang="cs-CZ" sz="1000" dirty="0"/>
              <a:t>=1619&amp;bih=728&amp;tbm=</a:t>
            </a:r>
            <a:r>
              <a:rPr lang="cs-CZ" sz="1000" dirty="0" err="1"/>
              <a:t>isch&amp;tbnid</a:t>
            </a:r>
            <a:r>
              <a:rPr lang="cs-CZ" sz="1000" dirty="0"/>
              <a:t>=</a:t>
            </a:r>
            <a:r>
              <a:rPr lang="cs-CZ" sz="1000" dirty="0" err="1"/>
              <a:t>quKVErmAnDcbRM</a:t>
            </a:r>
            <a:r>
              <a:rPr lang="cs-CZ" sz="1000" dirty="0"/>
              <a:t>:&amp;</a:t>
            </a:r>
            <a:r>
              <a:rPr lang="cs-CZ" sz="1000" dirty="0" err="1"/>
              <a:t>imgrefurl</a:t>
            </a:r>
            <a:r>
              <a:rPr lang="cs-CZ" sz="1000" dirty="0"/>
              <a:t>=http://botanika.wendys.cz/kytky/K474.php&amp;docid=sUK5_uEbLwzHqM&amp;imgurl=http://botanika.wendys.cz/kytky/prew.php%253F../foto/O474_1.jpg&amp;w=340&amp;h=255&amp;ei=7UoTT6TSHbPU4QTX0vT7Aw&amp;zoom=1&amp;iact=</a:t>
            </a:r>
            <a:r>
              <a:rPr lang="cs-CZ" sz="1000" dirty="0" err="1"/>
              <a:t>hc&amp;vpx</a:t>
            </a:r>
            <a:r>
              <a:rPr lang="cs-CZ" sz="1000" dirty="0"/>
              <a:t>=357&amp;vpy=194&amp;dur=466&amp;hovh=194&amp;hovw=259&amp;tx=96&amp;ty=83&amp;sig=102340816085679748651&amp;page=1&amp;tbnh=154&amp;tbnw=209&amp;start=0&amp;ndsp=27&amp;ved=1t:429,r:1,s:0</a:t>
            </a:r>
          </a:p>
        </p:txBody>
      </p:sp>
    </p:spTree>
    <p:extLst>
      <p:ext uri="{BB962C8B-B14F-4D97-AF65-F5344CB8AC3E}">
        <p14:creationId xmlns:p14="http://schemas.microsoft.com/office/powerpoint/2010/main" val="136568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01988"/>
            <a:ext cx="828092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217836" y="1987097"/>
            <a:ext cx="8818660" cy="900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http://www.google.cz/imgres?q=l%C3%BDko&amp;um=1&amp;hl=cs&amp;sa=N&amp;biw=1619&amp;bih=728&amp;tbm=isch&amp;tbnid=g1PbbkIIObIihM:&amp;imgrefurl=http://</a:t>
            </a:r>
            <a:r>
              <a:rPr lang="cs-CZ" sz="1000" dirty="0"/>
              <a:t>www.ceskeskolky.cz/akce-podzimni-vyrabeni.html&amp;docid=p76VJM6w0UAsaM&amp;imgurl=https</a:t>
            </a:r>
            <a:r>
              <a:rPr lang="cs-CZ" sz="1050" dirty="0"/>
              <a:t>://img.sevt.cz/ceskeskolky.cz/products/4/419/640/41919200.jpg&amp;w=511&amp;h=640&amp;ei=yTgTT63YN7DS4QSrkNnsAw&amp;zoom=1&amp;iact=hc&amp;vpx=1372&amp;vpy=333&amp;dur=343&amp;hovh=251&amp;hovw=201&amp;tx=149&amp;ty=159&amp;sig=102340816085679748651&amp;page=2&amp;tbnh=165&amp;tbnw=125&amp;start=35&amp;ndsp=29&amp;ved=1t:429,r:14,s:35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471155"/>
            <a:ext cx="893502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l%C3%BDko&amp;um=1&amp;hl=cs&amp;biw=1619&amp;bih=728&amp;tbm=isch&amp;tbnid=5mMx6K9fpmffsM:&amp;imgrefurl=http://www.ireceptar.cz/rucni-prace/ozdobte-si-den-vazkou-z-lyka/&amp;docid=iUTWfGynE9chSM&amp;imgurl=http://www.ireceptar.cz/res/data/068/008384.jpg&amp;w=511&amp;h=383&amp;ei=Mj8TT7_FLoPd4QSJ7LneAw&amp;zoom=1&amp;iact=hc&amp;vpx=1200&amp;vpy=188&amp;dur=261&amp;hovh=194&amp;hovw=259&amp;tx=149&amp;ty=121&amp;sig=102340816085679748651&amp;page=2&amp;tbnh=165&amp;tbnw=212&amp;start=35&amp;ndsp=29&amp;ved=1t:429,r:13,s:35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0570" y="257850"/>
            <a:ext cx="9306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Motýl z lýka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7836" y="147932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http://atlasposkozeni.mendelu.cz/atlas/444-lykozrout_seversky.html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0570" y="1219349"/>
            <a:ext cx="940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Lýko stromu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4760" y="1743307"/>
            <a:ext cx="10400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Pelyněk květy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414760" y="2875002"/>
            <a:ext cx="100700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Pelyněk keřík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7836" y="3061900"/>
            <a:ext cx="88186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elyn%C4%9Bk&amp;um=1&amp;hl=cs&amp;biw=1619&amp;bih=728&amp;tbm=isch&amp;tbnid=4Sl2xoZPuYqpKM:&amp;imgrefurl=http://www.fiftyfifty.cz/Pelynek-2177214.php&amp;docid=HazaksdW_9D-uM&amp;imgurl=http://www.fiftyfifty.cz/fotografie/2010-06-c2177214/Pelynek.jpg&amp;w=256&amp;h=176&amp;ei=XEsTT9qFKcyQ4gT2tqDEAw&amp;zoom=1&amp;iact=hc&amp;vpx=523&amp;vpy=385&amp;dur=677&amp;hovh=140&amp;hovw=204&amp;tx=144&amp;ty=75&amp;sig=102340816085679748651&amp;page=6&amp;tbnh=140&amp;tbnw=204&amp;start=149&amp;ndsp=28&amp;ved=1t:429,r:9,s:149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1568" y="3754397"/>
            <a:ext cx="9557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Pelyněk listy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217836" y="4031396"/>
            <a:ext cx="86533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elyn%C4%9Bk&amp;um=1&amp;hl=cs&amp;biw=1619&amp;bih=728&amp;tbm=isch&amp;tbnid=hY7DlFYun-GO1M:&amp;imgrefurl=http://www.biolib.cz/cz/taxonimage/id68892/%3Ftaxonid%3D41308&amp;docid=Bbt9dEu4agpYfM&amp;imgurl=http://www.biolib.cz/IMG/GAL/68892.jpg&amp;w=700&amp;h=525&amp;ei=XEsTT9qFKcyQ4gT2tqDEAw&amp;zoom=1&amp;iact=hc&amp;vpx=1314&amp;vpy=357&amp;dur=3435&amp;hovh=194&amp;hovw=259&amp;tx=177&amp;ty=138&amp;sig=102340816085679748651&amp;page=2&amp;tbnh=161&amp;tbnw=215&amp;start=27&amp;ndsp=31&amp;ved=1t:429,r:7,s:27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21813" y="4739282"/>
            <a:ext cx="10807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Pelyněk </a:t>
            </a:r>
            <a:r>
              <a:rPr lang="cs-CZ" sz="1200" dirty="0" smtClean="0"/>
              <a:t>herbář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217836" y="4965346"/>
            <a:ext cx="8653312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http://www.google.cz/imgres?q=pelyn%C4%9Bk&amp;um=1&amp;hl=cs&amp;biw=1619&amp;bih=728&amp;tbm=isch&amp;tbnid=G3WpCufqQsMWVM:&amp;imgrefurl=http://www.herbavitalis.cz/herbar.html&amp;docid=NQseu9bi-DAEYM&amp;imgurl=http://www.herbavitalis.cz/bylinky/Palina.gif&amp;w=285&amp;h=419&amp;ei=7UoTT6TSHbPU4QTX0vT7Aw&amp;zoom=1&amp;iact=hc&amp;vpx=816&amp;vpy=155&amp;dur=950&amp;hovh=272&amp;hovw=185&amp;tx=93&amp;ty=146&amp;sig=102340816085679748651&amp;page=1&amp;tbnh=154&amp;tbnw=105&amp;start=0&amp;ndsp=27&amp;ved=1t:429,r:4,s:0</a:t>
            </a:r>
          </a:p>
        </p:txBody>
      </p:sp>
    </p:spTree>
    <p:extLst>
      <p:ext uri="{BB962C8B-B14F-4D97-AF65-F5344CB8AC3E}">
        <p14:creationId xmlns:p14="http://schemas.microsoft.com/office/powerpoint/2010/main" val="364873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79512" y="609654"/>
            <a:ext cx="871296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ly%C5%A1ov%C3%BD+pol%C5%A1t%C3%A1%C5%99&amp;hl=cs&amp;gbv=2&amp;biw=1619&amp;bih=728&amp;tbm=isch&amp;tbnid=bcmqbeIPo5KHOM:&amp;imgrefurl=http://www.bytovytextil-obchod.cz/cz/e-shop/679154/c47248-polstarky/plysovy-polstarek-ovecka.html&amp;docid=H21m5w27wbu0iM&amp;imgurl=http://www.bytovytextil-obchod.cz/_</a:t>
            </a:r>
            <a:r>
              <a:rPr lang="cs-CZ" sz="1000" dirty="0" smtClean="0"/>
              <a:t>data/s_1986/shop/big_plysovy-polstarek-ovecka.jpg&amp;w=768&amp;h=1024&amp;ei=WVATT7ucJo774QTfxo2dAQ&amp;zoom=1&amp;iact=hc&amp;vpx=1379&amp;vpy=2&amp;dur=5894&amp;hovh=259&amp;hovw=194&amp;tx=155&amp;ty=73&amp;sig=102340816085679748651&amp;page=3&amp;tbnh=161&amp;tbnw=123&amp;start=64&amp;ndsp=28&amp;ved=1t:429,r:20,s:64</a:t>
            </a:r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32656"/>
            <a:ext cx="10912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Ovečka z plyše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179512" y="1770111"/>
            <a:ext cx="851198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ly%C5%A1ov%C3%BD+pol%C5%A1t%C3%A1%C5%99&amp;hl=cs&amp;gbv=2&amp;biw=1619&amp;bih=728&amp;tbm=isch&amp;tbnid=EJJ90zjTbtc6RM:&amp;imgrefurl=http://www.bedog.cz/pelisky-a-polstare-pro-psy/1110-plysovy-polstar-pepito-bezovy-vzor-60-x-50-cm-trixie.html&amp;docid=v3OA5qG02YVGpM&amp;imgurl=http://www.bedog.cz/1110-1635-thickbox/plysovy-polstar-pepito-bezovy-vzor-60-x-50-cm-trixie.jpg&amp;w=600&amp;h=600&amp;ei=WVATT7ucJo774QTfxo2dAQ&amp;zoom=1&amp;iact=hc&amp;vpx=633&amp;vpy=164&amp;dur=329&amp;hovh=225&amp;hovw=225&amp;tx=112&amp;ty=107&amp;sig=102340816085679748651&amp;page=2&amp;tbnh=159&amp;tbnw=159&amp;start=36&amp;ndsp=28&amp;ved=1t:429,r:9,s:36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92518" y="1493112"/>
            <a:ext cx="10413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Polštář šedivý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6507" y="2633669"/>
            <a:ext cx="987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Polštář zebra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87152" y="2908884"/>
            <a:ext cx="850434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ply%C5%A1ov%C3%BD+pol%C5%A1t%C3%A1%C5%99&amp;hl=cs&amp;gbv=2&amp;biw=1619&amp;bih=728&amp;tbm=isch&amp;tbnid=eOI_Cz5GPHhE1M:&amp;imgrefurl=http://www.vyhravej-souteze.cz/souteze/soutez-o-plysovy-polstarek-zebra-i2099/&amp;docid=WFDamtZuTnUb0M&amp;imgurl=http://www.vyhravej-souteze.cz/images/souteze/2099_soutez-o-plysovy-polstarek-zebra_2559.jpg&amp;w=600&amp;h=446&amp;ei=WVATT7ucJo774QTfxo2dAQ&amp;zoom=1&amp;iact=hc&amp;vpx=1313&amp;vpy=371&amp;dur=1886&amp;hovh=193&amp;hovw=260&amp;tx=189&amp;ty=123&amp;sig=102340816085679748651&amp;page=4&amp;tbnh=153&amp;tbnw=218&amp;start=92&amp;ndsp=27&amp;ved=1t:429,r:5,s:92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4014" y="3762726"/>
            <a:ext cx="11419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Polštář beruška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190476" y="4000637"/>
            <a:ext cx="85010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</a:rPr>
              <a:t>http://www.google.cz/imgres?q=ply%C5%A1ov%C3%BD+pol%C5%A1t%C3%A1%C5%99&amp;hl=cs&amp;gbv=2&amp;biw=1619&amp;bih=728&amp;tbm=isch&amp;tbnid=_FjFDKZASSDXNM:&amp;imgrefurl=http://www.mediashopcz.eu/%3Fo%3Dproducts%26mo%3Ddetailed%26pid%3D251%26cid%3D10&amp;docid=LHcidwLbdIJ5WM&amp;imgurl=http://www.mediashopcz.eu/media/1640_leiras.jpg&amp;w=290&amp;h=290&amp;ei=WVATT7ucJo774QTfxo2dAQ&amp;zoom=1&amp;iact=hc&amp;vpx=365&amp;vpy=142&amp;dur=322&amp;hovh=225&amp;hovw=225&amp;tx=126&amp;ty=86&amp;sig=102340816085679748651&amp;page=2&amp;tbnh=162&amp;tbnw=164&amp;start=36&amp;ndsp=28&amp;ved=1t:429,r:15,s:36</a:t>
            </a:r>
          </a:p>
        </p:txBody>
      </p:sp>
    </p:spTree>
    <p:extLst>
      <p:ext uri="{BB962C8B-B14F-4D97-AF65-F5344CB8AC3E}">
        <p14:creationId xmlns:p14="http://schemas.microsoft.com/office/powerpoint/2010/main" val="121011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512</Words>
  <Application>Microsoft Office PowerPoint</Application>
  <PresentationFormat>Předvádění na obrazovce (4:3)</PresentationFormat>
  <Paragraphs>129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ANOTACE</vt:lpstr>
      <vt:lpstr>CITACE, POUŽITÉ 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52</cp:revision>
  <dcterms:created xsi:type="dcterms:W3CDTF">2011-06-20T10:40:08Z</dcterms:created>
  <dcterms:modified xsi:type="dcterms:W3CDTF">2012-03-17T15:47:04Z</dcterms:modified>
</cp:coreProperties>
</file>