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3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CC"/>
    <a:srgbClr val="0000FF"/>
    <a:srgbClr val="008E4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4" autoAdjust="0"/>
    <p:restoredTop sz="94671" autoAdjust="0"/>
  </p:normalViewPr>
  <p:slideViewPr>
    <p:cSldViewPr>
      <p:cViewPr>
        <p:scale>
          <a:sx n="70" d="100"/>
          <a:sy n="70" d="100"/>
        </p:scale>
        <p:origin x="-318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34F5384-D96E-4269-AED5-E3EC95D08AC5}" type="datetimeFigureOut">
              <a:rPr lang="cs-CZ" smtClean="0"/>
              <a:t>22.10.2013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A1E53ED-7357-42B6-98FB-C06ACF4746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87988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SE STŘEDEM V POČÁTKU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D69B3F-3C1F-4657-B10B-D53654E113BF}" type="slidenum">
              <a:rPr lang="cs-CZ" smtClean="0"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4374743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/>
              <a:t>Dodělat ještě jeden + úkol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D69B3F-3C1F-4657-B10B-D53654E113BF}" type="slidenum">
              <a:rPr lang="cs-CZ" smtClean="0"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4374743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4078BC0-B4CA-413A-BBD6-97F2C840B6E1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28839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88438C-80AD-4778-B2B2-5686FF893864}" type="datetimeFigureOut">
              <a:rPr lang="cs-CZ" smtClean="0"/>
              <a:t>22.10.2013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1430F0-7814-43FE-9E82-6C9DDA8D62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54205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88438C-80AD-4778-B2B2-5686FF893864}" type="datetimeFigureOut">
              <a:rPr lang="cs-CZ" smtClean="0"/>
              <a:t>22.10.2013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1430F0-7814-43FE-9E82-6C9DDA8D62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03247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88438C-80AD-4778-B2B2-5686FF893864}" type="datetimeFigureOut">
              <a:rPr lang="cs-CZ" smtClean="0"/>
              <a:t>22.10.2013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1430F0-7814-43FE-9E82-6C9DDA8D62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68691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88438C-80AD-4778-B2B2-5686FF893864}" type="datetimeFigureOut">
              <a:rPr lang="cs-CZ" smtClean="0"/>
              <a:t>22.10.2013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1430F0-7814-43FE-9E82-6C9DDA8D62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82604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88438C-80AD-4778-B2B2-5686FF893864}" type="datetimeFigureOut">
              <a:rPr lang="cs-CZ" smtClean="0"/>
              <a:t>22.10.2013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1430F0-7814-43FE-9E82-6C9DDA8D62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90947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88438C-80AD-4778-B2B2-5686FF893864}" type="datetimeFigureOut">
              <a:rPr lang="cs-CZ" smtClean="0"/>
              <a:t>22.10.2013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1430F0-7814-43FE-9E82-6C9DDA8D62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5697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88438C-80AD-4778-B2B2-5686FF893864}" type="datetimeFigureOut">
              <a:rPr lang="cs-CZ" smtClean="0"/>
              <a:t>22.10.2013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1430F0-7814-43FE-9E82-6C9DDA8D62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11342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88438C-80AD-4778-B2B2-5686FF893864}" type="datetimeFigureOut">
              <a:rPr lang="cs-CZ" smtClean="0"/>
              <a:t>22.10.2013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1430F0-7814-43FE-9E82-6C9DDA8D62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65618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88438C-80AD-4778-B2B2-5686FF893864}" type="datetimeFigureOut">
              <a:rPr lang="cs-CZ" smtClean="0"/>
              <a:t>22.10.2013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1430F0-7814-43FE-9E82-6C9DDA8D62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72565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88438C-80AD-4778-B2B2-5686FF893864}" type="datetimeFigureOut">
              <a:rPr lang="cs-CZ" smtClean="0"/>
              <a:t>22.10.2013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1430F0-7814-43FE-9E82-6C9DDA8D62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25844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88438C-80AD-4778-B2B2-5686FF893864}" type="datetimeFigureOut">
              <a:rPr lang="cs-CZ" smtClean="0"/>
              <a:t>22.10.2013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1430F0-7814-43FE-9E82-6C9DDA8D62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55230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0">
              <a:schemeClr val="accent1">
                <a:tint val="44500"/>
                <a:satMod val="160000"/>
                <a:lumMod val="48000"/>
                <a:lumOff val="52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88438C-80AD-4778-B2B2-5686FF893864}" type="datetimeFigureOut">
              <a:rPr lang="cs-CZ" smtClean="0"/>
              <a:t>22.10.2013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1430F0-7814-43FE-9E82-6C9DDA8D62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48217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4.png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0.png"/><Relationship Id="rId5" Type="http://schemas.openxmlformats.org/officeDocument/2006/relationships/image" Target="../media/image2.jpe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5.png"/><Relationship Id="rId7" Type="http://schemas.openxmlformats.org/officeDocument/2006/relationships/image" Target="../media/image10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11" Type="http://schemas.openxmlformats.org/officeDocument/2006/relationships/image" Target="../media/image13.png"/><Relationship Id="rId5" Type="http://schemas.openxmlformats.org/officeDocument/2006/relationships/image" Target="../media/image6.wmf"/><Relationship Id="rId10" Type="http://schemas.openxmlformats.org/officeDocument/2006/relationships/image" Target="../media/image12.png"/><Relationship Id="rId4" Type="http://schemas.openxmlformats.org/officeDocument/2006/relationships/image" Target="../media/image2.jpeg"/><Relationship Id="rId9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1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2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19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6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10314884"/>
              </p:ext>
            </p:extLst>
          </p:nvPr>
        </p:nvGraphicFramePr>
        <p:xfrm>
          <a:off x="2411759" y="201804"/>
          <a:ext cx="4375887" cy="653956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1" name="Dokument" r:id="rId3" imgW="5889940" imgH="8799452" progId="Word.Document.12">
                  <p:embed/>
                </p:oleObj>
              </mc:Choice>
              <mc:Fallback>
                <p:oleObj name="Dokument" r:id="rId3" imgW="5889940" imgH="8799452" progId="Word.Document.12">
                  <p:embed/>
                  <p:pic>
                    <p:nvPicPr>
                      <p:cNvPr id="0" name="Objek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411759" y="201804"/>
                        <a:ext cx="4375887" cy="6539564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5984537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 descr="Zobrazit podrobnosti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5" y="1305071"/>
            <a:ext cx="2736304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45" name="Picture 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609888"/>
            <a:ext cx="3096344" cy="41026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880049" y="550421"/>
            <a:ext cx="285219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KUŽELOSEČKY</a:t>
            </a:r>
            <a:endParaRPr lang="cs-CZ" sz="36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4941168"/>
            <a:ext cx="752116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Vzájemná poloha  </a:t>
            </a:r>
            <a:r>
              <a:rPr lang="cs-CZ" sz="4800" b="1" i="1" dirty="0" smtClean="0">
                <a:solidFill>
                  <a:srgbClr val="0000FF"/>
                </a:solidFill>
              </a:rPr>
              <a:t>přímky </a:t>
            </a:r>
            <a:r>
              <a:rPr lang="cs-CZ" sz="4800" b="1" i="1" dirty="0" smtClean="0">
                <a:solidFill>
                  <a:srgbClr val="0000FF"/>
                </a:solidFill>
              </a:rPr>
              <a:t>a elipsy</a:t>
            </a:r>
            <a:endParaRPr lang="cs-CZ" sz="4800" b="1" i="1" dirty="0">
              <a:solidFill>
                <a:srgbClr val="0000FF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518D63-B152-4E76-8C2A-D4A0DCDF5F09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6535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063" y="2295525"/>
            <a:ext cx="7816353" cy="217578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2" name="Nadpis 1"/>
          <p:cNvSpPr txBox="1">
            <a:spLocks/>
          </p:cNvSpPr>
          <p:nvPr/>
        </p:nvSpPr>
        <p:spPr>
          <a:xfrm>
            <a:off x="395536" y="83468"/>
            <a:ext cx="4325607" cy="725439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Vzájemná poloha</a:t>
            </a:r>
            <a:endParaRPr lang="cs-CZ" sz="3200" b="1" dirty="0"/>
          </a:p>
        </p:txBody>
      </p:sp>
      <p:grpSp>
        <p:nvGrpSpPr>
          <p:cNvPr id="13" name="Skupina 12"/>
          <p:cNvGrpSpPr/>
          <p:nvPr/>
        </p:nvGrpSpPr>
        <p:grpSpPr>
          <a:xfrm>
            <a:off x="378376" y="179348"/>
            <a:ext cx="7938040" cy="954688"/>
            <a:chOff x="378376" y="179348"/>
            <a:chExt cx="7938040" cy="954688"/>
          </a:xfrm>
        </p:grpSpPr>
        <p:grpSp>
          <p:nvGrpSpPr>
            <p:cNvPr id="10" name="Skupina 9"/>
            <p:cNvGrpSpPr/>
            <p:nvPr/>
          </p:nvGrpSpPr>
          <p:grpSpPr>
            <a:xfrm>
              <a:off x="6691531" y="179348"/>
              <a:ext cx="976813" cy="653431"/>
              <a:chOff x="6691531" y="179348"/>
              <a:chExt cx="1616019" cy="936104"/>
            </a:xfrm>
          </p:grpSpPr>
          <p:pic>
            <p:nvPicPr>
              <p:cNvPr id="4" name="Picture 9"/>
              <p:cNvPicPr>
                <a:picLocks noChangeAspect="1" noChangeArrowheads="1"/>
              </p:cNvPicPr>
              <p:nvPr/>
            </p:nvPicPr>
            <p:blipFill>
              <a:blip r:embed="rId4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691531" y="179348"/>
                <a:ext cx="706415" cy="936000"/>
              </a:xfrm>
              <a:prstGeom prst="rect">
                <a:avLst/>
              </a:prstGeom>
              <a:solidFill>
                <a:srgbClr val="FFFF00"/>
              </a:solidFill>
              <a:ln>
                <a:noFill/>
              </a:ln>
              <a:extLst/>
            </p:spPr>
          </p:pic>
          <p:pic>
            <p:nvPicPr>
              <p:cNvPr id="5" name="Picture 2" descr="Zobrazit podrobnosti"/>
              <p:cNvPicPr>
                <a:picLocks noChangeAspect="1" noChangeArrowheads="1"/>
              </p:cNvPicPr>
              <p:nvPr/>
            </p:nvPicPr>
            <p:blipFill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371446" y="179348"/>
                <a:ext cx="936104" cy="936104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sp>
          <p:nvSpPr>
            <p:cNvPr id="6" name="TextovéPole 5"/>
            <p:cNvSpPr txBox="1"/>
            <p:nvPr/>
          </p:nvSpPr>
          <p:spPr>
            <a:xfrm>
              <a:off x="6588224" y="764704"/>
              <a:ext cx="129541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0000FF"/>
                  </a:solidFill>
                </a:rPr>
                <a:t>kuželosečky</a:t>
              </a:r>
              <a:endParaRPr lang="cs-CZ" dirty="0">
                <a:solidFill>
                  <a:srgbClr val="0000FF"/>
                </a:solidFill>
              </a:endParaRPr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378376" y="548680"/>
              <a:ext cx="2415277" cy="52322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800" b="1" i="1" dirty="0" smtClean="0">
                  <a:solidFill>
                    <a:srgbClr val="0000FF"/>
                  </a:solidFill>
                </a:rPr>
                <a:t>přímky a elipsy</a:t>
              </a:r>
              <a:endParaRPr lang="cs-CZ" sz="2800" b="1" dirty="0"/>
            </a:p>
          </p:txBody>
        </p:sp>
        <p:cxnSp>
          <p:nvCxnSpPr>
            <p:cNvPr id="14" name="Přímá spojnice 13"/>
            <p:cNvCxnSpPr/>
            <p:nvPr/>
          </p:nvCxnSpPr>
          <p:spPr>
            <a:xfrm>
              <a:off x="395536" y="1124744"/>
              <a:ext cx="7920880" cy="0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" name="TextovéPole 6"/>
          <p:cNvSpPr txBox="1"/>
          <p:nvPr/>
        </p:nvSpPr>
        <p:spPr>
          <a:xfrm>
            <a:off x="467544" y="1340768"/>
            <a:ext cx="339830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b="1" dirty="0">
                <a:solidFill>
                  <a:srgbClr val="C00000"/>
                </a:solidFill>
              </a:rPr>
              <a:t>p</a:t>
            </a:r>
            <a:r>
              <a:rPr lang="cs-CZ" sz="2400" b="1" dirty="0" smtClean="0">
                <a:solidFill>
                  <a:srgbClr val="C00000"/>
                </a:solidFill>
              </a:rPr>
              <a:t>očet společných bodů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539552" y="5013176"/>
                <a:ext cx="2210349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b="1" u="sng" dirty="0" smtClean="0"/>
                  <a:t>vnější přímka</a:t>
                </a:r>
              </a:p>
              <a:p>
                <a:pPr marL="342900" indent="-342900">
                  <a:buFont typeface="Arial" pitchFamily="34" charset="0"/>
                  <a:buChar char="•"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sz="2400" b="1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b="1" i="1" smtClean="0">
                            <a:latin typeface="Cambria Math"/>
                          </a:rPr>
                          <m:t>𝒆</m:t>
                        </m:r>
                      </m:e>
                      <m:sub>
                        <m:r>
                          <a:rPr lang="cs-CZ" sz="2400" b="1" i="1" smtClean="0">
                            <a:latin typeface="Cambria Math"/>
                          </a:rPr>
                          <m:t>𝟏</m:t>
                        </m:r>
                      </m:sub>
                    </m:sSub>
                    <m:r>
                      <a:rPr lang="cs-CZ" sz="2400" b="1" i="1" smtClean="0">
                        <a:latin typeface="Cambria Math"/>
                        <a:ea typeface="Cambria Math"/>
                      </a:rPr>
                      <m:t>∩</m:t>
                    </m:r>
                    <m:r>
                      <a:rPr lang="cs-CZ" sz="2400" b="1" i="1" smtClean="0">
                        <a:solidFill>
                          <a:srgbClr val="008000"/>
                        </a:solidFill>
                        <a:latin typeface="Cambria Math"/>
                        <a:ea typeface="Cambria Math"/>
                      </a:rPr>
                      <m:t>𝒗</m:t>
                    </m:r>
                    <m:r>
                      <a:rPr lang="cs-CZ" sz="2400" b="1" i="1" smtClean="0">
                        <a:latin typeface="Cambria Math"/>
                        <a:ea typeface="Cambria Math"/>
                      </a:rPr>
                      <m:t>=</m:t>
                    </m:r>
                    <m:d>
                      <m:dPr>
                        <m:begChr m:val="{"/>
                        <m:endChr m:val="}"/>
                        <m:ctrlPr>
                          <a:rPr lang="cs-CZ" sz="2400" b="1" i="1" smtClean="0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sz="2400" b="1" i="1" smtClean="0">
                            <a:latin typeface="Cambria Math"/>
                            <a:ea typeface="Cambria Math"/>
                          </a:rPr>
                          <m:t>∅</m:t>
                        </m:r>
                      </m:e>
                    </m:d>
                  </m:oMath>
                </a14:m>
                <a:endParaRPr lang="cs-CZ" sz="2400" b="1" dirty="0" smtClean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552" y="5013176"/>
                <a:ext cx="2210349" cy="830997"/>
              </a:xfrm>
              <a:prstGeom prst="rect">
                <a:avLst/>
              </a:prstGeom>
              <a:blipFill rotWithShape="1">
                <a:blip r:embed="rId6"/>
                <a:stretch>
                  <a:fillRect l="-4420" t="-5839" b="-1240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3353860" y="5013176"/>
                <a:ext cx="2154244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b="1" u="sng" dirty="0" smtClean="0"/>
                  <a:t>tečna</a:t>
                </a:r>
              </a:p>
              <a:p>
                <a:pPr marL="342900" indent="-342900">
                  <a:buFont typeface="Arial" pitchFamily="34" charset="0"/>
                  <a:buChar char="•"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sz="2400" b="1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b="1" i="1" smtClean="0">
                            <a:latin typeface="Cambria Math"/>
                          </a:rPr>
                          <m:t>𝒆</m:t>
                        </m:r>
                      </m:e>
                      <m:sub>
                        <m:r>
                          <a:rPr lang="cs-CZ" sz="2400" b="1" i="1" smtClean="0">
                            <a:latin typeface="Cambria Math"/>
                          </a:rPr>
                          <m:t>𝟐</m:t>
                        </m:r>
                      </m:sub>
                    </m:sSub>
                    <m:r>
                      <a:rPr lang="cs-CZ" sz="2400" b="1" i="1" smtClean="0">
                        <a:latin typeface="Cambria Math"/>
                        <a:ea typeface="Cambria Math"/>
                      </a:rPr>
                      <m:t>∩</m:t>
                    </m:r>
                    <m:r>
                      <a:rPr lang="cs-CZ" sz="2400" b="1" i="1" smtClean="0">
                        <a:solidFill>
                          <a:srgbClr val="7030A0"/>
                        </a:solidFill>
                        <a:latin typeface="Cambria Math"/>
                        <a:ea typeface="Cambria Math"/>
                      </a:rPr>
                      <m:t>𝒕</m:t>
                    </m:r>
                    <m:r>
                      <a:rPr lang="cs-CZ" sz="2400" b="1" i="1" smtClean="0">
                        <a:latin typeface="Cambria Math"/>
                        <a:ea typeface="Cambria Math"/>
                      </a:rPr>
                      <m:t>=</m:t>
                    </m:r>
                    <m:d>
                      <m:dPr>
                        <m:begChr m:val="{"/>
                        <m:endChr m:val="}"/>
                        <m:ctrlPr>
                          <a:rPr lang="cs-CZ" sz="2400" b="1" i="1" smtClean="0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sz="2400" b="1" i="1" smtClean="0">
                            <a:latin typeface="Cambria Math"/>
                            <a:ea typeface="Cambria Math"/>
                          </a:rPr>
                          <m:t>𝑻</m:t>
                        </m:r>
                      </m:e>
                    </m:d>
                  </m:oMath>
                </a14:m>
                <a:endParaRPr lang="cs-CZ" sz="2400" b="1" dirty="0" smtClean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53860" y="5013176"/>
                <a:ext cx="2154244" cy="830997"/>
              </a:xfrm>
              <a:prstGeom prst="rect">
                <a:avLst/>
              </a:prstGeom>
              <a:blipFill rotWithShape="1">
                <a:blip r:embed="rId7"/>
                <a:stretch>
                  <a:fillRect l="-4237" t="-5839" b="-1240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5983477" y="5013176"/>
                <a:ext cx="2836995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b="1" u="sng" dirty="0" smtClean="0"/>
                  <a:t>sečna</a:t>
                </a:r>
              </a:p>
              <a:p>
                <a:pPr marL="342900" indent="-342900">
                  <a:buFont typeface="Arial" pitchFamily="34" charset="0"/>
                  <a:buChar char="•"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sz="2400" b="1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b="1" i="1" smtClean="0">
                            <a:latin typeface="Cambria Math"/>
                          </a:rPr>
                          <m:t>𝒆</m:t>
                        </m:r>
                      </m:e>
                      <m:sub>
                        <m:r>
                          <a:rPr lang="cs-CZ" sz="2400" b="1" i="1" smtClean="0">
                            <a:latin typeface="Cambria Math"/>
                          </a:rPr>
                          <m:t>𝟑</m:t>
                        </m:r>
                      </m:sub>
                    </m:sSub>
                    <m:r>
                      <a:rPr lang="cs-CZ" sz="2400" b="1" i="1" smtClean="0">
                        <a:latin typeface="Cambria Math"/>
                        <a:ea typeface="Cambria Math"/>
                      </a:rPr>
                      <m:t>∩</m:t>
                    </m:r>
                    <m:r>
                      <a:rPr lang="cs-CZ" sz="2400" b="1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𝒔</m:t>
                    </m:r>
                    <m:r>
                      <a:rPr lang="cs-CZ" sz="2400" b="1" i="1" smtClean="0">
                        <a:latin typeface="Cambria Math"/>
                        <a:ea typeface="Cambria Math"/>
                      </a:rPr>
                      <m:t>=</m:t>
                    </m:r>
                    <m:d>
                      <m:dPr>
                        <m:begChr m:val="{"/>
                        <m:endChr m:val="}"/>
                        <m:ctrlPr>
                          <a:rPr lang="cs-CZ" sz="2400" b="1" i="1" smtClean="0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cs-CZ" sz="2400" b="1" i="1" smtClean="0">
                                <a:latin typeface="Cambria Math"/>
                                <a:ea typeface="Cambria Math"/>
                              </a:rPr>
                            </m:ctrlPr>
                          </m:sSubPr>
                          <m:e>
                            <m:r>
                              <a:rPr lang="cs-CZ" sz="2400" b="1" i="1" smtClean="0">
                                <a:latin typeface="Cambria Math"/>
                                <a:ea typeface="Cambria Math"/>
                              </a:rPr>
                              <m:t>𝑷</m:t>
                            </m:r>
                          </m:e>
                          <m:sub>
                            <m:r>
                              <a:rPr lang="cs-CZ" sz="2400" b="1" i="1" smtClean="0">
                                <a:latin typeface="Cambria Math"/>
                                <a:ea typeface="Cambria Math"/>
                              </a:rPr>
                              <m:t>𝟏</m:t>
                            </m:r>
                          </m:sub>
                        </m:sSub>
                        <m:r>
                          <a:rPr lang="cs-CZ" sz="2400" b="1" i="1" smtClean="0">
                            <a:latin typeface="Cambria Math"/>
                            <a:ea typeface="Cambria Math"/>
                          </a:rPr>
                          <m:t>;</m:t>
                        </m:r>
                        <m:sSub>
                          <m:sSubPr>
                            <m:ctrlPr>
                              <a:rPr lang="cs-CZ" sz="2400" b="1" i="1" smtClean="0">
                                <a:latin typeface="Cambria Math"/>
                                <a:ea typeface="Cambria Math"/>
                              </a:rPr>
                            </m:ctrlPr>
                          </m:sSubPr>
                          <m:e>
                            <m:r>
                              <a:rPr lang="cs-CZ" sz="2400" b="1" i="1" smtClean="0">
                                <a:latin typeface="Cambria Math"/>
                                <a:ea typeface="Cambria Math"/>
                              </a:rPr>
                              <m:t>𝑷</m:t>
                            </m:r>
                          </m:e>
                          <m:sub>
                            <m:r>
                              <a:rPr lang="cs-CZ" sz="2400" b="1" i="1" smtClean="0">
                                <a:latin typeface="Cambria Math"/>
                                <a:ea typeface="Cambria Math"/>
                              </a:rPr>
                              <m:t>𝟐</m:t>
                            </m:r>
                          </m:sub>
                        </m:sSub>
                      </m:e>
                    </m:d>
                  </m:oMath>
                </a14:m>
                <a:endParaRPr lang="cs-CZ" sz="2400" b="1" dirty="0" smtClean="0">
                  <a:ea typeface="Cambria Math"/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83477" y="5013176"/>
                <a:ext cx="2836995" cy="830997"/>
              </a:xfrm>
              <a:prstGeom prst="rect">
                <a:avLst/>
              </a:prstGeom>
              <a:blipFill rotWithShape="1">
                <a:blip r:embed="rId8"/>
                <a:stretch>
                  <a:fillRect l="-3441" t="-5839" b="-1240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518D63-B152-4E76-8C2A-D4A0DCDF5F09}" type="slidenum">
              <a:rPr lang="cs-CZ" smtClean="0"/>
              <a:t>3</a:t>
            </a:fld>
            <a:endParaRPr lang="cs-CZ"/>
          </a:p>
        </p:txBody>
      </p:sp>
      <p:sp>
        <p:nvSpPr>
          <p:cNvPr id="17" name="Šipka dolů 16"/>
          <p:cNvSpPr/>
          <p:nvPr/>
        </p:nvSpPr>
        <p:spPr>
          <a:xfrm rot="10800000" flipV="1">
            <a:off x="3366794" y="2794824"/>
            <a:ext cx="205280" cy="389062"/>
          </a:xfrm>
          <a:prstGeom prst="downArrow">
            <a:avLst>
              <a:gd name="adj1" fmla="val 26521"/>
              <a:gd name="adj2" fmla="val 85220"/>
            </a:avLst>
          </a:prstGeom>
          <a:solidFill>
            <a:srgbClr val="4DFC24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18" name="Šipka dolů 17"/>
          <p:cNvSpPr/>
          <p:nvPr/>
        </p:nvSpPr>
        <p:spPr>
          <a:xfrm rot="10800000" flipV="1">
            <a:off x="6660232" y="2276872"/>
            <a:ext cx="205280" cy="389062"/>
          </a:xfrm>
          <a:prstGeom prst="downArrow">
            <a:avLst>
              <a:gd name="adj1" fmla="val 26521"/>
              <a:gd name="adj2" fmla="val 85220"/>
            </a:avLst>
          </a:prstGeom>
          <a:solidFill>
            <a:srgbClr val="4DFC24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19" name="Šipka dolů 18"/>
          <p:cNvSpPr/>
          <p:nvPr/>
        </p:nvSpPr>
        <p:spPr>
          <a:xfrm rot="10800000" flipV="1">
            <a:off x="7740353" y="3543994"/>
            <a:ext cx="205280" cy="389062"/>
          </a:xfrm>
          <a:prstGeom prst="downArrow">
            <a:avLst>
              <a:gd name="adj1" fmla="val 26521"/>
              <a:gd name="adj2" fmla="val 85220"/>
            </a:avLst>
          </a:prstGeom>
          <a:solidFill>
            <a:srgbClr val="4DFC24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</a:endParaRPr>
          </a:p>
        </p:txBody>
      </p:sp>
    </p:spTree>
    <p:extLst>
      <p:ext uri="{BB962C8B-B14F-4D97-AF65-F5344CB8AC3E}">
        <p14:creationId xmlns:p14="http://schemas.microsoft.com/office/powerpoint/2010/main" val="39010101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1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1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15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1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1500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  <p:bldP spid="9" grpId="0" build="p"/>
      <p:bldP spid="15" grpId="0" build="p"/>
      <p:bldP spid="16" grpId="0" build="p"/>
      <p:bldP spid="17" grpId="0" animBg="1"/>
      <p:bldP spid="18" grpId="0" animBg="1"/>
      <p:bldP spid="1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378376" y="2492896"/>
            <a:ext cx="7897932" cy="342110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" name="Skupina 2"/>
          <p:cNvGrpSpPr/>
          <p:nvPr/>
        </p:nvGrpSpPr>
        <p:grpSpPr>
          <a:xfrm>
            <a:off x="378376" y="83468"/>
            <a:ext cx="7938040" cy="1050568"/>
            <a:chOff x="378376" y="83468"/>
            <a:chExt cx="7938040" cy="1050568"/>
          </a:xfrm>
        </p:grpSpPr>
        <p:sp>
          <p:nvSpPr>
            <p:cNvPr id="2" name="Nadpis 1"/>
            <p:cNvSpPr txBox="1">
              <a:spLocks/>
            </p:cNvSpPr>
            <p:nvPr/>
          </p:nvSpPr>
          <p:spPr>
            <a:xfrm>
              <a:off x="395536" y="83468"/>
              <a:ext cx="4325607" cy="725439"/>
            </a:xfrm>
            <a:prstGeom prst="rect">
              <a:avLst/>
            </a:prstGeom>
          </p:spPr>
          <p:txBody>
            <a:bodyPr/>
            <a:lstStyle>
              <a:lvl1pPr algn="ctr" defTabSz="914400" rtl="0" eaLnBrk="1" latinLnBrk="0" hangingPunct="1">
                <a:spcBef>
                  <a:spcPct val="0"/>
                </a:spcBef>
                <a:buNone/>
                <a:defRPr sz="440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pPr algn="l"/>
              <a:r>
                <a:rPr lang="cs-CZ" sz="3200" b="1" dirty="0" smtClean="0"/>
                <a:t>Vzájemná poloha</a:t>
              </a:r>
              <a:endParaRPr lang="cs-CZ" sz="3200" b="1" dirty="0"/>
            </a:p>
          </p:txBody>
        </p:sp>
        <p:grpSp>
          <p:nvGrpSpPr>
            <p:cNvPr id="10" name="Skupina 9"/>
            <p:cNvGrpSpPr/>
            <p:nvPr/>
          </p:nvGrpSpPr>
          <p:grpSpPr>
            <a:xfrm>
              <a:off x="6691531" y="179348"/>
              <a:ext cx="976813" cy="653431"/>
              <a:chOff x="6691531" y="179348"/>
              <a:chExt cx="1616019" cy="936104"/>
            </a:xfrm>
          </p:grpSpPr>
          <p:pic>
            <p:nvPicPr>
              <p:cNvPr id="4" name="Picture 9"/>
              <p:cNvPicPr>
                <a:picLocks noChangeAspect="1" noChangeArrowheads="1"/>
              </p:cNvPicPr>
              <p:nvPr/>
            </p:nvPicPr>
            <p:blipFill>
              <a:blip r:embed="rId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691531" y="179348"/>
                <a:ext cx="706415" cy="936000"/>
              </a:xfrm>
              <a:prstGeom prst="rect">
                <a:avLst/>
              </a:prstGeom>
              <a:solidFill>
                <a:srgbClr val="FFFF00"/>
              </a:solidFill>
              <a:ln>
                <a:noFill/>
              </a:ln>
              <a:extLst/>
            </p:spPr>
          </p:pic>
          <p:pic>
            <p:nvPicPr>
              <p:cNvPr id="5" name="Picture 2" descr="Zobrazit podrobnosti"/>
              <p:cNvPicPr>
                <a:picLocks noChangeAspect="1" noChangeArrowheads="1"/>
              </p:cNvPicPr>
              <p:nvPr/>
            </p:nvPicPr>
            <p:blipFill>
              <a:blip r:embed="rId4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371446" y="179348"/>
                <a:ext cx="936104" cy="936104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sp>
          <p:nvSpPr>
            <p:cNvPr id="6" name="TextovéPole 5"/>
            <p:cNvSpPr txBox="1"/>
            <p:nvPr/>
          </p:nvSpPr>
          <p:spPr>
            <a:xfrm>
              <a:off x="6588224" y="764704"/>
              <a:ext cx="129541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0000FF"/>
                  </a:solidFill>
                </a:rPr>
                <a:t>kuželosečky</a:t>
              </a:r>
              <a:endParaRPr lang="cs-CZ" dirty="0">
                <a:solidFill>
                  <a:srgbClr val="0000FF"/>
                </a:solidFill>
              </a:endParaRPr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378376" y="548680"/>
              <a:ext cx="2415277" cy="52322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800" b="1" i="1" dirty="0" smtClean="0">
                  <a:solidFill>
                    <a:srgbClr val="0000FF"/>
                  </a:solidFill>
                </a:rPr>
                <a:t>přímky a elipsy</a:t>
              </a:r>
              <a:endParaRPr lang="cs-CZ" sz="2800" b="1" dirty="0"/>
            </a:p>
          </p:txBody>
        </p:sp>
        <p:cxnSp>
          <p:nvCxnSpPr>
            <p:cNvPr id="14" name="Přímá spojnice 13"/>
            <p:cNvCxnSpPr/>
            <p:nvPr/>
          </p:nvCxnSpPr>
          <p:spPr>
            <a:xfrm>
              <a:off x="395536" y="1124744"/>
              <a:ext cx="7920880" cy="0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2" name="Skupina 21"/>
          <p:cNvGrpSpPr/>
          <p:nvPr/>
        </p:nvGrpSpPr>
        <p:grpSpPr>
          <a:xfrm>
            <a:off x="395536" y="1226538"/>
            <a:ext cx="6361356" cy="1209242"/>
            <a:chOff x="395536" y="1226538"/>
            <a:chExt cx="6361356" cy="1209242"/>
          </a:xfrm>
        </p:grpSpPr>
        <p:pic>
          <p:nvPicPr>
            <p:cNvPr id="20" name="Picture 6" descr="C:\Users\zdenek\AppData\Local\Microsoft\Windows\Temporary Internet Files\Content.IE5\EPURMY32\MC900198870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5536" y="1268760"/>
              <a:ext cx="915738" cy="93610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1" name="TextovéPole 20"/>
                <p:cNvSpPr txBox="1"/>
                <p:nvPr/>
              </p:nvSpPr>
              <p:spPr>
                <a:xfrm>
                  <a:off x="1376958" y="1226538"/>
                  <a:ext cx="5379934" cy="120924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>
                  <a:defPPr>
                    <a:defRPr lang="cs-CZ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r>
                    <a:rPr lang="cs-CZ" b="1" u="sng" dirty="0" smtClean="0"/>
                    <a:t>Příklad 1</a:t>
                  </a:r>
                  <a:br>
                    <a:rPr lang="cs-CZ" b="1" u="sng" dirty="0" smtClean="0"/>
                  </a:br>
                  <a:r>
                    <a:rPr lang="cs-CZ" b="1" dirty="0" smtClean="0"/>
                    <a:t>Urči vzájemnou polohu přímky a elipsy</a:t>
                  </a:r>
                </a:p>
                <a:p>
                  <a:pPr/>
                  <a14:m>
                    <m:oMathPara xmlns:m="http://schemas.openxmlformats.org/officeDocument/2006/math">
                      <m:oMathParaPr>
                        <m:jc m:val="left"/>
                      </m:oMathParaPr>
                      <m:oMath xmlns:m="http://schemas.openxmlformats.org/officeDocument/2006/math"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𝒑</m:t>
                        </m:r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:</m:t>
                        </m:r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𝟒</m:t>
                        </m:r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𝒙</m:t>
                        </m:r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𝟓</m:t>
                        </m:r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𝒚</m:t>
                        </m:r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𝟏</m:t>
                        </m:r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=</m:t>
                        </m:r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𝟎</m:t>
                        </m:r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,  </m:t>
                        </m:r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𝑬</m:t>
                        </m:r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: </m:t>
                        </m:r>
                        <m:f>
                          <m:fPr>
                            <m:ctrlPr>
                              <a:rPr lang="cs-CZ" b="1" i="1" smtClean="0">
                                <a:solidFill>
                                  <a:srgbClr val="C00000"/>
                                </a:solidFill>
                                <a:latin typeface="Cambria Math"/>
                              </a:rPr>
                            </m:ctrlPr>
                          </m:fPr>
                          <m:num>
                            <m:sSup>
                              <m:sSupPr>
                                <m:ctrlPr>
                                  <a:rPr lang="cs-CZ" b="1" i="1" smtClean="0">
                                    <a:solidFill>
                                      <a:srgbClr val="C00000"/>
                                    </a:solidFill>
                                    <a:latin typeface="Cambria Math"/>
                                  </a:rPr>
                                </m:ctrlPr>
                              </m:sSupPr>
                              <m:e>
                                <m:d>
                                  <m:dPr>
                                    <m:ctrlPr>
                                      <a:rPr lang="cs-CZ" b="1" i="1" smtClean="0">
                                        <a:solidFill>
                                          <a:srgbClr val="C00000"/>
                                        </a:solidFill>
                                        <a:latin typeface="Cambria Math"/>
                                      </a:rPr>
                                    </m:ctrlPr>
                                  </m:dPr>
                                  <m:e>
                                    <m:r>
                                      <a:rPr lang="cs-CZ" b="1" i="1" smtClean="0">
                                        <a:solidFill>
                                          <a:srgbClr val="C00000"/>
                                        </a:solidFill>
                                        <a:latin typeface="Cambria Math"/>
                                      </a:rPr>
                                      <m:t>𝒙</m:t>
                                    </m:r>
                                    <m:r>
                                      <a:rPr lang="cs-CZ" b="1" i="1" smtClean="0">
                                        <a:solidFill>
                                          <a:srgbClr val="C00000"/>
                                        </a:solidFill>
                                        <a:latin typeface="Cambria Math"/>
                                      </a:rPr>
                                      <m:t>−</m:t>
                                    </m:r>
                                    <m:r>
                                      <a:rPr lang="cs-CZ" b="1" i="1" smtClean="0">
                                        <a:solidFill>
                                          <a:srgbClr val="C00000"/>
                                        </a:solidFill>
                                        <a:latin typeface="Cambria Math"/>
                                      </a:rPr>
                                      <m:t>𝟒</m:t>
                                    </m:r>
                                  </m:e>
                                </m:d>
                              </m:e>
                              <m:sup>
                                <m:r>
                                  <a:rPr lang="cs-CZ" b="1" i="1" smtClean="0">
                                    <a:solidFill>
                                      <a:srgbClr val="C00000"/>
                                    </a:solidFill>
                                    <a:latin typeface="Cambria Math"/>
                                  </a:rPr>
                                  <m:t>𝟐</m:t>
                                </m:r>
                              </m:sup>
                            </m:sSup>
                          </m:num>
                          <m:den>
                            <m:r>
                              <a:rPr lang="cs-CZ" b="1" i="1" smtClean="0">
                                <a:solidFill>
                                  <a:srgbClr val="C00000"/>
                                </a:solidFill>
                                <a:latin typeface="Cambria Math"/>
                              </a:rPr>
                              <m:t>𝟐𝟓</m:t>
                            </m:r>
                          </m:den>
                        </m:f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+</m:t>
                        </m:r>
                        <m:f>
                          <m:fPr>
                            <m:ctrlPr>
                              <a:rPr lang="cs-CZ" b="1" i="1" smtClean="0">
                                <a:solidFill>
                                  <a:srgbClr val="C00000"/>
                                </a:solidFill>
                                <a:latin typeface="Cambria Math"/>
                              </a:rPr>
                            </m:ctrlPr>
                          </m:fPr>
                          <m:num>
                            <m:sSup>
                              <m:sSupPr>
                                <m:ctrlPr>
                                  <a:rPr lang="cs-CZ" b="1" i="1" smtClean="0">
                                    <a:solidFill>
                                      <a:srgbClr val="C00000"/>
                                    </a:solidFill>
                                    <a:latin typeface="Cambria Math"/>
                                  </a:rPr>
                                </m:ctrlPr>
                              </m:sSupPr>
                              <m:e>
                                <m:d>
                                  <m:dPr>
                                    <m:ctrlPr>
                                      <a:rPr lang="cs-CZ" b="1" i="1" smtClean="0">
                                        <a:solidFill>
                                          <a:srgbClr val="C00000"/>
                                        </a:solidFill>
                                        <a:latin typeface="Cambria Math"/>
                                      </a:rPr>
                                    </m:ctrlPr>
                                  </m:dPr>
                                  <m:e>
                                    <m:r>
                                      <a:rPr lang="cs-CZ" b="1" i="1" smtClean="0">
                                        <a:solidFill>
                                          <a:srgbClr val="C00000"/>
                                        </a:solidFill>
                                        <a:latin typeface="Cambria Math"/>
                                      </a:rPr>
                                      <m:t>𝒚</m:t>
                                    </m:r>
                                    <m:r>
                                      <a:rPr lang="cs-CZ" b="1" i="1" smtClean="0">
                                        <a:solidFill>
                                          <a:srgbClr val="C00000"/>
                                        </a:solidFill>
                                        <a:latin typeface="Cambria Math"/>
                                      </a:rPr>
                                      <m:t>+</m:t>
                                    </m:r>
                                    <m:r>
                                      <a:rPr lang="cs-CZ" b="1" i="1" smtClean="0">
                                        <a:solidFill>
                                          <a:srgbClr val="C00000"/>
                                        </a:solidFill>
                                        <a:latin typeface="Cambria Math"/>
                                      </a:rPr>
                                      <m:t>𝟏</m:t>
                                    </m:r>
                                  </m:e>
                                </m:d>
                              </m:e>
                              <m:sup>
                                <m:r>
                                  <a:rPr lang="cs-CZ" b="1" i="1" smtClean="0">
                                    <a:solidFill>
                                      <a:srgbClr val="C00000"/>
                                    </a:solidFill>
                                    <a:latin typeface="Cambria Math"/>
                                  </a:rPr>
                                  <m:t>𝟐</m:t>
                                </m:r>
                              </m:sup>
                            </m:sSup>
                          </m:num>
                          <m:den>
                            <m:r>
                              <a:rPr lang="cs-CZ" b="1" i="1" smtClean="0">
                                <a:solidFill>
                                  <a:srgbClr val="C00000"/>
                                </a:solidFill>
                                <a:latin typeface="Cambria Math"/>
                              </a:rPr>
                              <m:t>𝟏𝟔</m:t>
                            </m:r>
                          </m:den>
                        </m:f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=</m:t>
                        </m:r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𝟏</m:t>
                        </m:r>
                      </m:oMath>
                    </m:oMathPara>
                  </a14:m>
                  <a:endParaRPr lang="cs-CZ" b="1" i="1" dirty="0" smtClean="0">
                    <a:solidFill>
                      <a:srgbClr val="C00000"/>
                    </a:solidFill>
                    <a:latin typeface="Cambria Math"/>
                  </a:endParaRPr>
                </a:p>
              </p:txBody>
            </p:sp>
          </mc:Choice>
          <mc:Fallback xmlns="">
            <p:sp>
              <p:nvSpPr>
                <p:cNvPr id="21" name="TextovéPole 20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376958" y="1226538"/>
                  <a:ext cx="5379934" cy="1209242"/>
                </a:xfrm>
                <a:prstGeom prst="rect">
                  <a:avLst/>
                </a:prstGeom>
                <a:blipFill rotWithShape="1">
                  <a:blip r:embed="rId6"/>
                  <a:stretch>
                    <a:fillRect l="-1020" t="-2513"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395536" y="2492896"/>
                <a:ext cx="5405519" cy="1923091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1600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𝑦</m:t>
                      </m:r>
                      <m:r>
                        <a:rPr lang="cs-CZ" sz="1600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16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6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𝟒</m:t>
                          </m:r>
                          <m:r>
                            <a:rPr lang="cs-CZ" sz="16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𝒙</m:t>
                          </m:r>
                          <m:r>
                            <a:rPr lang="cs-CZ" sz="16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−</m:t>
                          </m:r>
                          <m:r>
                            <a:rPr lang="cs-CZ" sz="16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16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𝟓</m:t>
                          </m:r>
                        </m:den>
                      </m:f>
                      <m:r>
                        <a:rPr lang="cs-CZ" sz="1600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⟹</m:t>
                      </m:r>
                      <m:f>
                        <m:fPr>
                          <m:ctrlPr>
                            <a:rPr lang="cs-CZ" sz="1600" i="1">
                              <a:solidFill>
                                <a:srgbClr val="0000FF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sz="1600" i="1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sz="1600" i="1">
                                      <a:solidFill>
                                        <a:srgbClr val="0000FF"/>
                                      </a:solidFill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sz="1600" i="1" smtClean="0">
                                      <a:solidFill>
                                        <a:srgbClr val="0000FF"/>
                                      </a:solidFill>
                                      <a:latin typeface="Cambria Math"/>
                                    </a:rPr>
                                    <m:t>𝑥</m:t>
                                  </m:r>
                                  <m:r>
                                    <a:rPr lang="cs-CZ" sz="1600" i="1" smtClean="0">
                                      <a:solidFill>
                                        <a:srgbClr val="0000FF"/>
                                      </a:solidFill>
                                      <a:latin typeface="Cambria Math"/>
                                    </a:rPr>
                                    <m:t>−4</m:t>
                                  </m:r>
                                </m:e>
                              </m:d>
                            </m:e>
                            <m:sup>
                              <m:r>
                                <a:rPr lang="cs-CZ" sz="1600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sz="1600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25</m:t>
                          </m:r>
                        </m:den>
                      </m:f>
                      <m:r>
                        <a:rPr lang="cs-CZ" sz="1600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sz="1600" i="1">
                              <a:solidFill>
                                <a:srgbClr val="0000FF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sz="1600" i="1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sz="1600" i="1">
                                      <a:solidFill>
                                        <a:srgbClr val="0000FF"/>
                                      </a:solidFill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f>
                                    <m:fPr>
                                      <m:ctrlPr>
                                        <a:rPr lang="cs-CZ" sz="1600" b="1" i="1" smtClean="0">
                                          <a:solidFill>
                                            <a:schemeClr val="tx2">
                                              <a:lumMod val="75000"/>
                                            </a:schemeClr>
                                          </a:solidFill>
                                          <a:latin typeface="Cambria Math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cs-CZ" sz="1600" b="1" i="1" smtClean="0">
                                          <a:solidFill>
                                            <a:schemeClr val="tx2">
                                              <a:lumMod val="75000"/>
                                            </a:schemeClr>
                                          </a:solidFill>
                                          <a:latin typeface="Cambria Math"/>
                                        </a:rPr>
                                        <m:t>𝟒</m:t>
                                      </m:r>
                                      <m:r>
                                        <a:rPr lang="cs-CZ" sz="1600" b="1" i="1" smtClean="0">
                                          <a:solidFill>
                                            <a:schemeClr val="tx2">
                                              <a:lumMod val="75000"/>
                                            </a:schemeClr>
                                          </a:solidFill>
                                          <a:latin typeface="Cambria Math"/>
                                        </a:rPr>
                                        <m:t>𝒙</m:t>
                                      </m:r>
                                      <m:r>
                                        <a:rPr lang="cs-CZ" sz="1600" b="1" i="1" smtClean="0">
                                          <a:solidFill>
                                            <a:schemeClr val="tx2">
                                              <a:lumMod val="75000"/>
                                            </a:schemeClr>
                                          </a:solidFill>
                                          <a:latin typeface="Cambria Math"/>
                                        </a:rPr>
                                        <m:t>−</m:t>
                                      </m:r>
                                      <m:r>
                                        <a:rPr lang="cs-CZ" sz="1600" b="1" i="1" smtClean="0">
                                          <a:solidFill>
                                            <a:schemeClr val="tx2">
                                              <a:lumMod val="75000"/>
                                            </a:schemeClr>
                                          </a:solidFill>
                                          <a:latin typeface="Cambria Math"/>
                                        </a:rPr>
                                        <m:t>𝟏</m:t>
                                      </m:r>
                                    </m:num>
                                    <m:den>
                                      <m:r>
                                        <a:rPr lang="cs-CZ" sz="1600" b="1" i="1" smtClean="0">
                                          <a:solidFill>
                                            <a:schemeClr val="tx2">
                                              <a:lumMod val="75000"/>
                                            </a:schemeClr>
                                          </a:solidFill>
                                          <a:latin typeface="Cambria Math"/>
                                        </a:rPr>
                                        <m:t>𝟓</m:t>
                                      </m:r>
                                    </m:den>
                                  </m:f>
                                  <m:r>
                                    <a:rPr lang="cs-CZ" sz="1600" i="1" smtClean="0">
                                      <a:solidFill>
                                        <a:srgbClr val="0000FF"/>
                                      </a:solidFill>
                                      <a:latin typeface="Cambria Math"/>
                                    </a:rPr>
                                    <m:t>+1</m:t>
                                  </m:r>
                                </m:e>
                              </m:d>
                            </m:e>
                            <m:sup>
                              <m:r>
                                <a:rPr lang="cs-CZ" sz="1600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sz="1600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16</m:t>
                          </m:r>
                        </m:den>
                      </m:f>
                      <m:r>
                        <a:rPr lang="cs-CZ" sz="1600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=1</m:t>
                      </m:r>
                      <m:r>
                        <a:rPr lang="cs-CZ" sz="1600" b="0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  /</m:t>
                      </m:r>
                      <m:r>
                        <a:rPr lang="cs-CZ" sz="1600" b="0" i="1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∙400</m:t>
                      </m:r>
                    </m:oMath>
                  </m:oMathPara>
                </a14:m>
                <a:endParaRPr lang="cs-CZ" sz="1600" b="0" i="1" dirty="0" smtClean="0">
                  <a:solidFill>
                    <a:srgbClr val="0000FF"/>
                  </a:solidFill>
                  <a:latin typeface="Cambria Math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16</m:t>
                      </m:r>
                      <m:d>
                        <m:dPr>
                          <m:ctrlPr>
                            <a:rPr lang="cs-CZ" i="1">
                              <a:solidFill>
                                <a:srgbClr val="0000FF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sSup>
                            <m:sSupPr>
                              <m:ctrlPr>
                                <a:rPr lang="cs-CZ" i="1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i="1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cs-CZ" i="1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i="1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−8</m:t>
                          </m:r>
                          <m:r>
                            <a:rPr lang="cs-CZ" i="1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𝑥</m:t>
                          </m:r>
                          <m:r>
                            <a:rPr lang="cs-CZ" i="1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+16</m:t>
                          </m:r>
                        </m:e>
                      </m:d>
                      <m:r>
                        <a:rPr lang="cs-CZ" i="1">
                          <a:solidFill>
                            <a:srgbClr val="0000FF"/>
                          </a:solidFill>
                          <a:latin typeface="Cambria Math"/>
                        </a:rPr>
                        <m:t>+25</m:t>
                      </m:r>
                      <m:sSup>
                        <m:sSupPr>
                          <m:ctrlPr>
                            <a:rPr lang="cs-CZ" i="1">
                              <a:solidFill>
                                <a:srgbClr val="0000FF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i="1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i="1">
                                      <a:solidFill>
                                        <a:srgbClr val="0000FF"/>
                                      </a:solidFill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i="1">
                                      <a:solidFill>
                                        <a:srgbClr val="0000FF"/>
                                      </a:solidFill>
                                      <a:latin typeface="Cambria Math"/>
                                    </a:rPr>
                                    <m:t>4</m:t>
                                  </m:r>
                                  <m:r>
                                    <a:rPr lang="cs-CZ" i="1">
                                      <a:solidFill>
                                        <a:srgbClr val="0000FF"/>
                                      </a:solidFill>
                                      <a:latin typeface="Cambria Math"/>
                                    </a:rPr>
                                    <m:t>𝑥</m:t>
                                  </m:r>
                                  <m:r>
                                    <a:rPr lang="cs-CZ" i="1">
                                      <a:solidFill>
                                        <a:srgbClr val="0000FF"/>
                                      </a:solidFill>
                                      <a:latin typeface="Cambria Math"/>
                                    </a:rPr>
                                    <m:t>+4</m:t>
                                  </m:r>
                                </m:num>
                                <m:den>
                                  <m:r>
                                    <a:rPr lang="cs-CZ" i="1">
                                      <a:solidFill>
                                        <a:srgbClr val="0000FF"/>
                                      </a:solidFill>
                                      <a:latin typeface="Cambria Math"/>
                                    </a:rPr>
                                    <m:t>5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cs-CZ" i="1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i="1">
                          <a:solidFill>
                            <a:srgbClr val="0000FF"/>
                          </a:solidFill>
                          <a:latin typeface="Cambria Math"/>
                        </a:rPr>
                        <m:t>=400</m:t>
                      </m:r>
                    </m:oMath>
                  </m:oMathPara>
                </a14:m>
                <a:endParaRPr lang="cs-CZ" dirty="0" smtClean="0">
                  <a:solidFill>
                    <a:srgbClr val="0000FF"/>
                  </a:solidFill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i="1">
                          <a:solidFill>
                            <a:srgbClr val="0000FF"/>
                          </a:solidFill>
                          <a:latin typeface="Cambria Math"/>
                        </a:rPr>
                        <m:t>16</m:t>
                      </m:r>
                      <m:sSup>
                        <m:sSupPr>
                          <m:ctrlPr>
                            <a:rPr lang="cs-CZ" i="1">
                              <a:solidFill>
                                <a:srgbClr val="0000FF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i="1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i="1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i="1">
                          <a:solidFill>
                            <a:srgbClr val="0000FF"/>
                          </a:solidFill>
                          <a:latin typeface="Cambria Math"/>
                        </a:rPr>
                        <m:t>−128</m:t>
                      </m:r>
                      <m:r>
                        <a:rPr lang="cs-CZ" i="1">
                          <a:solidFill>
                            <a:srgbClr val="0000FF"/>
                          </a:solidFill>
                          <a:latin typeface="Cambria Math"/>
                        </a:rPr>
                        <m:t>𝑥</m:t>
                      </m:r>
                      <m:r>
                        <a:rPr lang="cs-CZ" i="1">
                          <a:solidFill>
                            <a:srgbClr val="0000FF"/>
                          </a:solidFill>
                          <a:latin typeface="Cambria Math"/>
                        </a:rPr>
                        <m:t>+256+16</m:t>
                      </m:r>
                      <m:sSup>
                        <m:sSupPr>
                          <m:ctrlPr>
                            <a:rPr lang="cs-CZ" i="1">
                              <a:solidFill>
                                <a:srgbClr val="0000FF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i="1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i="1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i="1">
                          <a:solidFill>
                            <a:srgbClr val="0000FF"/>
                          </a:solidFill>
                          <a:latin typeface="Cambria Math"/>
                        </a:rPr>
                        <m:t>+32</m:t>
                      </m:r>
                      <m:r>
                        <a:rPr lang="cs-CZ" i="1">
                          <a:solidFill>
                            <a:srgbClr val="0000FF"/>
                          </a:solidFill>
                          <a:latin typeface="Cambria Math"/>
                        </a:rPr>
                        <m:t>𝑥</m:t>
                      </m:r>
                      <m:r>
                        <a:rPr lang="cs-CZ" i="1">
                          <a:solidFill>
                            <a:srgbClr val="0000FF"/>
                          </a:solidFill>
                          <a:latin typeface="Cambria Math"/>
                        </a:rPr>
                        <m:t>+16−400=0    </m:t>
                      </m:r>
                    </m:oMath>
                  </m:oMathPara>
                </a14:m>
                <a:endParaRPr lang="cs-CZ" i="1" dirty="0" smtClean="0">
                  <a:solidFill>
                    <a:srgbClr val="0000FF"/>
                  </a:solidFill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i="1">
                          <a:solidFill>
                            <a:srgbClr val="0000FF"/>
                          </a:solidFill>
                          <a:latin typeface="Cambria Math"/>
                        </a:rPr>
                        <m:t>32</m:t>
                      </m:r>
                      <m:sSup>
                        <m:sSupPr>
                          <m:ctrlPr>
                            <a:rPr lang="cs-CZ" i="1">
                              <a:solidFill>
                                <a:srgbClr val="0000FF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i="1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i="1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i="1">
                          <a:solidFill>
                            <a:srgbClr val="0000FF"/>
                          </a:solidFill>
                          <a:latin typeface="Cambria Math"/>
                        </a:rPr>
                        <m:t>−96</m:t>
                      </m:r>
                      <m:r>
                        <a:rPr lang="cs-CZ" i="1">
                          <a:solidFill>
                            <a:srgbClr val="0000FF"/>
                          </a:solidFill>
                          <a:latin typeface="Cambria Math"/>
                        </a:rPr>
                        <m:t>𝑥</m:t>
                      </m:r>
                      <m:r>
                        <a:rPr lang="cs-CZ" i="1">
                          <a:solidFill>
                            <a:srgbClr val="0000FF"/>
                          </a:solidFill>
                          <a:latin typeface="Cambria Math"/>
                        </a:rPr>
                        <m:t>−128=0   /:32</m:t>
                      </m:r>
                    </m:oMath>
                  </m:oMathPara>
                </a14:m>
                <a:endParaRPr lang="cs-CZ" b="0" dirty="0" smtClean="0">
                  <a:solidFill>
                    <a:srgbClr val="0000FF"/>
                  </a:solidFill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2492896"/>
                <a:ext cx="5405519" cy="1923091"/>
              </a:xfrm>
              <a:prstGeom prst="rect">
                <a:avLst/>
              </a:prstGeom>
              <a:blipFill rotWithShape="1">
                <a:blip r:embed="rId7"/>
                <a:stretch>
                  <a:fillRect b="-1905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TextovéPole 12"/>
          <p:cNvSpPr txBox="1"/>
          <p:nvPr/>
        </p:nvSpPr>
        <p:spPr>
          <a:xfrm>
            <a:off x="395537" y="6104909"/>
            <a:ext cx="3456384" cy="492443"/>
          </a:xfrm>
          <a:prstGeom prst="rect">
            <a:avLst/>
          </a:prstGeom>
          <a:solidFill>
            <a:srgbClr val="FFFF99"/>
          </a:solidFill>
          <a:ln w="28575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600" b="1" dirty="0" smtClean="0">
                <a:solidFill>
                  <a:schemeClr val="tx2">
                    <a:lumMod val="75000"/>
                  </a:schemeClr>
                </a:solidFill>
              </a:rPr>
              <a:t>Přímka je sečnou </a:t>
            </a:r>
            <a:r>
              <a:rPr lang="cs-CZ" sz="2600" b="1" dirty="0" smtClean="0">
                <a:solidFill>
                  <a:schemeClr val="tx2">
                    <a:lumMod val="75000"/>
                  </a:schemeClr>
                </a:solidFill>
              </a:rPr>
              <a:t>elipsy</a:t>
            </a:r>
            <a:endParaRPr lang="cs-CZ" sz="26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227846"/>
            <a:ext cx="2133600" cy="365125"/>
          </a:xfrm>
        </p:spPr>
        <p:txBody>
          <a:bodyPr/>
          <a:lstStyle/>
          <a:p>
            <a:fld id="{77518D63-B152-4E76-8C2A-D4A0DCDF5F09}" type="slidenum">
              <a:rPr lang="cs-CZ" smtClean="0"/>
              <a:t>4</a:t>
            </a:fld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Obdélník 14"/>
              <p:cNvSpPr/>
              <p:nvPr/>
            </p:nvSpPr>
            <p:spPr>
              <a:xfrm>
                <a:off x="493420" y="4509120"/>
                <a:ext cx="1918340" cy="375552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1" i="1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𝒙</m:t>
                          </m:r>
                        </m:e>
                        <m:sup>
                          <m:r>
                            <a:rPr lang="cs-CZ" b="1" i="1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b="1" i="1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</a:rPr>
                        <m:t>−</m:t>
                      </m:r>
                      <m:r>
                        <a:rPr lang="cs-CZ" b="1" i="1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</a:rPr>
                        <m:t>𝟑</m:t>
                      </m:r>
                      <m:r>
                        <a:rPr lang="cs-CZ" b="1" i="1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</a:rPr>
                        <m:t>𝒙</m:t>
                      </m:r>
                      <m:r>
                        <a:rPr lang="cs-CZ" b="1" i="1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</a:rPr>
                        <m:t>−</m:t>
                      </m:r>
                      <m:r>
                        <a:rPr lang="cs-CZ" b="1" i="1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</a:rPr>
                        <m:t>𝟒</m:t>
                      </m:r>
                      <m:r>
                        <a:rPr lang="cs-CZ" b="1" i="1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mbria Math"/>
                        </a:rPr>
                        <m:t>𝟎</m:t>
                      </m:r>
                    </m:oMath>
                  </m:oMathPara>
                </a14:m>
                <a:endParaRPr lang="cs-CZ" b="1" i="1" dirty="0" smtClean="0">
                  <a:solidFill>
                    <a:schemeClr val="tx2">
                      <a:lumMod val="7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5" name="Obdélník 1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3420" y="4509120"/>
                <a:ext cx="1918340" cy="37555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Obdélník 15"/>
              <p:cNvSpPr/>
              <p:nvPr/>
            </p:nvSpPr>
            <p:spPr>
              <a:xfrm>
                <a:off x="3203848" y="4616404"/>
                <a:ext cx="5072460" cy="612796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b="0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b="0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=−1</m:t>
                      </m:r>
                      <m:r>
                        <a:rPr lang="cs-CZ" b="0" i="1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⇒</m:t>
                      </m:r>
                      <m:sSub>
                        <m:sSubPr>
                          <m:ctrlPr>
                            <a:rPr lang="cs-CZ" i="1" smtClean="0">
                              <a:solidFill>
                                <a:srgbClr val="0000FF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solidFill>
                                <a:srgbClr val="0000FF"/>
                              </a:solidFill>
                              <a:latin typeface="Cambria Math"/>
                              <a:ea typeface="Cambria Math"/>
                            </a:rPr>
                            <m:t>𝑦</m:t>
                          </m:r>
                        </m:e>
                        <m:sub>
                          <m:r>
                            <a:rPr lang="cs-CZ" b="0" i="1" smtClean="0">
                              <a:solidFill>
                                <a:srgbClr val="0000FF"/>
                              </a:solidFill>
                              <a:latin typeface="Cambria Math"/>
                              <a:ea typeface="Cambria Math"/>
                            </a:rPr>
                            <m:t>1</m:t>
                          </m:r>
                        </m:sub>
                      </m:sSub>
                      <m:r>
                        <a:rPr lang="cs-CZ" b="0" i="1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i="1">
                              <a:solidFill>
                                <a:srgbClr val="0000FF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4</m:t>
                          </m:r>
                          <m:sSub>
                            <m:sSubPr>
                              <m:ctrlPr>
                                <a:rPr lang="cs-CZ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b="0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𝑥</m:t>
                              </m:r>
                            </m:e>
                            <m:sub>
                              <m:r>
                                <a:rPr lang="cs-CZ" b="0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1</m:t>
                              </m:r>
                            </m:sub>
                          </m:sSub>
                          <m:r>
                            <a:rPr lang="cs-CZ" b="0" i="1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−1</m:t>
                          </m:r>
                        </m:num>
                        <m:den>
                          <m:r>
                            <a:rPr lang="cs-CZ" b="0" i="1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5</m:t>
                          </m:r>
                        </m:den>
                      </m:f>
                      <m:r>
                        <a:rPr lang="cs-CZ" b="0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=−1</m:t>
                      </m:r>
                      <m:r>
                        <a:rPr lang="cs-CZ" b="0" i="1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⇒</m:t>
                      </m:r>
                      <m:sSub>
                        <m:sSubPr>
                          <m:ctrlP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𝑷</m:t>
                          </m:r>
                        </m:e>
                        <m:sub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𝟏</m:t>
                          </m:r>
                        </m:sub>
                      </m:sSub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−</m:t>
                          </m:r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𝟏</m:t>
                          </m:r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;−</m:t>
                          </m:r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𝟏</m:t>
                          </m:r>
                        </m:e>
                      </m:d>
                    </m:oMath>
                  </m:oMathPara>
                </a14:m>
                <a:endParaRPr lang="cs-CZ" b="1" i="1" dirty="0">
                  <a:solidFill>
                    <a:srgbClr val="0000FF"/>
                  </a:solidFill>
                  <a:latin typeface="Cambria Math"/>
                </a:endParaRPr>
              </a:p>
            </p:txBody>
          </p:sp>
        </mc:Choice>
        <mc:Fallback xmlns="">
          <p:sp>
            <p:nvSpPr>
              <p:cNvPr id="16" name="Obdélník 1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03848" y="4616404"/>
                <a:ext cx="5072460" cy="612796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Obdélník 17"/>
              <p:cNvSpPr/>
              <p:nvPr/>
            </p:nvSpPr>
            <p:spPr>
              <a:xfrm>
                <a:off x="395536" y="4931876"/>
                <a:ext cx="2119106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14:m>
                  <m:oMath xmlns:m="http://schemas.openxmlformats.org/officeDocument/2006/math">
                    <m:d>
                      <m:dPr>
                        <m:ctrlPr>
                          <a:rPr lang="cs-CZ" i="1" smtClean="0">
                            <a:solidFill>
                              <a:srgbClr val="0000FF"/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i="1">
                            <a:solidFill>
                              <a:srgbClr val="0000FF"/>
                            </a:solidFill>
                            <a:latin typeface="Cambria Math"/>
                          </a:rPr>
                          <m:t>𝑥</m:t>
                        </m:r>
                        <m:r>
                          <a:rPr lang="cs-CZ" i="1">
                            <a:solidFill>
                              <a:srgbClr val="0000FF"/>
                            </a:solidFill>
                            <a:latin typeface="Cambria Math"/>
                          </a:rPr>
                          <m:t>+1</m:t>
                        </m:r>
                      </m:e>
                    </m:d>
                    <m:d>
                      <m:dPr>
                        <m:ctrlPr>
                          <a:rPr lang="cs-CZ" i="1">
                            <a:solidFill>
                              <a:srgbClr val="0000FF"/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i="1">
                            <a:solidFill>
                              <a:srgbClr val="0000FF"/>
                            </a:solidFill>
                            <a:latin typeface="Cambria Math"/>
                          </a:rPr>
                          <m:t>𝑥</m:t>
                        </m:r>
                        <m:r>
                          <a:rPr lang="cs-CZ" i="1">
                            <a:solidFill>
                              <a:srgbClr val="0000FF"/>
                            </a:solidFill>
                            <a:latin typeface="Cambria Math"/>
                          </a:rPr>
                          <m:t>−4</m:t>
                        </m:r>
                      </m:e>
                    </m:d>
                    <m:r>
                      <a:rPr lang="cs-CZ" i="1">
                        <a:solidFill>
                          <a:srgbClr val="0000FF"/>
                        </a:solidFill>
                        <a:latin typeface="Cambria Math"/>
                      </a:rPr>
                      <m:t>=0</m:t>
                    </m:r>
                  </m:oMath>
                </a14:m>
                <a:r>
                  <a:rPr lang="cs-CZ" b="1" i="1" dirty="0" smtClean="0">
                    <a:solidFill>
                      <a:srgbClr val="0000FF"/>
                    </a:solidFill>
                  </a:rPr>
                  <a:t> </a:t>
                </a:r>
                <a:endParaRPr lang="cs-CZ" dirty="0"/>
              </a:p>
            </p:txBody>
          </p:sp>
        </mc:Choice>
        <mc:Fallback xmlns="">
          <p:sp>
            <p:nvSpPr>
              <p:cNvPr id="18" name="Obdélník 1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4931876"/>
                <a:ext cx="2119106" cy="369332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Obdélník 18"/>
              <p:cNvSpPr/>
              <p:nvPr/>
            </p:nvSpPr>
            <p:spPr>
              <a:xfrm>
                <a:off x="3203848" y="5157192"/>
                <a:ext cx="4468916" cy="612796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b="0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b="0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=4</m:t>
                      </m:r>
                      <m:r>
                        <a:rPr lang="cs-CZ" b="0" i="1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⇒</m:t>
                      </m:r>
                      <m:sSub>
                        <m:sSubPr>
                          <m:ctrlPr>
                            <a:rPr lang="cs-CZ" i="1" smtClean="0">
                              <a:solidFill>
                                <a:srgbClr val="0000FF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solidFill>
                                <a:srgbClr val="0000FF"/>
                              </a:solidFill>
                              <a:latin typeface="Cambria Math"/>
                              <a:ea typeface="Cambria Math"/>
                            </a:rPr>
                            <m:t>𝑦</m:t>
                          </m:r>
                        </m:e>
                        <m:sub>
                          <m:r>
                            <a:rPr lang="cs-CZ" b="0" i="1" smtClean="0">
                              <a:solidFill>
                                <a:srgbClr val="0000FF"/>
                              </a:solidFill>
                              <a:latin typeface="Cambria Math"/>
                              <a:ea typeface="Cambria Math"/>
                            </a:rPr>
                            <m:t>2</m:t>
                          </m:r>
                        </m:sub>
                      </m:sSub>
                      <m:r>
                        <a:rPr lang="cs-CZ" b="0" i="1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i="1" smtClean="0">
                              <a:solidFill>
                                <a:srgbClr val="0000FF"/>
                              </a:solidFill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solidFill>
                                <a:srgbClr val="0000FF"/>
                              </a:solidFill>
                              <a:latin typeface="Cambria Math"/>
                              <a:ea typeface="Cambria Math"/>
                            </a:rPr>
                            <m:t>4</m:t>
                          </m:r>
                          <m:sSub>
                            <m:sSubPr>
                              <m:ctrlPr>
                                <a:rPr lang="cs-CZ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cs-CZ" b="0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  <a:ea typeface="Cambria Math"/>
                                </a:rPr>
                                <m:t>𝑥</m:t>
                              </m:r>
                            </m:e>
                            <m:sub>
                              <m:r>
                                <a:rPr lang="cs-CZ" b="0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b>
                          </m:sSub>
                          <m:r>
                            <a:rPr lang="cs-CZ" b="0" i="1" smtClean="0">
                              <a:solidFill>
                                <a:srgbClr val="0000FF"/>
                              </a:solidFill>
                              <a:latin typeface="Cambria Math"/>
                              <a:ea typeface="Cambria Math"/>
                            </a:rPr>
                            <m:t>−1</m:t>
                          </m:r>
                        </m:num>
                        <m:den>
                          <m:r>
                            <a:rPr lang="cs-CZ" b="0" i="1" smtClean="0">
                              <a:solidFill>
                                <a:srgbClr val="0000FF"/>
                              </a:solidFill>
                              <a:latin typeface="Cambria Math"/>
                              <a:ea typeface="Cambria Math"/>
                            </a:rPr>
                            <m:t>5</m:t>
                          </m:r>
                        </m:den>
                      </m:f>
                      <m:r>
                        <a:rPr lang="cs-CZ" b="0" i="0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=3</m:t>
                      </m:r>
                      <m:r>
                        <a:rPr lang="cs-CZ" b="0" i="1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⇒</m:t>
                      </m:r>
                      <m:sSub>
                        <m:sSubPr>
                          <m:ctrlP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𝑷</m:t>
                          </m:r>
                        </m:e>
                        <m:sub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𝟐</m:t>
                          </m:r>
                        </m:sub>
                      </m:sSub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𝟒</m:t>
                          </m:r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;</m:t>
                          </m:r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𝟑</m:t>
                          </m:r>
                        </m:e>
                      </m:d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19" name="Obdélník 1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03848" y="5157192"/>
                <a:ext cx="4468916" cy="612796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6" name="Šipka dolů 25"/>
          <p:cNvSpPr/>
          <p:nvPr/>
        </p:nvSpPr>
        <p:spPr>
          <a:xfrm rot="4200000" flipV="1">
            <a:off x="2754436" y="4721604"/>
            <a:ext cx="216000" cy="576000"/>
          </a:xfrm>
          <a:prstGeom prst="downArrow">
            <a:avLst>
              <a:gd name="adj1" fmla="val 26521"/>
              <a:gd name="adj2" fmla="val 85220"/>
            </a:avLst>
          </a:prstGeom>
          <a:solidFill>
            <a:srgbClr val="4DFC24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23" name="Šipka dolů 22"/>
          <p:cNvSpPr/>
          <p:nvPr/>
        </p:nvSpPr>
        <p:spPr>
          <a:xfrm rot="6600000" flipV="1">
            <a:off x="2758182" y="5046360"/>
            <a:ext cx="206353" cy="576000"/>
          </a:xfrm>
          <a:prstGeom prst="downArrow">
            <a:avLst>
              <a:gd name="adj1" fmla="val 26521"/>
              <a:gd name="adj2" fmla="val 85220"/>
            </a:avLst>
          </a:prstGeom>
          <a:solidFill>
            <a:srgbClr val="4DFC24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</a:endParaRPr>
          </a:p>
        </p:txBody>
      </p:sp>
    </p:spTree>
    <p:extLst>
      <p:ext uri="{BB962C8B-B14F-4D97-AF65-F5344CB8AC3E}">
        <p14:creationId xmlns:p14="http://schemas.microsoft.com/office/powerpoint/2010/main" val="42270726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175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750"/>
                            </p:stCondLst>
                            <p:childTnLst>
                              <p:par>
                                <p:cTn id="2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175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3500"/>
                            </p:stCondLst>
                            <p:childTnLst>
                              <p:par>
                                <p:cTn id="2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175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250"/>
                            </p:stCondLst>
                            <p:childTnLst>
                              <p:par>
                                <p:cTn id="2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175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75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3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8" grpId="0" uiExpand="1" build="p"/>
      <p:bldP spid="13" grpId="0" animBg="1"/>
      <p:bldP spid="15" grpId="0" animBg="1"/>
      <p:bldP spid="16" grpId="0" build="p"/>
      <p:bldP spid="18" grpId="0"/>
      <p:bldP spid="19" grpId="0"/>
      <p:bldP spid="26" grpId="0" animBg="1"/>
      <p:bldP spid="2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kupina 4"/>
          <p:cNvGrpSpPr/>
          <p:nvPr/>
        </p:nvGrpSpPr>
        <p:grpSpPr>
          <a:xfrm>
            <a:off x="378376" y="83468"/>
            <a:ext cx="7938040" cy="1050568"/>
            <a:chOff x="378376" y="83468"/>
            <a:chExt cx="7938040" cy="1050568"/>
          </a:xfrm>
        </p:grpSpPr>
        <p:sp>
          <p:nvSpPr>
            <p:cNvPr id="6" name="Nadpis 1"/>
            <p:cNvSpPr txBox="1">
              <a:spLocks/>
            </p:cNvSpPr>
            <p:nvPr/>
          </p:nvSpPr>
          <p:spPr>
            <a:xfrm>
              <a:off x="395536" y="83468"/>
              <a:ext cx="4325607" cy="725439"/>
            </a:xfrm>
            <a:prstGeom prst="rect">
              <a:avLst/>
            </a:prstGeom>
          </p:spPr>
          <p:txBody>
            <a:bodyPr/>
            <a:lstStyle>
              <a:lvl1pPr algn="ctr" defTabSz="914400" rtl="0" eaLnBrk="1" latinLnBrk="0" hangingPunct="1">
                <a:spcBef>
                  <a:spcPct val="0"/>
                </a:spcBef>
                <a:buNone/>
                <a:defRPr sz="440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pPr algn="l"/>
              <a:r>
                <a:rPr lang="cs-CZ" sz="3200" b="1" dirty="0" smtClean="0"/>
                <a:t>Vzájemná poloha</a:t>
              </a:r>
              <a:endParaRPr lang="cs-CZ" sz="3200" b="1" dirty="0"/>
            </a:p>
          </p:txBody>
        </p:sp>
        <p:grpSp>
          <p:nvGrpSpPr>
            <p:cNvPr id="7" name="Skupina 6"/>
            <p:cNvGrpSpPr/>
            <p:nvPr/>
          </p:nvGrpSpPr>
          <p:grpSpPr>
            <a:xfrm>
              <a:off x="6691531" y="179348"/>
              <a:ext cx="976813" cy="653431"/>
              <a:chOff x="6691531" y="179348"/>
              <a:chExt cx="1616019" cy="936104"/>
            </a:xfrm>
          </p:grpSpPr>
          <p:pic>
            <p:nvPicPr>
              <p:cNvPr id="11" name="Picture 9"/>
              <p:cNvPicPr>
                <a:picLocks noChangeAspect="1" noChangeArrowheads="1"/>
              </p:cNvPicPr>
              <p:nvPr/>
            </p:nvPicPr>
            <p:blipFill>
              <a:blip r:embed="rId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691531" y="179348"/>
                <a:ext cx="706415" cy="936000"/>
              </a:xfrm>
              <a:prstGeom prst="rect">
                <a:avLst/>
              </a:prstGeom>
              <a:solidFill>
                <a:srgbClr val="FFFF00"/>
              </a:solidFill>
              <a:ln>
                <a:noFill/>
              </a:ln>
              <a:extLst/>
            </p:spPr>
          </p:pic>
          <p:pic>
            <p:nvPicPr>
              <p:cNvPr id="12" name="Picture 2" descr="Zobrazit podrobnosti"/>
              <p:cNvPicPr>
                <a:picLocks noChangeAspect="1" noChangeArrowheads="1"/>
              </p:cNvPicPr>
              <p:nvPr/>
            </p:nvPicPr>
            <p:blipFill>
              <a:blip r:embed="rId4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371446" y="179348"/>
                <a:ext cx="936104" cy="936104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sp>
          <p:nvSpPr>
            <p:cNvPr id="8" name="TextovéPole 7"/>
            <p:cNvSpPr txBox="1"/>
            <p:nvPr/>
          </p:nvSpPr>
          <p:spPr>
            <a:xfrm>
              <a:off x="6588224" y="764704"/>
              <a:ext cx="129541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0000FF"/>
                  </a:solidFill>
                </a:rPr>
                <a:t>kuželosečky</a:t>
              </a:r>
              <a:endParaRPr lang="cs-CZ" dirty="0">
                <a:solidFill>
                  <a:srgbClr val="0000FF"/>
                </a:solidFill>
              </a:endParaRPr>
            </a:p>
          </p:txBody>
        </p:sp>
        <p:sp>
          <p:nvSpPr>
            <p:cNvPr id="9" name="Obdélník 8"/>
            <p:cNvSpPr/>
            <p:nvPr/>
          </p:nvSpPr>
          <p:spPr>
            <a:xfrm>
              <a:off x="378376" y="548680"/>
              <a:ext cx="2415277" cy="52322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800" b="1" i="1" dirty="0" smtClean="0">
                  <a:solidFill>
                    <a:srgbClr val="0000FF"/>
                  </a:solidFill>
                </a:rPr>
                <a:t>přímky a elipsy</a:t>
              </a:r>
              <a:endParaRPr lang="cs-CZ" sz="2800" b="1" dirty="0"/>
            </a:p>
          </p:txBody>
        </p:sp>
        <p:cxnSp>
          <p:nvCxnSpPr>
            <p:cNvPr id="10" name="Přímá spojnice 9"/>
            <p:cNvCxnSpPr/>
            <p:nvPr/>
          </p:nvCxnSpPr>
          <p:spPr>
            <a:xfrm>
              <a:off x="395536" y="1124744"/>
              <a:ext cx="7920880" cy="0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TextovéPole 3"/>
          <p:cNvSpPr txBox="1"/>
          <p:nvPr/>
        </p:nvSpPr>
        <p:spPr>
          <a:xfrm>
            <a:off x="395536" y="1268760"/>
            <a:ext cx="26125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u="sng" dirty="0" smtClean="0"/>
              <a:t>Grafické řešení příkladu 1</a:t>
            </a:r>
            <a:endParaRPr lang="cs-CZ" b="1" u="sng" dirty="0"/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>
          <a:xfrm>
            <a:off x="6553200" y="5996310"/>
            <a:ext cx="2133600" cy="365125"/>
          </a:xfrm>
        </p:spPr>
        <p:txBody>
          <a:bodyPr/>
          <a:lstStyle/>
          <a:p>
            <a:fld id="{77518D63-B152-4E76-8C2A-D4A0DCDF5F09}" type="slidenum">
              <a:rPr lang="cs-CZ" smtClean="0"/>
              <a:t>5</a:t>
            </a:fld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844824"/>
            <a:ext cx="6840397" cy="440951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13" name="Šipka dolů 12"/>
          <p:cNvSpPr/>
          <p:nvPr/>
        </p:nvSpPr>
        <p:spPr>
          <a:xfrm rot="6718005" flipV="1">
            <a:off x="2100338" y="3789062"/>
            <a:ext cx="360000" cy="864000"/>
          </a:xfrm>
          <a:prstGeom prst="downArrow">
            <a:avLst>
              <a:gd name="adj1" fmla="val 26521"/>
              <a:gd name="adj2" fmla="val 85220"/>
            </a:avLst>
          </a:prstGeom>
          <a:solidFill>
            <a:srgbClr val="4DFC24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14" name="Šipka dolů 13"/>
          <p:cNvSpPr/>
          <p:nvPr/>
        </p:nvSpPr>
        <p:spPr>
          <a:xfrm rot="4424354" flipV="1">
            <a:off x="4001169" y="2642691"/>
            <a:ext cx="360000" cy="864000"/>
          </a:xfrm>
          <a:prstGeom prst="downArrow">
            <a:avLst>
              <a:gd name="adj1" fmla="val 26521"/>
              <a:gd name="adj2" fmla="val 85220"/>
            </a:avLst>
          </a:prstGeom>
          <a:solidFill>
            <a:srgbClr val="4DFC24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Obdélník 2"/>
              <p:cNvSpPr/>
              <p:nvPr/>
            </p:nvSpPr>
            <p:spPr>
              <a:xfrm>
                <a:off x="7378406" y="3244334"/>
                <a:ext cx="1687898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1" i="1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b="1" i="1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𝑷</m:t>
                          </m:r>
                        </m:e>
                        <m:sub>
                          <m:r>
                            <a:rPr lang="cs-CZ" b="1" i="1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𝟏</m:t>
                          </m:r>
                        </m:sub>
                      </m:sSub>
                      <m:r>
                        <a:rPr lang="cs-CZ" b="1" i="1">
                          <a:solidFill>
                            <a:srgbClr val="C00000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b="1" i="1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b="1" i="1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−</m:t>
                          </m:r>
                          <m:r>
                            <a:rPr lang="cs-CZ" b="1" i="1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𝟏</m:t>
                          </m:r>
                          <m:r>
                            <a:rPr lang="cs-CZ" b="1" i="1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;−</m:t>
                          </m:r>
                          <m:r>
                            <a:rPr lang="cs-CZ" b="1" i="1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𝟏</m:t>
                          </m:r>
                        </m:e>
                      </m:d>
                    </m:oMath>
                  </m:oMathPara>
                </a14:m>
                <a:endParaRPr lang="cs-CZ" b="1" i="1" dirty="0">
                  <a:solidFill>
                    <a:srgbClr val="0000FF"/>
                  </a:solidFill>
                  <a:latin typeface="Cambria Math"/>
                </a:endParaRPr>
              </a:p>
            </p:txBody>
          </p:sp>
        </mc:Choice>
        <mc:Fallback xmlns="">
          <p:sp>
            <p:nvSpPr>
              <p:cNvPr id="3" name="Obdélník 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78406" y="3244334"/>
                <a:ext cx="1687898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Obdélník 14"/>
              <p:cNvSpPr/>
              <p:nvPr/>
            </p:nvSpPr>
            <p:spPr>
              <a:xfrm>
                <a:off x="7380312" y="3707866"/>
                <a:ext cx="1344855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1" i="1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b="1" i="1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𝑷</m:t>
                          </m:r>
                        </m:e>
                        <m:sub>
                          <m:r>
                            <a:rPr lang="cs-CZ" b="1" i="1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𝟐</m:t>
                          </m:r>
                        </m:sub>
                      </m:sSub>
                      <m:r>
                        <a:rPr lang="cs-CZ" b="1" i="1">
                          <a:solidFill>
                            <a:srgbClr val="C00000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b="1" i="1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b="1" i="1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𝟒</m:t>
                          </m:r>
                          <m:r>
                            <a:rPr lang="cs-CZ" b="1" i="1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;</m:t>
                          </m:r>
                          <m:r>
                            <a:rPr lang="cs-CZ" b="1" i="1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𝟑</m:t>
                          </m:r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5" name="Obdélník 1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80312" y="3707866"/>
                <a:ext cx="1344855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4512443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3" grpId="0" animBg="1"/>
      <p:bldP spid="14" grpId="0" animBg="1"/>
      <p:bldP spid="3" grpId="0"/>
      <p:bldP spid="1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378376" y="23396"/>
            <a:ext cx="7938040" cy="1050568"/>
            <a:chOff x="378376" y="83468"/>
            <a:chExt cx="7938040" cy="1050568"/>
          </a:xfrm>
        </p:grpSpPr>
        <p:sp>
          <p:nvSpPr>
            <p:cNvPr id="3" name="Nadpis 1"/>
            <p:cNvSpPr txBox="1">
              <a:spLocks/>
            </p:cNvSpPr>
            <p:nvPr/>
          </p:nvSpPr>
          <p:spPr>
            <a:xfrm>
              <a:off x="395536" y="83468"/>
              <a:ext cx="4325607" cy="725439"/>
            </a:xfrm>
            <a:prstGeom prst="rect">
              <a:avLst/>
            </a:prstGeom>
          </p:spPr>
          <p:txBody>
            <a:bodyPr/>
            <a:lstStyle>
              <a:lvl1pPr algn="ctr" defTabSz="914400" rtl="0" eaLnBrk="1" latinLnBrk="0" hangingPunct="1">
                <a:spcBef>
                  <a:spcPct val="0"/>
                </a:spcBef>
                <a:buNone/>
                <a:defRPr sz="440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pPr algn="l"/>
              <a:r>
                <a:rPr lang="cs-CZ" sz="3200" b="1" dirty="0" smtClean="0"/>
                <a:t>Vzájemná poloha</a:t>
              </a:r>
              <a:endParaRPr lang="cs-CZ" sz="3200" b="1" dirty="0"/>
            </a:p>
          </p:txBody>
        </p:sp>
        <p:grpSp>
          <p:nvGrpSpPr>
            <p:cNvPr id="4" name="Skupina 3"/>
            <p:cNvGrpSpPr/>
            <p:nvPr/>
          </p:nvGrpSpPr>
          <p:grpSpPr>
            <a:xfrm>
              <a:off x="6691531" y="179348"/>
              <a:ext cx="976813" cy="653431"/>
              <a:chOff x="6691531" y="179348"/>
              <a:chExt cx="1616019" cy="936104"/>
            </a:xfrm>
          </p:grpSpPr>
          <p:pic>
            <p:nvPicPr>
              <p:cNvPr id="8" name="Picture 9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691531" y="179348"/>
                <a:ext cx="706415" cy="936000"/>
              </a:xfrm>
              <a:prstGeom prst="rect">
                <a:avLst/>
              </a:prstGeom>
              <a:solidFill>
                <a:srgbClr val="FFFF00"/>
              </a:solidFill>
              <a:ln>
                <a:noFill/>
              </a:ln>
              <a:extLst/>
            </p:spPr>
          </p:pic>
          <p:pic>
            <p:nvPicPr>
              <p:cNvPr id="9" name="Picture 2" descr="Zobrazit podrobnosti"/>
              <p:cNvPicPr>
                <a:picLocks noChangeAspect="1" noChangeArrowheads="1"/>
              </p:cNvPicPr>
              <p:nvPr/>
            </p:nvPicPr>
            <p:blipFill>
              <a:blip r:embed="rId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371446" y="179348"/>
                <a:ext cx="936104" cy="936104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sp>
          <p:nvSpPr>
            <p:cNvPr id="5" name="TextovéPole 4"/>
            <p:cNvSpPr txBox="1"/>
            <p:nvPr/>
          </p:nvSpPr>
          <p:spPr>
            <a:xfrm>
              <a:off x="6588224" y="764704"/>
              <a:ext cx="129541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0000FF"/>
                  </a:solidFill>
                </a:rPr>
                <a:t>kuželosečky</a:t>
              </a:r>
              <a:endParaRPr lang="cs-CZ" dirty="0">
                <a:solidFill>
                  <a:srgbClr val="0000FF"/>
                </a:solidFill>
              </a:endParaRPr>
            </a:p>
          </p:txBody>
        </p:sp>
        <p:sp>
          <p:nvSpPr>
            <p:cNvPr id="6" name="Obdélník 5"/>
            <p:cNvSpPr/>
            <p:nvPr/>
          </p:nvSpPr>
          <p:spPr>
            <a:xfrm>
              <a:off x="378376" y="548680"/>
              <a:ext cx="2415277" cy="52322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800" b="1" i="1" dirty="0" smtClean="0">
                  <a:solidFill>
                    <a:srgbClr val="0000FF"/>
                  </a:solidFill>
                </a:rPr>
                <a:t>přímky a elipsy</a:t>
              </a:r>
              <a:endParaRPr lang="cs-CZ" sz="2800" b="1" dirty="0"/>
            </a:p>
          </p:txBody>
        </p:sp>
        <p:cxnSp>
          <p:nvCxnSpPr>
            <p:cNvPr id="7" name="Přímá spojnice 6"/>
            <p:cNvCxnSpPr/>
            <p:nvPr/>
          </p:nvCxnSpPr>
          <p:spPr>
            <a:xfrm>
              <a:off x="395536" y="1124744"/>
              <a:ext cx="7920880" cy="0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0" name="Skupina 9"/>
          <p:cNvGrpSpPr/>
          <p:nvPr/>
        </p:nvGrpSpPr>
        <p:grpSpPr>
          <a:xfrm>
            <a:off x="395536" y="1067695"/>
            <a:ext cx="6601807" cy="1209177"/>
            <a:chOff x="395536" y="1067695"/>
            <a:chExt cx="6601807" cy="1209177"/>
          </a:xfrm>
        </p:grpSpPr>
        <p:pic>
          <p:nvPicPr>
            <p:cNvPr id="11" name="Picture 6" descr="C:\Users\zdenek\AppData\Local\Microsoft\Windows\Temporary Internet Files\Content.IE5\EPURMY32\MC900198870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5536" y="1268760"/>
              <a:ext cx="915738" cy="93610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2" name="TextovéPole 11"/>
                <p:cNvSpPr txBox="1"/>
                <p:nvPr/>
              </p:nvSpPr>
              <p:spPr>
                <a:xfrm>
                  <a:off x="1376958" y="1067695"/>
                  <a:ext cx="5620385" cy="120917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>
                  <a:defPPr>
                    <a:defRPr lang="cs-CZ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r>
                    <a:rPr lang="cs-CZ" b="1" u="sng" dirty="0" smtClean="0"/>
                    <a:t>Příklad 2</a:t>
                  </a:r>
                  <a:br>
                    <a:rPr lang="cs-CZ" b="1" u="sng" dirty="0" smtClean="0"/>
                  </a:br>
                  <a:r>
                    <a:rPr lang="cs-CZ" dirty="0" smtClean="0"/>
                    <a:t>Urči vzájemnou polohu přímky a elipsy</a:t>
                  </a:r>
                </a:p>
                <a:p>
                  <a:pPr/>
                  <a14:m>
                    <m:oMathPara xmlns:m="http://schemas.openxmlformats.org/officeDocument/2006/math">
                      <m:oMathParaPr>
                        <m:jc m:val="left"/>
                      </m:oMathParaPr>
                      <m:oMath xmlns:m="http://schemas.openxmlformats.org/officeDocument/2006/math"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𝒑</m:t>
                        </m:r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:</m:t>
                        </m:r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𝟐</m:t>
                        </m:r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𝒙</m:t>
                        </m:r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𝟑</m:t>
                        </m:r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𝒚</m:t>
                        </m:r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𝟑𝟑</m:t>
                        </m:r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=</m:t>
                        </m:r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𝟎</m:t>
                        </m:r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,  </m:t>
                        </m:r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𝑬</m:t>
                        </m:r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:   </m:t>
                        </m:r>
                        <m:f>
                          <m:fPr>
                            <m:ctrlPr>
                              <a:rPr lang="cs-CZ" b="1" i="1" smtClean="0">
                                <a:solidFill>
                                  <a:srgbClr val="C00000"/>
                                </a:solidFill>
                                <a:latin typeface="Cambria Math"/>
                              </a:rPr>
                            </m:ctrlPr>
                          </m:fPr>
                          <m:num>
                            <m:sSup>
                              <m:sSupPr>
                                <m:ctrlPr>
                                  <a:rPr lang="cs-CZ" b="1" i="1" smtClean="0">
                                    <a:solidFill>
                                      <a:srgbClr val="C00000"/>
                                    </a:solidFill>
                                    <a:latin typeface="Cambria Math"/>
                                  </a:rPr>
                                </m:ctrlPr>
                              </m:sSupPr>
                              <m:e>
                                <m:d>
                                  <m:dPr>
                                    <m:ctrlPr>
                                      <a:rPr lang="cs-CZ" b="1" i="1" smtClean="0">
                                        <a:solidFill>
                                          <a:srgbClr val="C00000"/>
                                        </a:solidFill>
                                        <a:latin typeface="Cambria Math"/>
                                      </a:rPr>
                                    </m:ctrlPr>
                                  </m:dPr>
                                  <m:e>
                                    <m:r>
                                      <a:rPr lang="cs-CZ" b="1" i="1" smtClean="0">
                                        <a:solidFill>
                                          <a:srgbClr val="C00000"/>
                                        </a:solidFill>
                                        <a:latin typeface="Cambria Math"/>
                                      </a:rPr>
                                      <m:t>𝒙</m:t>
                                    </m:r>
                                    <m:r>
                                      <a:rPr lang="cs-CZ" b="1" i="1" smtClean="0">
                                        <a:solidFill>
                                          <a:srgbClr val="C00000"/>
                                        </a:solidFill>
                                        <a:latin typeface="Cambria Math"/>
                                      </a:rPr>
                                      <m:t>−</m:t>
                                    </m:r>
                                    <m:r>
                                      <a:rPr lang="cs-CZ" b="1" i="1" smtClean="0">
                                        <a:solidFill>
                                          <a:srgbClr val="C00000"/>
                                        </a:solidFill>
                                        <a:latin typeface="Cambria Math"/>
                                      </a:rPr>
                                      <m:t>𝟐</m:t>
                                    </m:r>
                                  </m:e>
                                </m:d>
                              </m:e>
                              <m:sup>
                                <m:r>
                                  <a:rPr lang="cs-CZ" b="1" i="1" smtClean="0">
                                    <a:solidFill>
                                      <a:srgbClr val="C00000"/>
                                    </a:solidFill>
                                    <a:latin typeface="Cambria Math"/>
                                  </a:rPr>
                                  <m:t>𝟐</m:t>
                                </m:r>
                              </m:sup>
                            </m:sSup>
                          </m:num>
                          <m:den>
                            <m:r>
                              <a:rPr lang="cs-CZ" b="1" i="1" smtClean="0">
                                <a:solidFill>
                                  <a:srgbClr val="C00000"/>
                                </a:solidFill>
                                <a:latin typeface="Cambria Math"/>
                              </a:rPr>
                              <m:t>𝟏𝟎</m:t>
                            </m:r>
                          </m:den>
                        </m:f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+</m:t>
                        </m:r>
                        <m:f>
                          <m:fPr>
                            <m:ctrlPr>
                              <a:rPr lang="cs-CZ" b="1" i="1" smtClean="0">
                                <a:solidFill>
                                  <a:srgbClr val="C00000"/>
                                </a:solidFill>
                                <a:latin typeface="Cambria Math"/>
                              </a:rPr>
                            </m:ctrlPr>
                          </m:fPr>
                          <m:num>
                            <m:sSup>
                              <m:sSupPr>
                                <m:ctrlPr>
                                  <a:rPr lang="cs-CZ" b="1" i="1" smtClean="0">
                                    <a:solidFill>
                                      <a:srgbClr val="C00000"/>
                                    </a:solidFill>
                                    <a:latin typeface="Cambria Math"/>
                                  </a:rPr>
                                </m:ctrlPr>
                              </m:sSupPr>
                              <m:e>
                                <m:d>
                                  <m:dPr>
                                    <m:ctrlPr>
                                      <a:rPr lang="cs-CZ" b="1" i="1" smtClean="0">
                                        <a:solidFill>
                                          <a:srgbClr val="C00000"/>
                                        </a:solidFill>
                                        <a:latin typeface="Cambria Math"/>
                                      </a:rPr>
                                    </m:ctrlPr>
                                  </m:dPr>
                                  <m:e>
                                    <m:r>
                                      <a:rPr lang="cs-CZ" b="1" i="1" smtClean="0">
                                        <a:solidFill>
                                          <a:srgbClr val="C00000"/>
                                        </a:solidFill>
                                        <a:latin typeface="Cambria Math"/>
                                      </a:rPr>
                                      <m:t>𝒚</m:t>
                                    </m:r>
                                    <m:r>
                                      <a:rPr lang="cs-CZ" b="1" i="1" smtClean="0">
                                        <a:solidFill>
                                          <a:srgbClr val="C00000"/>
                                        </a:solidFill>
                                        <a:latin typeface="Cambria Math"/>
                                      </a:rPr>
                                      <m:t>−</m:t>
                                    </m:r>
                                    <m:r>
                                      <a:rPr lang="cs-CZ" b="1" i="1" smtClean="0">
                                        <a:solidFill>
                                          <a:srgbClr val="C00000"/>
                                        </a:solidFill>
                                        <a:latin typeface="Cambria Math"/>
                                      </a:rPr>
                                      <m:t>𝟑</m:t>
                                    </m:r>
                                  </m:e>
                                </m:d>
                              </m:e>
                              <m:sup>
                                <m:r>
                                  <a:rPr lang="cs-CZ" b="1" i="1" smtClean="0">
                                    <a:solidFill>
                                      <a:srgbClr val="C00000"/>
                                    </a:solidFill>
                                    <a:latin typeface="Cambria Math"/>
                                  </a:rPr>
                                  <m:t>𝟐</m:t>
                                </m:r>
                              </m:sup>
                            </m:sSup>
                          </m:num>
                          <m:den>
                            <m:r>
                              <a:rPr lang="cs-CZ" b="1" i="1" smtClean="0">
                                <a:solidFill>
                                  <a:srgbClr val="C00000"/>
                                </a:solidFill>
                                <a:latin typeface="Cambria Math"/>
                              </a:rPr>
                              <m:t>𝟒𝟎</m:t>
                            </m:r>
                          </m:den>
                        </m:f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=</m:t>
                        </m:r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𝟏</m:t>
                        </m:r>
                      </m:oMath>
                    </m:oMathPara>
                  </a14:m>
                  <a:endParaRPr lang="cs-CZ" b="1" i="1" dirty="0" smtClean="0">
                    <a:solidFill>
                      <a:srgbClr val="C00000"/>
                    </a:solidFill>
                    <a:latin typeface="Cambria Math"/>
                  </a:endParaRPr>
                </a:p>
              </p:txBody>
            </p:sp>
          </mc:Choice>
          <mc:Fallback xmlns="">
            <p:sp>
              <p:nvSpPr>
                <p:cNvPr id="12" name="TextovéPole 11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376958" y="1067695"/>
                  <a:ext cx="5620385" cy="1209177"/>
                </a:xfrm>
                <a:prstGeom prst="rect">
                  <a:avLst/>
                </a:prstGeom>
                <a:blipFill rotWithShape="1">
                  <a:blip r:embed="rId5"/>
                  <a:stretch>
                    <a:fillRect l="-976" t="-2513"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423688" y="2276872"/>
                <a:ext cx="7892727" cy="3761414"/>
              </a:xfrm>
              <a:prstGeom prst="rect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 w="12700">
                <a:solidFill>
                  <a:schemeClr val="tx1"/>
                </a:solidFill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Analogické řešení jako v příkladu 1</a:t>
                </a:r>
                <a:endParaRPr lang="cs-CZ" dirty="0">
                  <a:solidFill>
                    <a:srgbClr val="0000CC"/>
                  </a:solidFill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rgbClr val="0000CC"/>
                          </a:solidFill>
                          <a:latin typeface="Cambria Math"/>
                          <a:ea typeface="Cambria Math"/>
                        </a:rPr>
                        <m:t>𝑥</m:t>
                      </m:r>
                      <m:r>
                        <a:rPr lang="cs-CZ" b="0" i="1" smtClean="0">
                          <a:solidFill>
                            <a:srgbClr val="0000CC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b="1" i="1" smtClean="0">
                              <a:solidFill>
                                <a:schemeClr val="tx2">
                                  <a:lumMod val="50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solidFill>
                                <a:schemeClr val="tx2">
                                  <a:lumMod val="50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  <m:t>−</m:t>
                          </m:r>
                          <m:r>
                            <a:rPr lang="cs-CZ" b="1" i="1" smtClean="0">
                              <a:solidFill>
                                <a:schemeClr val="tx2">
                                  <a:lumMod val="50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  <m:t>𝟑</m:t>
                          </m:r>
                          <m:r>
                            <a:rPr lang="cs-CZ" b="1" i="1" smtClean="0">
                              <a:solidFill>
                                <a:schemeClr val="tx2">
                                  <a:lumMod val="50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  <m:t>𝒚</m:t>
                          </m:r>
                          <m:r>
                            <a:rPr lang="cs-CZ" b="1" i="1" smtClean="0">
                              <a:solidFill>
                                <a:schemeClr val="tx2">
                                  <a:lumMod val="50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  <m:t>+</m:t>
                          </m:r>
                          <m:r>
                            <a:rPr lang="cs-CZ" b="1" i="1" smtClean="0">
                              <a:solidFill>
                                <a:schemeClr val="tx2">
                                  <a:lumMod val="50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  <m:t>𝟑𝟑</m:t>
                          </m:r>
                        </m:num>
                        <m:den>
                          <m:r>
                            <a:rPr lang="cs-CZ" b="1" i="1" smtClean="0">
                              <a:solidFill>
                                <a:schemeClr val="tx2">
                                  <a:lumMod val="50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  <m:t>𝟐</m:t>
                          </m:r>
                        </m:den>
                      </m:f>
                      <m:r>
                        <a:rPr lang="cs-CZ" b="0" i="1" smtClean="0">
                          <a:solidFill>
                            <a:srgbClr val="0000CC"/>
                          </a:solidFill>
                          <a:latin typeface="Cambria Math"/>
                          <a:ea typeface="Cambria Math"/>
                        </a:rPr>
                        <m:t>⇒</m:t>
                      </m:r>
                      <m:f>
                        <m:fPr>
                          <m:ctrlPr>
                            <a:rPr lang="cs-CZ" i="1" smtClean="0">
                              <a:solidFill>
                                <a:srgbClr val="0000CC"/>
                              </a:solidFill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i="1" smtClean="0">
                                  <a:solidFill>
                                    <a:srgbClr val="0000CC"/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i="1" smtClean="0">
                                      <a:solidFill>
                                        <a:srgbClr val="0000CC"/>
                                      </a:solidFill>
                                      <a:latin typeface="Cambria Math"/>
                                      <a:ea typeface="Cambria Math"/>
                                    </a:rPr>
                                  </m:ctrlPr>
                                </m:dPr>
                                <m:e>
                                  <m:f>
                                    <m:fPr>
                                      <m:ctrlPr>
                                        <a:rPr lang="cs-CZ" b="1" i="1" smtClean="0">
                                          <a:solidFill>
                                            <a:schemeClr val="tx2">
                                              <a:lumMod val="50000"/>
                                            </a:schemeClr>
                                          </a:solidFill>
                                          <a:latin typeface="Cambria Math"/>
                                          <a:ea typeface="Cambria Math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cs-CZ" b="1" i="1" smtClean="0">
                                          <a:solidFill>
                                            <a:schemeClr val="tx2">
                                              <a:lumMod val="50000"/>
                                            </a:schemeClr>
                                          </a:solidFill>
                                          <a:latin typeface="Cambria Math"/>
                                          <a:ea typeface="Cambria Math"/>
                                        </a:rPr>
                                        <m:t>−</m:t>
                                      </m:r>
                                      <m:r>
                                        <a:rPr lang="cs-CZ" b="1" i="1" smtClean="0">
                                          <a:solidFill>
                                            <a:schemeClr val="tx2">
                                              <a:lumMod val="50000"/>
                                            </a:schemeClr>
                                          </a:solidFill>
                                          <a:latin typeface="Cambria Math"/>
                                          <a:ea typeface="Cambria Math"/>
                                        </a:rPr>
                                        <m:t>𝟑</m:t>
                                      </m:r>
                                      <m:r>
                                        <a:rPr lang="cs-CZ" b="1" i="1" smtClean="0">
                                          <a:solidFill>
                                            <a:schemeClr val="tx2">
                                              <a:lumMod val="50000"/>
                                            </a:schemeClr>
                                          </a:solidFill>
                                          <a:latin typeface="Cambria Math"/>
                                          <a:ea typeface="Cambria Math"/>
                                        </a:rPr>
                                        <m:t>𝒚</m:t>
                                      </m:r>
                                      <m:r>
                                        <a:rPr lang="cs-CZ" b="1" i="1" smtClean="0">
                                          <a:solidFill>
                                            <a:schemeClr val="tx2">
                                              <a:lumMod val="50000"/>
                                            </a:schemeClr>
                                          </a:solidFill>
                                          <a:latin typeface="Cambria Math"/>
                                          <a:ea typeface="Cambria Math"/>
                                        </a:rPr>
                                        <m:t>+</m:t>
                                      </m:r>
                                      <m:r>
                                        <a:rPr lang="cs-CZ" b="1" i="1" smtClean="0">
                                          <a:solidFill>
                                            <a:schemeClr val="tx2">
                                              <a:lumMod val="50000"/>
                                            </a:schemeClr>
                                          </a:solidFill>
                                          <a:latin typeface="Cambria Math"/>
                                          <a:ea typeface="Cambria Math"/>
                                        </a:rPr>
                                        <m:t>𝟑𝟑</m:t>
                                      </m:r>
                                    </m:num>
                                    <m:den>
                                      <m:r>
                                        <a:rPr lang="cs-CZ" b="1" i="1" smtClean="0">
                                          <a:solidFill>
                                            <a:schemeClr val="tx2">
                                              <a:lumMod val="50000"/>
                                            </a:schemeClr>
                                          </a:solidFill>
                                          <a:latin typeface="Cambria Math"/>
                                          <a:ea typeface="Cambria Math"/>
                                        </a:rPr>
                                        <m:t>𝟐</m:t>
                                      </m:r>
                                    </m:den>
                                  </m:f>
                                  <m:r>
                                    <a:rPr lang="cs-CZ" b="0" i="1" smtClean="0">
                                      <a:solidFill>
                                        <a:srgbClr val="0000CC"/>
                                      </a:solidFill>
                                      <a:latin typeface="Cambria Math"/>
                                      <a:ea typeface="Cambria Math"/>
                                    </a:rPr>
                                    <m:t>−2</m:t>
                                  </m:r>
                                </m:e>
                              </m:d>
                            </m:e>
                            <m:sup>
                              <m:r>
                                <a:rPr lang="cs-CZ" b="0" i="1" smtClean="0">
                                  <a:solidFill>
                                    <a:srgbClr val="0000CC"/>
                                  </a:solidFill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solidFill>
                                <a:srgbClr val="0000CC"/>
                              </a:solidFill>
                              <a:latin typeface="Cambria Math"/>
                              <a:ea typeface="Cambria Math"/>
                            </a:rPr>
                            <m:t>10</m:t>
                          </m:r>
                        </m:den>
                      </m:f>
                      <m:r>
                        <a:rPr lang="cs-CZ" b="0" i="1" smtClean="0">
                          <a:solidFill>
                            <a:srgbClr val="0000CC"/>
                          </a:solidFill>
                          <a:latin typeface="Cambria Math"/>
                          <a:ea typeface="Cambria Math"/>
                        </a:rPr>
                        <m:t>+</m:t>
                      </m:r>
                      <m:f>
                        <m:fPr>
                          <m:ctrlPr>
                            <a:rPr lang="cs-CZ" i="1" smtClean="0">
                              <a:solidFill>
                                <a:srgbClr val="0000CC"/>
                              </a:solidFill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i="1" smtClean="0">
                                  <a:solidFill>
                                    <a:srgbClr val="0000CC"/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i="1" smtClean="0">
                                      <a:solidFill>
                                        <a:srgbClr val="0000CC"/>
                                      </a:solidFill>
                                      <a:latin typeface="Cambria Math"/>
                                      <a:ea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b="0" i="1" smtClean="0">
                                      <a:solidFill>
                                        <a:srgbClr val="0000CC"/>
                                      </a:solidFill>
                                      <a:latin typeface="Cambria Math"/>
                                      <a:ea typeface="Cambria Math"/>
                                    </a:rPr>
                                    <m:t>𝑦</m:t>
                                  </m:r>
                                  <m:r>
                                    <a:rPr lang="cs-CZ" b="0" i="1" smtClean="0">
                                      <a:solidFill>
                                        <a:srgbClr val="0000CC"/>
                                      </a:solidFill>
                                      <a:latin typeface="Cambria Math"/>
                                      <a:ea typeface="Cambria Math"/>
                                    </a:rPr>
                                    <m:t>−3</m:t>
                                  </m:r>
                                </m:e>
                              </m:d>
                            </m:e>
                            <m:sup>
                              <m:r>
                                <a:rPr lang="cs-CZ" b="0" i="1" smtClean="0">
                                  <a:solidFill>
                                    <a:srgbClr val="0000CC"/>
                                  </a:solidFill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solidFill>
                                <a:srgbClr val="0000CC"/>
                              </a:solidFill>
                              <a:latin typeface="Cambria Math"/>
                              <a:ea typeface="Cambria Math"/>
                            </a:rPr>
                            <m:t>40</m:t>
                          </m:r>
                        </m:den>
                      </m:f>
                      <m:r>
                        <a:rPr lang="cs-CZ" b="0" i="1" smtClean="0">
                          <a:solidFill>
                            <a:srgbClr val="0000CC"/>
                          </a:solidFill>
                          <a:latin typeface="Cambria Math"/>
                          <a:ea typeface="Cambria Math"/>
                        </a:rPr>
                        <m:t>=1   /∙40</m:t>
                      </m:r>
                    </m:oMath>
                  </m:oMathPara>
                </a14:m>
                <a:endParaRPr lang="cs-CZ" dirty="0" smtClean="0">
                  <a:solidFill>
                    <a:srgbClr val="0000CC"/>
                  </a:solidFill>
                  <a:ea typeface="Cambria Math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rgbClr val="0000CC"/>
                          </a:solidFill>
                          <a:latin typeface="Cambria Math"/>
                          <a:ea typeface="Cambria Math"/>
                        </a:rPr>
                        <m:t>4</m:t>
                      </m:r>
                      <m:sSup>
                        <m:sSupPr>
                          <m:ctrlPr>
                            <a:rPr lang="cs-CZ" i="1" smtClean="0">
                              <a:solidFill>
                                <a:srgbClr val="0000CC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i="1" smtClean="0">
                                  <a:solidFill>
                                    <a:srgbClr val="0000CC"/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i="1" smtClean="0">
                                      <a:solidFill>
                                        <a:srgbClr val="0000CC"/>
                                      </a:solidFill>
                                      <a:latin typeface="Cambria Math"/>
                                      <a:ea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b="0" i="1">
                                      <a:solidFill>
                                        <a:srgbClr val="0000CC"/>
                                      </a:solidFill>
                                      <a:latin typeface="Cambria Math"/>
                                      <a:ea typeface="Cambria Math"/>
                                    </a:rPr>
                                    <m:t>−3</m:t>
                                  </m:r>
                                  <m:r>
                                    <a:rPr lang="cs-CZ" b="0" i="1">
                                      <a:solidFill>
                                        <a:srgbClr val="0000CC"/>
                                      </a:solidFill>
                                      <a:latin typeface="Cambria Math"/>
                                      <a:ea typeface="Cambria Math"/>
                                    </a:rPr>
                                    <m:t>𝑦</m:t>
                                  </m:r>
                                  <m:r>
                                    <a:rPr lang="cs-CZ" b="0" i="1">
                                      <a:solidFill>
                                        <a:srgbClr val="0000CC"/>
                                      </a:solidFill>
                                      <a:latin typeface="Cambria Math"/>
                                      <a:ea typeface="Cambria Math"/>
                                    </a:rPr>
                                    <m:t>+29</m:t>
                                  </m:r>
                                </m:num>
                                <m:den>
                                  <m:r>
                                    <a:rPr lang="cs-CZ" b="0" i="1" smtClean="0">
                                      <a:solidFill>
                                        <a:srgbClr val="0000CC"/>
                                      </a:solidFill>
                                      <a:latin typeface="Cambria Math"/>
                                      <a:ea typeface="Cambria Math"/>
                                    </a:rPr>
                                    <m:t>2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cs-CZ" b="0" i="1" smtClean="0">
                              <a:solidFill>
                                <a:srgbClr val="0000CC"/>
                              </a:solidFill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solidFill>
                            <a:srgbClr val="0000CC"/>
                          </a:solidFill>
                          <a:latin typeface="Cambria Math"/>
                          <a:ea typeface="Cambria Math"/>
                        </a:rPr>
                        <m:t>+</m:t>
                      </m:r>
                      <m:sSup>
                        <m:sSupPr>
                          <m:ctrlPr>
                            <a:rPr lang="cs-CZ" i="1" smtClean="0">
                              <a:solidFill>
                                <a:srgbClr val="0000CC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i="1" smtClean="0">
                                  <a:solidFill>
                                    <a:srgbClr val="0000CC"/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solidFill>
                                    <a:srgbClr val="0000CC"/>
                                  </a:solidFill>
                                  <a:latin typeface="Cambria Math"/>
                                  <a:ea typeface="Cambria Math"/>
                                </a:rPr>
                                <m:t>𝑦</m:t>
                              </m:r>
                              <m:r>
                                <a:rPr lang="cs-CZ" b="0" i="1" smtClean="0">
                                  <a:solidFill>
                                    <a:srgbClr val="0000CC"/>
                                  </a:solidFill>
                                  <a:latin typeface="Cambria Math"/>
                                  <a:ea typeface="Cambria Math"/>
                                </a:rPr>
                                <m:t>−3</m:t>
                              </m:r>
                            </m:e>
                          </m:d>
                        </m:e>
                        <m:sup>
                          <m:r>
                            <a:rPr lang="cs-CZ" b="0" i="1" smtClean="0">
                              <a:solidFill>
                                <a:srgbClr val="0000CC"/>
                              </a:solidFill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solidFill>
                            <a:srgbClr val="0000CC"/>
                          </a:solidFill>
                          <a:latin typeface="Cambria Math"/>
                          <a:ea typeface="Cambria Math"/>
                        </a:rPr>
                        <m:t>−40=0</m:t>
                      </m:r>
                    </m:oMath>
                  </m:oMathPara>
                </a14:m>
                <a:endParaRPr lang="cs-CZ" dirty="0" smtClean="0">
                  <a:solidFill>
                    <a:srgbClr val="0000CC"/>
                  </a:solidFill>
                  <a:ea typeface="Cambria Math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rgbClr val="0000CC"/>
                          </a:solidFill>
                          <a:latin typeface="Cambria Math"/>
                          <a:ea typeface="Cambria Math"/>
                        </a:rPr>
                        <m:t>9</m:t>
                      </m:r>
                      <m:sSup>
                        <m:sSupPr>
                          <m:ctrlPr>
                            <a:rPr lang="cs-CZ" i="1" smtClean="0">
                              <a:solidFill>
                                <a:srgbClr val="0000CC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solidFill>
                                <a:srgbClr val="0000CC"/>
                              </a:solidFill>
                              <a:latin typeface="Cambria Math"/>
                              <a:ea typeface="Cambria Math"/>
                            </a:rPr>
                            <m:t>𝑦</m:t>
                          </m:r>
                        </m:e>
                        <m:sup>
                          <m:r>
                            <a:rPr lang="cs-CZ" b="0" i="1" smtClean="0">
                              <a:solidFill>
                                <a:srgbClr val="0000CC"/>
                              </a:solidFill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solidFill>
                            <a:srgbClr val="0000CC"/>
                          </a:solidFill>
                          <a:latin typeface="Cambria Math"/>
                          <a:ea typeface="Cambria Math"/>
                        </a:rPr>
                        <m:t>−174</m:t>
                      </m:r>
                      <m:r>
                        <a:rPr lang="cs-CZ" b="0" i="1" smtClean="0">
                          <a:solidFill>
                            <a:srgbClr val="0000CC"/>
                          </a:solidFill>
                          <a:latin typeface="Cambria Math"/>
                          <a:ea typeface="Cambria Math"/>
                        </a:rPr>
                        <m:t>𝑦</m:t>
                      </m:r>
                      <m:r>
                        <a:rPr lang="cs-CZ" b="0" i="1" smtClean="0">
                          <a:solidFill>
                            <a:srgbClr val="0000CC"/>
                          </a:solidFill>
                          <a:latin typeface="Cambria Math"/>
                          <a:ea typeface="Cambria Math"/>
                        </a:rPr>
                        <m:t>+841+</m:t>
                      </m:r>
                      <m:sSup>
                        <m:sSupPr>
                          <m:ctrlPr>
                            <a:rPr lang="cs-CZ" i="1" smtClean="0">
                              <a:solidFill>
                                <a:srgbClr val="0000CC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solidFill>
                                <a:srgbClr val="0000CC"/>
                              </a:solidFill>
                              <a:latin typeface="Cambria Math"/>
                              <a:ea typeface="Cambria Math"/>
                            </a:rPr>
                            <m:t>𝑦</m:t>
                          </m:r>
                        </m:e>
                        <m:sup>
                          <m:r>
                            <a:rPr lang="cs-CZ" b="0" i="1" smtClean="0">
                              <a:solidFill>
                                <a:srgbClr val="0000CC"/>
                              </a:solidFill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solidFill>
                            <a:srgbClr val="0000CC"/>
                          </a:solidFill>
                          <a:latin typeface="Cambria Math"/>
                          <a:ea typeface="Cambria Math"/>
                        </a:rPr>
                        <m:t>−6</m:t>
                      </m:r>
                      <m:r>
                        <a:rPr lang="cs-CZ" b="0" i="1" smtClean="0">
                          <a:solidFill>
                            <a:srgbClr val="0000CC"/>
                          </a:solidFill>
                          <a:latin typeface="Cambria Math"/>
                          <a:ea typeface="Cambria Math"/>
                        </a:rPr>
                        <m:t>𝑦</m:t>
                      </m:r>
                      <m:r>
                        <a:rPr lang="cs-CZ" b="0" i="1" smtClean="0">
                          <a:solidFill>
                            <a:srgbClr val="0000CC"/>
                          </a:solidFill>
                          <a:latin typeface="Cambria Math"/>
                          <a:ea typeface="Cambria Math"/>
                        </a:rPr>
                        <m:t>+9−40=0</m:t>
                      </m:r>
                    </m:oMath>
                  </m:oMathPara>
                </a14:m>
                <a:endParaRPr lang="cs-CZ" dirty="0" smtClean="0">
                  <a:solidFill>
                    <a:srgbClr val="0000CC"/>
                  </a:solidFill>
                  <a:ea typeface="Cambria Math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rgbClr val="0000CC"/>
                          </a:solidFill>
                          <a:latin typeface="Cambria Math"/>
                          <a:ea typeface="Cambria Math"/>
                        </a:rPr>
                        <m:t>10</m:t>
                      </m:r>
                      <m:sSup>
                        <m:sSupPr>
                          <m:ctrlPr>
                            <a:rPr lang="cs-CZ" i="1" smtClean="0">
                              <a:solidFill>
                                <a:srgbClr val="0000CC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solidFill>
                                <a:srgbClr val="0000CC"/>
                              </a:solidFill>
                              <a:latin typeface="Cambria Math"/>
                              <a:ea typeface="Cambria Math"/>
                            </a:rPr>
                            <m:t>𝑦</m:t>
                          </m:r>
                        </m:e>
                        <m:sup>
                          <m:r>
                            <a:rPr lang="cs-CZ" b="0" i="1" smtClean="0">
                              <a:solidFill>
                                <a:srgbClr val="0000CC"/>
                              </a:solidFill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solidFill>
                            <a:srgbClr val="0000CC"/>
                          </a:solidFill>
                          <a:latin typeface="Cambria Math"/>
                          <a:ea typeface="Cambria Math"/>
                        </a:rPr>
                        <m:t>−180</m:t>
                      </m:r>
                      <m:r>
                        <a:rPr lang="cs-CZ" b="0" i="1" smtClean="0">
                          <a:solidFill>
                            <a:srgbClr val="0000CC"/>
                          </a:solidFill>
                          <a:latin typeface="Cambria Math"/>
                          <a:ea typeface="Cambria Math"/>
                        </a:rPr>
                        <m:t>𝑦</m:t>
                      </m:r>
                      <m:r>
                        <a:rPr lang="cs-CZ" b="0" i="1" smtClean="0">
                          <a:solidFill>
                            <a:srgbClr val="0000CC"/>
                          </a:solidFill>
                          <a:latin typeface="Cambria Math"/>
                          <a:ea typeface="Cambria Math"/>
                        </a:rPr>
                        <m:t>+810=0   ∕⋅</m:t>
                      </m:r>
                      <m:f>
                        <m:fPr>
                          <m:ctrlPr>
                            <a:rPr lang="cs-CZ" i="1" smtClean="0">
                              <a:solidFill>
                                <a:srgbClr val="0000CC"/>
                              </a:solidFill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solidFill>
                                <a:srgbClr val="0000CC"/>
                              </a:solidFill>
                              <a:latin typeface="Cambria Math"/>
                              <a:ea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solidFill>
                                <a:srgbClr val="0000CC"/>
                              </a:solidFill>
                              <a:latin typeface="Cambria Math"/>
                              <a:ea typeface="Cambria Math"/>
                            </a:rPr>
                            <m:t>10</m:t>
                          </m:r>
                        </m:den>
                      </m:f>
                    </m:oMath>
                  </m:oMathPara>
                </a14:m>
                <a:endParaRPr lang="cs-CZ" dirty="0" smtClean="0">
                  <a:solidFill>
                    <a:srgbClr val="0000CC"/>
                  </a:solidFill>
                  <a:ea typeface="Cambria Math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b="1" i="1" smtClean="0">
                              <a:solidFill>
                                <a:schemeClr val="tx2">
                                  <a:lumMod val="50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1" i="1" smtClean="0">
                              <a:solidFill>
                                <a:schemeClr val="tx2">
                                  <a:lumMod val="50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  <m:t>𝒚</m:t>
                          </m:r>
                        </m:e>
                        <m:sup>
                          <m:r>
                            <a:rPr lang="cs-CZ" b="1" i="1" smtClean="0">
                              <a:solidFill>
                                <a:schemeClr val="tx2">
                                  <a:lumMod val="50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  <m:t>𝟐</m:t>
                          </m:r>
                        </m:sup>
                      </m:sSup>
                      <m:r>
                        <a:rPr lang="cs-CZ" b="1" i="1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Cambria Math"/>
                          <a:ea typeface="Cambria Math"/>
                        </a:rPr>
                        <m:t>−</m:t>
                      </m:r>
                      <m:r>
                        <a:rPr lang="cs-CZ" b="1" i="1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Cambria Math"/>
                          <a:ea typeface="Cambria Math"/>
                        </a:rPr>
                        <m:t>𝟏𝟖</m:t>
                      </m:r>
                      <m:r>
                        <a:rPr lang="cs-CZ" b="1" i="1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Cambria Math"/>
                          <a:ea typeface="Cambria Math"/>
                        </a:rPr>
                        <m:t>𝒚</m:t>
                      </m:r>
                      <m:r>
                        <a:rPr lang="cs-CZ" b="1" i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Cambria Math"/>
                          <a:ea typeface="Cambria Math"/>
                        </a:rPr>
                        <m:t>+</m:t>
                      </m:r>
                      <m:r>
                        <a:rPr lang="cs-CZ" b="1" i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Cambria Math"/>
                          <a:ea typeface="Cambria Math"/>
                        </a:rPr>
                        <m:t>𝟖𝟏</m:t>
                      </m:r>
                      <m:r>
                        <a:rPr lang="cs-CZ" b="1" i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b="1" i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Cambria Math"/>
                          <a:ea typeface="Cambria Math"/>
                        </a:rPr>
                        <m:t>𝟎</m:t>
                      </m:r>
                    </m:oMath>
                  </m:oMathPara>
                </a14:m>
                <a:endParaRPr lang="cs-CZ" b="1" i="1" dirty="0" smtClean="0">
                  <a:solidFill>
                    <a:schemeClr val="tx2">
                      <a:lumMod val="50000"/>
                    </a:schemeClr>
                  </a:solidFill>
                  <a:ea typeface="Cambria Math"/>
                </a:endParaRPr>
              </a:p>
              <a:p>
                <a:endParaRPr lang="cs-CZ" b="1" i="1" dirty="0" smtClean="0">
                  <a:solidFill>
                    <a:schemeClr val="tx2">
                      <a:lumMod val="50000"/>
                    </a:schemeClr>
                  </a:solidFill>
                  <a:ea typeface="Cambria Math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solidFill>
                                <a:srgbClr val="0000CC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i="1" smtClean="0">
                                  <a:solidFill>
                                    <a:srgbClr val="0000CC"/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solidFill>
                                    <a:srgbClr val="0000CC"/>
                                  </a:solidFill>
                                  <a:latin typeface="Cambria Math"/>
                                  <a:ea typeface="Cambria Math"/>
                                </a:rPr>
                                <m:t>𝑦</m:t>
                              </m:r>
                              <m:r>
                                <a:rPr lang="cs-CZ" b="0" i="1" smtClean="0">
                                  <a:solidFill>
                                    <a:srgbClr val="0000CC"/>
                                  </a:solidFill>
                                  <a:latin typeface="Cambria Math"/>
                                  <a:ea typeface="Cambria Math"/>
                                </a:rPr>
                                <m:t>−9</m:t>
                              </m:r>
                            </m:e>
                          </m:d>
                        </m:e>
                        <m:sup>
                          <m:r>
                            <a:rPr lang="cs-CZ" b="0" i="1" smtClean="0">
                              <a:solidFill>
                                <a:srgbClr val="0000CC"/>
                              </a:solidFill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solidFill>
                            <a:srgbClr val="0000CC"/>
                          </a:solidFill>
                          <a:latin typeface="Cambria Math"/>
                          <a:ea typeface="Cambria Math"/>
                        </a:rPr>
                        <m:t>=0</m:t>
                      </m:r>
                    </m:oMath>
                  </m:oMathPara>
                </a14:m>
                <a:endParaRPr lang="cs-CZ" b="0" i="1" dirty="0" smtClean="0">
                  <a:solidFill>
                    <a:srgbClr val="0000CC"/>
                  </a:solidFill>
                  <a:ea typeface="Cambria Math"/>
                </a:endParaRPr>
              </a:p>
              <a:p>
                <a:endParaRPr lang="cs-CZ" i="1" dirty="0" smtClean="0">
                  <a:solidFill>
                    <a:srgbClr val="0000CC"/>
                  </a:solidFill>
                  <a:ea typeface="Cambria Math"/>
                </a:endParaRP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3688" y="2276872"/>
                <a:ext cx="7892727" cy="3761414"/>
              </a:xfrm>
              <a:prstGeom prst="rect">
                <a:avLst/>
              </a:prstGeom>
              <a:blipFill rotWithShape="1">
                <a:blip r:embed="rId6"/>
                <a:stretch>
                  <a:fillRect l="-617" t="-646"/>
                </a:stretch>
              </a:blipFill>
              <a:ln w="12700"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TextovéPole 14"/>
          <p:cNvSpPr txBox="1"/>
          <p:nvPr/>
        </p:nvSpPr>
        <p:spPr>
          <a:xfrm>
            <a:off x="423689" y="6176917"/>
            <a:ext cx="3500239" cy="492443"/>
          </a:xfrm>
          <a:prstGeom prst="rect">
            <a:avLst/>
          </a:prstGeom>
          <a:solidFill>
            <a:srgbClr val="FFFF99"/>
          </a:solidFill>
          <a:ln w="1905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600" b="1" dirty="0" smtClean="0">
                <a:solidFill>
                  <a:schemeClr val="tx2">
                    <a:lumMod val="75000"/>
                  </a:schemeClr>
                </a:solidFill>
              </a:rPr>
              <a:t>Přímka je tečnou </a:t>
            </a:r>
            <a:r>
              <a:rPr lang="cs-CZ" sz="2600" b="1" dirty="0" smtClean="0">
                <a:solidFill>
                  <a:schemeClr val="tx2">
                    <a:lumMod val="75000"/>
                  </a:schemeClr>
                </a:solidFill>
              </a:rPr>
              <a:t>elipsy</a:t>
            </a:r>
            <a:endParaRPr lang="cs-CZ" sz="26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518D63-B152-4E76-8C2A-D4A0DCDF5F09}" type="slidenum">
              <a:rPr lang="cs-CZ" smtClean="0"/>
              <a:t>6</a:t>
            </a:fld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8" name="Obdélník 17"/>
              <p:cNvSpPr/>
              <p:nvPr/>
            </p:nvSpPr>
            <p:spPr>
              <a:xfrm>
                <a:off x="2695372" y="5194328"/>
                <a:ext cx="4269310" cy="610936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𝑦</m:t>
                      </m:r>
                      <m:r>
                        <a:rPr lang="cs-CZ" b="0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=9</m:t>
                      </m:r>
                      <m:r>
                        <a:rPr lang="cs-CZ" b="0" i="1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⇒</m:t>
                      </m:r>
                      <m:r>
                        <a:rPr lang="cs-CZ" i="1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𝑥</m:t>
                      </m:r>
                      <m:r>
                        <a:rPr lang="cs-CZ" b="0" i="1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i="1" smtClean="0">
                              <a:solidFill>
                                <a:srgbClr val="0000FF"/>
                              </a:solidFill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solidFill>
                                <a:srgbClr val="0000FF"/>
                              </a:solidFill>
                              <a:latin typeface="Cambria Math"/>
                              <a:ea typeface="Cambria Math"/>
                            </a:rPr>
                            <m:t>−3</m:t>
                          </m:r>
                          <m:r>
                            <a:rPr lang="cs-CZ" b="0" i="1" smtClean="0">
                              <a:solidFill>
                                <a:srgbClr val="0000FF"/>
                              </a:solidFill>
                              <a:latin typeface="Cambria Math"/>
                              <a:ea typeface="Cambria Math"/>
                            </a:rPr>
                            <m:t>𝑦</m:t>
                          </m:r>
                          <m:r>
                            <a:rPr lang="cs-CZ" b="0" i="1" smtClean="0">
                              <a:solidFill>
                                <a:srgbClr val="0000FF"/>
                              </a:solidFill>
                              <a:latin typeface="Cambria Math"/>
                              <a:ea typeface="Cambria Math"/>
                            </a:rPr>
                            <m:t>+33</m:t>
                          </m:r>
                        </m:num>
                        <m:den>
                          <m:r>
                            <a:rPr lang="cs-CZ" b="0" i="1" smtClean="0">
                              <a:solidFill>
                                <a:srgbClr val="0000FF"/>
                              </a:solidFill>
                              <a:latin typeface="Cambria Math"/>
                              <a:ea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0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=3</m:t>
                      </m:r>
                      <m:r>
                        <a:rPr lang="cs-CZ" b="0" i="1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⇒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  <a:ea typeface="Cambria Math"/>
                        </a:rPr>
                        <m:t>𝑻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𝟑</m:t>
                          </m:r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;</m:t>
                          </m:r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𝟗</m:t>
                          </m:r>
                        </m:e>
                      </m:d>
                    </m:oMath>
                  </m:oMathPara>
                </a14:m>
                <a:endParaRPr lang="cs-CZ" b="1" dirty="0" smtClean="0"/>
              </a:p>
            </p:txBody>
          </p:sp>
        </mc:Choice>
        <mc:Fallback xmlns="">
          <p:sp>
            <p:nvSpPr>
              <p:cNvPr id="18" name="Obdélník 1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95372" y="5194328"/>
                <a:ext cx="4269310" cy="610936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0" name="Šipka dolů 19"/>
          <p:cNvSpPr/>
          <p:nvPr/>
        </p:nvSpPr>
        <p:spPr>
          <a:xfrm rot="5400000" flipV="1">
            <a:off x="2182455" y="5260401"/>
            <a:ext cx="206353" cy="576000"/>
          </a:xfrm>
          <a:prstGeom prst="downArrow">
            <a:avLst>
              <a:gd name="adj1" fmla="val 26521"/>
              <a:gd name="adj2" fmla="val 85220"/>
            </a:avLst>
          </a:prstGeom>
          <a:solidFill>
            <a:srgbClr val="4DFC24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</a:endParaRPr>
          </a:p>
        </p:txBody>
      </p:sp>
    </p:spTree>
    <p:extLst>
      <p:ext uri="{BB962C8B-B14F-4D97-AF65-F5344CB8AC3E}">
        <p14:creationId xmlns:p14="http://schemas.microsoft.com/office/powerpoint/2010/main" val="39361591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1750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175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175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175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175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1750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1750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1750"/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6" presetClass="emph" presetSubtype="0" repeatCount="4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9" dur="500" tmFilter="0, 0; .2, .5; .8, .5; 1, 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0" dur="250" autoRev="1" fill="hold"/>
                                        <p:tgtEl>
                                          <p:spTgt spid="1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build="p" animBg="1"/>
      <p:bldP spid="15" grpId="0" animBg="1"/>
      <p:bldP spid="15" grpId="1" animBg="1"/>
      <p:bldP spid="18" grpId="0"/>
      <p:bldP spid="2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112044"/>
            <a:ext cx="6558482" cy="405326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grpSp>
        <p:nvGrpSpPr>
          <p:cNvPr id="3" name="Skupina 2"/>
          <p:cNvGrpSpPr/>
          <p:nvPr/>
        </p:nvGrpSpPr>
        <p:grpSpPr>
          <a:xfrm>
            <a:off x="378376" y="83468"/>
            <a:ext cx="7938040" cy="1050568"/>
            <a:chOff x="378376" y="83468"/>
            <a:chExt cx="7938040" cy="1050568"/>
          </a:xfrm>
        </p:grpSpPr>
        <p:sp>
          <p:nvSpPr>
            <p:cNvPr id="4" name="Nadpis 1"/>
            <p:cNvSpPr txBox="1">
              <a:spLocks/>
            </p:cNvSpPr>
            <p:nvPr/>
          </p:nvSpPr>
          <p:spPr>
            <a:xfrm>
              <a:off x="395536" y="83468"/>
              <a:ext cx="4325607" cy="725439"/>
            </a:xfrm>
            <a:prstGeom prst="rect">
              <a:avLst/>
            </a:prstGeom>
          </p:spPr>
          <p:txBody>
            <a:bodyPr/>
            <a:lstStyle>
              <a:lvl1pPr algn="ctr" defTabSz="914400" rtl="0" eaLnBrk="1" latinLnBrk="0" hangingPunct="1">
                <a:spcBef>
                  <a:spcPct val="0"/>
                </a:spcBef>
                <a:buNone/>
                <a:defRPr sz="440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pPr algn="l"/>
              <a:r>
                <a:rPr lang="cs-CZ" sz="3200" b="1" dirty="0" smtClean="0"/>
                <a:t>Vzájemná poloha</a:t>
              </a:r>
              <a:endParaRPr lang="cs-CZ" sz="3200" b="1" dirty="0"/>
            </a:p>
          </p:txBody>
        </p:sp>
        <p:grpSp>
          <p:nvGrpSpPr>
            <p:cNvPr id="5" name="Skupina 4"/>
            <p:cNvGrpSpPr/>
            <p:nvPr/>
          </p:nvGrpSpPr>
          <p:grpSpPr>
            <a:xfrm>
              <a:off x="6691531" y="179348"/>
              <a:ext cx="976813" cy="653431"/>
              <a:chOff x="6691531" y="179348"/>
              <a:chExt cx="1616019" cy="936104"/>
            </a:xfrm>
          </p:grpSpPr>
          <p:pic>
            <p:nvPicPr>
              <p:cNvPr id="9" name="Picture 9"/>
              <p:cNvPicPr>
                <a:picLocks noChangeAspect="1" noChangeArrowheads="1"/>
              </p:cNvPicPr>
              <p:nvPr/>
            </p:nvPicPr>
            <p:blipFill>
              <a:blip r:embed="rId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691531" y="179348"/>
                <a:ext cx="706415" cy="936000"/>
              </a:xfrm>
              <a:prstGeom prst="rect">
                <a:avLst/>
              </a:prstGeom>
              <a:solidFill>
                <a:srgbClr val="FFFF00"/>
              </a:solidFill>
              <a:ln>
                <a:noFill/>
              </a:ln>
              <a:extLst/>
            </p:spPr>
          </p:pic>
          <p:pic>
            <p:nvPicPr>
              <p:cNvPr id="10" name="Picture 2" descr="Zobrazit podrobnosti"/>
              <p:cNvPicPr>
                <a:picLocks noChangeAspect="1" noChangeArrowheads="1"/>
              </p:cNvPicPr>
              <p:nvPr/>
            </p:nvPicPr>
            <p:blipFill>
              <a:blip r:embed="rId4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371446" y="179348"/>
                <a:ext cx="936104" cy="936104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sp>
          <p:nvSpPr>
            <p:cNvPr id="6" name="TextovéPole 5"/>
            <p:cNvSpPr txBox="1"/>
            <p:nvPr/>
          </p:nvSpPr>
          <p:spPr>
            <a:xfrm>
              <a:off x="6588224" y="764704"/>
              <a:ext cx="129541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0000FF"/>
                  </a:solidFill>
                </a:rPr>
                <a:t>kuželosečky</a:t>
              </a:r>
              <a:endParaRPr lang="cs-CZ" dirty="0">
                <a:solidFill>
                  <a:srgbClr val="0000FF"/>
                </a:solidFill>
              </a:endParaRPr>
            </a:p>
          </p:txBody>
        </p:sp>
        <p:sp>
          <p:nvSpPr>
            <p:cNvPr id="7" name="Obdélník 6"/>
            <p:cNvSpPr/>
            <p:nvPr/>
          </p:nvSpPr>
          <p:spPr>
            <a:xfrm>
              <a:off x="378376" y="548680"/>
              <a:ext cx="2415277" cy="52322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800" b="1" i="1" dirty="0" smtClean="0">
                  <a:solidFill>
                    <a:srgbClr val="0000FF"/>
                  </a:solidFill>
                </a:rPr>
                <a:t>přímky a </a:t>
              </a:r>
              <a:r>
                <a:rPr lang="cs-CZ" sz="2800" b="1" i="1" dirty="0" smtClean="0">
                  <a:solidFill>
                    <a:srgbClr val="0000FF"/>
                  </a:solidFill>
                </a:rPr>
                <a:t>elipsy</a:t>
              </a:r>
              <a:endParaRPr lang="cs-CZ" sz="2800" b="1" dirty="0"/>
            </a:p>
          </p:txBody>
        </p:sp>
        <p:cxnSp>
          <p:nvCxnSpPr>
            <p:cNvPr id="8" name="Přímá spojnice 7"/>
            <p:cNvCxnSpPr/>
            <p:nvPr/>
          </p:nvCxnSpPr>
          <p:spPr>
            <a:xfrm>
              <a:off x="395536" y="1124744"/>
              <a:ext cx="7920880" cy="0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" name="TextovéPole 10"/>
          <p:cNvSpPr txBox="1"/>
          <p:nvPr/>
        </p:nvSpPr>
        <p:spPr>
          <a:xfrm>
            <a:off x="395536" y="1628800"/>
            <a:ext cx="26125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u="sng" dirty="0" smtClean="0"/>
              <a:t>Grafické řešení příkladu </a:t>
            </a:r>
            <a:r>
              <a:rPr lang="cs-CZ" b="1" u="sng" dirty="0"/>
              <a:t>2</a:t>
            </a:r>
          </a:p>
        </p:txBody>
      </p:sp>
      <p:sp>
        <p:nvSpPr>
          <p:cNvPr id="12" name="Šipka dolů 11"/>
          <p:cNvSpPr/>
          <p:nvPr/>
        </p:nvSpPr>
        <p:spPr>
          <a:xfrm rot="12000000" flipV="1">
            <a:off x="2999719" y="2035813"/>
            <a:ext cx="360000" cy="792000"/>
          </a:xfrm>
          <a:prstGeom prst="downArrow">
            <a:avLst>
              <a:gd name="adj1" fmla="val 26521"/>
              <a:gd name="adj2" fmla="val 85220"/>
            </a:avLst>
          </a:prstGeom>
          <a:solidFill>
            <a:srgbClr val="4DFC24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518D63-B152-4E76-8C2A-D4A0DCDF5F09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25499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 animBg="1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2658</TotalTime>
  <Words>467</Words>
  <Application>Microsoft Office PowerPoint</Application>
  <PresentationFormat>Předvádění na obrazovce (4:3)</PresentationFormat>
  <Paragraphs>62</Paragraphs>
  <Slides>7</Slides>
  <Notes>3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systému Office</vt:lpstr>
      <vt:lpstr>Microsoft Word Document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Zdeněk Mrkvička</dc:creator>
  <cp:lastModifiedBy>Zdeněk Mrkvička</cp:lastModifiedBy>
  <cp:revision>37</cp:revision>
  <dcterms:created xsi:type="dcterms:W3CDTF">2013-09-12T21:38:00Z</dcterms:created>
  <dcterms:modified xsi:type="dcterms:W3CDTF">2013-10-22T20:56:09Z</dcterms:modified>
</cp:coreProperties>
</file>