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  <p:sldMasterId id="2147483686" r:id="rId3"/>
  </p:sldMasterIdLst>
  <p:sldIdLst>
    <p:sldId id="259" r:id="rId4"/>
    <p:sldId id="260" r:id="rId5"/>
    <p:sldId id="266" r:id="rId6"/>
    <p:sldId id="263" r:id="rId7"/>
    <p:sldId id="267" r:id="rId8"/>
    <p:sldId id="264" r:id="rId9"/>
    <p:sldId id="265" r:id="rId10"/>
    <p:sldId id="275" r:id="rId11"/>
    <p:sldId id="276" r:id="rId12"/>
    <p:sldId id="277" r:id="rId13"/>
    <p:sldId id="278" r:id="rId14"/>
    <p:sldId id="272" r:id="rId15"/>
    <p:sldId id="273" r:id="rId16"/>
    <p:sldId id="280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00"/>
    <a:srgbClr val="663300"/>
    <a:srgbClr val="333300"/>
    <a:srgbClr val="FF33CC"/>
    <a:srgbClr val="FF9900"/>
    <a:srgbClr val="CC6600"/>
    <a:srgbClr val="006600"/>
    <a:srgbClr val="33CC33"/>
    <a:srgbClr val="FFCC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VY_32_INOVACE_13_ČJ3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LETMAJEROVÁ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po 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r>
            <a:rPr lang="cs-CZ" sz="2000" dirty="0" smtClean="0"/>
            <a:t>MNICHOVICKÁ  62</a:t>
          </a:r>
          <a:endParaRPr lang="cs-CZ" sz="2000" dirty="0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4AC7C9-D13B-4C75-8E23-64013D584F1C}" type="presOf" srcId="{B651F6E3-6281-48DB-9319-2AEAFDAE7572}" destId="{974EAA48-1495-4C86-AC73-0E9F1747E3C6}" srcOrd="1" destOrd="0" presId="urn:microsoft.com/office/officeart/2005/8/layout/target3"/>
    <dgm:cxn modelId="{7D6667F4-4571-4263-94A1-6A0257804952}" type="presOf" srcId="{4E88AA4B-99E2-4F72-AB6C-6C19D79982AB}" destId="{DB689421-4FD8-4F3B-A04A-70783B511D4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680AAAC-F34D-4B24-8C02-E2874F20CBD1}" type="presOf" srcId="{D1B46980-6531-4606-95E6-44980827E919}" destId="{EA045D43-8088-4E18-87BE-1789E3426A92}" srcOrd="0" destOrd="0" presId="urn:microsoft.com/office/officeart/2005/8/layout/target3"/>
    <dgm:cxn modelId="{2C224670-ADE1-4A32-BCD3-6C0D0EDEE2D8}" type="presOf" srcId="{D8197B8C-B260-4A16-BDF4-0947B075E274}" destId="{27935CD7-A716-4E81-86AA-EB790E5F1F76}" srcOrd="1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D191A20F-D2B2-4D27-A6BA-AD6D09248C5B}" type="presOf" srcId="{4E88AA4B-99E2-4F72-AB6C-6C19D79982AB}" destId="{7B828645-70C1-4D23-9096-85017B3815D3}" srcOrd="0" destOrd="0" presId="urn:microsoft.com/office/officeart/2005/8/layout/target3"/>
    <dgm:cxn modelId="{1CD8737D-E012-4CB0-AA6A-D5160A2181D1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FA3A867C-18F5-45E7-B593-2D55B45A2FBA}" type="presOf" srcId="{D1B46980-6531-4606-95E6-44980827E919}" destId="{EDA7BD5C-7C80-4146-A761-C21E357D1ED8}" srcOrd="1" destOrd="0" presId="urn:microsoft.com/office/officeart/2005/8/layout/target3"/>
    <dgm:cxn modelId="{DD77F585-6B71-4D97-B42B-221BB6EAF678}" type="presOf" srcId="{D8197B8C-B260-4A16-BDF4-0947B075E274}" destId="{A0E60D87-231D-4C1B-925D-B828E83A1A2D}" srcOrd="0" destOrd="0" presId="urn:microsoft.com/office/officeart/2005/8/layout/target3"/>
    <dgm:cxn modelId="{1DDF568F-2E3A-4D59-A270-705C4918D87D}" type="presOf" srcId="{B651F6E3-6281-48DB-9319-2AEAFDAE7572}" destId="{F015BE57-5137-40D2-A44D-1B563514FC7F}" srcOrd="0" destOrd="0" presId="urn:microsoft.com/office/officeart/2005/8/layout/target3"/>
    <dgm:cxn modelId="{613E57AF-D6A6-4A9A-A43E-D47D01CBE540}" type="presOf" srcId="{D1D4F407-5343-4D3F-B5B9-D407B03CAEB4}" destId="{D005CE8C-CC26-4C3E-AC11-E15060ECD759}" srcOrd="0" destOrd="0" presId="urn:microsoft.com/office/officeart/2005/8/layout/target3"/>
    <dgm:cxn modelId="{F131749B-80C1-44A5-B09C-C5CB961C7EE5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741AF8B6-6967-4D18-9360-FED6B2AD9865}" type="presParOf" srcId="{333A1088-737F-45CB-B68E-254E46348037}" destId="{F5ABB229-8D3B-4694-996A-96F23CF14429}" srcOrd="0" destOrd="0" presId="urn:microsoft.com/office/officeart/2005/8/layout/target3"/>
    <dgm:cxn modelId="{4EDDB9BB-2CA5-4A28-B901-DFD072822AA8}" type="presParOf" srcId="{333A1088-737F-45CB-B68E-254E46348037}" destId="{F41139FD-01EE-4571-8B17-4FB00FC51163}" srcOrd="1" destOrd="0" presId="urn:microsoft.com/office/officeart/2005/8/layout/target3"/>
    <dgm:cxn modelId="{B3AFAC79-B02B-4A52-81E8-C48A82E63A87}" type="presParOf" srcId="{333A1088-737F-45CB-B68E-254E46348037}" destId="{D005CE8C-CC26-4C3E-AC11-E15060ECD759}" srcOrd="2" destOrd="0" presId="urn:microsoft.com/office/officeart/2005/8/layout/target3"/>
    <dgm:cxn modelId="{DA4F0110-4FFC-44F2-AEB8-BFE70CC88904}" type="presParOf" srcId="{333A1088-737F-45CB-B68E-254E46348037}" destId="{9AC702C8-3868-4C82-9F95-6E789599D438}" srcOrd="3" destOrd="0" presId="urn:microsoft.com/office/officeart/2005/8/layout/target3"/>
    <dgm:cxn modelId="{06DB568A-702E-4329-ABDC-2CFC94CEA323}" type="presParOf" srcId="{333A1088-737F-45CB-B68E-254E46348037}" destId="{C56AD104-0517-429B-A338-6BAAE22359FE}" srcOrd="4" destOrd="0" presId="urn:microsoft.com/office/officeart/2005/8/layout/target3"/>
    <dgm:cxn modelId="{B632490D-09DF-4B88-9F8E-14EDADD1D00C}" type="presParOf" srcId="{333A1088-737F-45CB-B68E-254E46348037}" destId="{7B828645-70C1-4D23-9096-85017B3815D3}" srcOrd="5" destOrd="0" presId="urn:microsoft.com/office/officeart/2005/8/layout/target3"/>
    <dgm:cxn modelId="{926DDCDB-BCD7-45A9-A2A4-268D8A0290A5}" type="presParOf" srcId="{333A1088-737F-45CB-B68E-254E46348037}" destId="{FB1C1992-71C7-4506-9692-28C1D8505AA7}" srcOrd="6" destOrd="0" presId="urn:microsoft.com/office/officeart/2005/8/layout/target3"/>
    <dgm:cxn modelId="{DA2BA972-2FD6-414D-A954-BF142AD99635}" type="presParOf" srcId="{333A1088-737F-45CB-B68E-254E46348037}" destId="{F002FDA7-0EE0-4CD5-81B2-16EF8F133201}" srcOrd="7" destOrd="0" presId="urn:microsoft.com/office/officeart/2005/8/layout/target3"/>
    <dgm:cxn modelId="{AA6935D4-FD5B-431A-BB3C-F1E7E95D1475}" type="presParOf" srcId="{333A1088-737F-45CB-B68E-254E46348037}" destId="{EA045D43-8088-4E18-87BE-1789E3426A92}" srcOrd="8" destOrd="0" presId="urn:microsoft.com/office/officeart/2005/8/layout/target3"/>
    <dgm:cxn modelId="{19EB53A8-141C-421E-803C-4C76D151659A}" type="presParOf" srcId="{333A1088-737F-45CB-B68E-254E46348037}" destId="{8B95B813-8294-49E2-8E34-EBF96BCCE12F}" srcOrd="9" destOrd="0" presId="urn:microsoft.com/office/officeart/2005/8/layout/target3"/>
    <dgm:cxn modelId="{3B5BCB78-0A1C-469E-BA24-791BD99C895D}" type="presParOf" srcId="{333A1088-737F-45CB-B68E-254E46348037}" destId="{532874C7-98A7-4C2A-8FC0-2AA25848A5EE}" srcOrd="10" destOrd="0" presId="urn:microsoft.com/office/officeart/2005/8/layout/target3"/>
    <dgm:cxn modelId="{98780111-CB5E-4653-A3AD-30AED16A2F1A}" type="presParOf" srcId="{333A1088-737F-45CB-B68E-254E46348037}" destId="{F015BE57-5137-40D2-A44D-1B563514FC7F}" srcOrd="11" destOrd="0" presId="urn:microsoft.com/office/officeart/2005/8/layout/target3"/>
    <dgm:cxn modelId="{246BDB70-8C39-4B7E-85B7-43EE335819AD}" type="presParOf" srcId="{333A1088-737F-45CB-B68E-254E46348037}" destId="{BF638725-8C2F-476E-BEB6-257F0C54AF4E}" srcOrd="12" destOrd="0" presId="urn:microsoft.com/office/officeart/2005/8/layout/target3"/>
    <dgm:cxn modelId="{2F701BD9-5335-49D8-9242-95DA9B9505C8}" type="presParOf" srcId="{333A1088-737F-45CB-B68E-254E46348037}" destId="{5E54BAA7-8971-4D23-B6AD-C42AB79D4B13}" srcOrd="13" destOrd="0" presId="urn:microsoft.com/office/officeart/2005/8/layout/target3"/>
    <dgm:cxn modelId="{9D3E99CA-20CA-41FA-8B98-FC9836E2EC9F}" type="presParOf" srcId="{333A1088-737F-45CB-B68E-254E46348037}" destId="{A0E60D87-231D-4C1B-925D-B828E83A1A2D}" srcOrd="14" destOrd="0" presId="urn:microsoft.com/office/officeart/2005/8/layout/target3"/>
    <dgm:cxn modelId="{D3D011A6-7B0E-4760-82CE-9F71F21E4FA3}" type="presParOf" srcId="{333A1088-737F-45CB-B68E-254E46348037}" destId="{AED2198E-93D5-4001-81B4-73124B309672}" srcOrd="15" destOrd="0" presId="urn:microsoft.com/office/officeart/2005/8/layout/target3"/>
    <dgm:cxn modelId="{BCC7B322-475A-4B8D-97B8-5973D47B0D1F}" type="presParOf" srcId="{333A1088-737F-45CB-B68E-254E46348037}" destId="{DB689421-4FD8-4F3B-A04A-70783B511D43}" srcOrd="16" destOrd="0" presId="urn:microsoft.com/office/officeart/2005/8/layout/target3"/>
    <dgm:cxn modelId="{2990C56B-70FC-4302-8C61-CC23368E635A}" type="presParOf" srcId="{333A1088-737F-45CB-B68E-254E46348037}" destId="{EDA7BD5C-7C80-4146-A761-C21E357D1ED8}" srcOrd="17" destOrd="0" presId="urn:microsoft.com/office/officeart/2005/8/layout/target3"/>
    <dgm:cxn modelId="{CB3875A9-DEE8-4D08-8789-B14DB336C610}" type="presParOf" srcId="{333A1088-737F-45CB-B68E-254E46348037}" destId="{974EAA48-1495-4C86-AC73-0E9F1747E3C6}" srcOrd="18" destOrd="0" presId="urn:microsoft.com/office/officeart/2005/8/layout/target3"/>
    <dgm:cxn modelId="{26D07CBD-9A11-430D-8F34-4D0AE3A92B89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808485" cy="18084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900947" y="0"/>
          <a:ext cx="6590547" cy="18084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</a:t>
          </a:r>
          <a:endParaRPr lang="cs-CZ" sz="2000" kern="1200" dirty="0"/>
        </a:p>
      </dsp:txBody>
      <dsp:txXfrm>
        <a:off x="900947" y="0"/>
        <a:ext cx="6590547" cy="289357"/>
      </dsp:txXfrm>
    </dsp:sp>
    <dsp:sp modelId="{C56AD104-0517-429B-A338-6BAAE22359FE}">
      <dsp:nvSpPr>
        <dsp:cNvPr id="0" name=""/>
        <dsp:cNvSpPr/>
      </dsp:nvSpPr>
      <dsp:spPr>
        <a:xfrm>
          <a:off x="189890" y="289357"/>
          <a:ext cx="1428703" cy="1428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904242" y="289357"/>
          <a:ext cx="6590547" cy="1428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MNICHOVICKÁ  62</a:t>
          </a:r>
          <a:endParaRPr lang="cs-CZ" sz="2000" kern="1200" dirty="0"/>
        </a:p>
      </dsp:txBody>
      <dsp:txXfrm>
        <a:off x="904242" y="289357"/>
        <a:ext cx="6590547" cy="289357"/>
      </dsp:txXfrm>
    </dsp:sp>
    <dsp:sp modelId="{F002FDA7-0EE0-4CD5-81B2-16EF8F133201}">
      <dsp:nvSpPr>
        <dsp:cNvPr id="0" name=""/>
        <dsp:cNvSpPr/>
      </dsp:nvSpPr>
      <dsp:spPr>
        <a:xfrm>
          <a:off x="379781" y="578715"/>
          <a:ext cx="1048921" cy="104892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904242" y="578715"/>
          <a:ext cx="6590547" cy="104892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LETMAJEROVÁ</a:t>
          </a:r>
          <a:endParaRPr lang="cs-CZ" sz="2000" kern="1200" dirty="0"/>
        </a:p>
      </dsp:txBody>
      <dsp:txXfrm>
        <a:off x="904242" y="578715"/>
        <a:ext cx="6590547" cy="289357"/>
      </dsp:txXfrm>
    </dsp:sp>
    <dsp:sp modelId="{532874C7-98A7-4C2A-8FC0-2AA25848A5EE}">
      <dsp:nvSpPr>
        <dsp:cNvPr id="0" name=""/>
        <dsp:cNvSpPr/>
      </dsp:nvSpPr>
      <dsp:spPr>
        <a:xfrm>
          <a:off x="569672" y="868072"/>
          <a:ext cx="669139" cy="6691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904242" y="868072"/>
          <a:ext cx="6590547" cy="6691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VY_32_INOVACE_13_ČJ3</a:t>
          </a:r>
          <a:endParaRPr lang="cs-CZ" sz="2000" kern="1200" dirty="0"/>
        </a:p>
      </dsp:txBody>
      <dsp:txXfrm>
        <a:off x="904242" y="868072"/>
        <a:ext cx="6590547" cy="289357"/>
      </dsp:txXfrm>
    </dsp:sp>
    <dsp:sp modelId="{5E54BAA7-8971-4D23-B6AD-C42AB79D4B13}">
      <dsp:nvSpPr>
        <dsp:cNvPr id="0" name=""/>
        <dsp:cNvSpPr/>
      </dsp:nvSpPr>
      <dsp:spPr>
        <a:xfrm>
          <a:off x="759563" y="1157430"/>
          <a:ext cx="289357" cy="28935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904242" y="1157430"/>
          <a:ext cx="6590547" cy="2893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po S</a:t>
          </a:r>
          <a:endParaRPr lang="cs-CZ" sz="2000" kern="1200" dirty="0"/>
        </a:p>
      </dsp:txBody>
      <dsp:txXfrm>
        <a:off x="904242" y="1157430"/>
        <a:ext cx="6590547" cy="2893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0C0CF3-8867-492B-9F45-BC2869383D4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5845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65CAD0-EC3B-43E0-B493-860989BBF9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563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C8297-E9C1-4E06-B5F1-577FD3E4A12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298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3AF4E6-BB0D-4CE8-9D13-68DA8AB057D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402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7CA6E2-F284-4010-9E48-D5A8F12ED7D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8182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1501EC-B69A-4053-92C9-DDBFC60A37B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610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0E8CD8-0C1A-4A81-A553-55E33CB16BE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5132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1D31EB-F31B-4DAC-AC56-1F240FC4984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009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D529E-81B1-4552-AFF1-160FF21AB34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177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52643C-655C-4605-9486-B863ADF6BE7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2550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B23D5A-325D-4764-9568-95E87F13DBD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3964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FBED71-C35E-4077-AB5C-59B8F35BC34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55578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0C0CF3-8867-492B-9F45-BC2869383D4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00672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65CAD0-EC3B-43E0-B493-860989BBF9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5916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C8297-E9C1-4E06-B5F1-577FD3E4A12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1723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3AF4E6-BB0D-4CE8-9D13-68DA8AB057D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4892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7CA6E2-F284-4010-9E48-D5A8F12ED7D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4727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1501EC-B69A-4053-92C9-DDBFC60A37B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018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0E8CD8-0C1A-4A81-A553-55E33CB16BE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4896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1D31EB-F31B-4DAC-AC56-1F240FC4984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4556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D529E-81B1-4552-AFF1-160FF21AB34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4895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52643C-655C-4605-9486-B863ADF6BE7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97502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B23D5A-325D-4764-9568-95E87F13DBD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4939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FBED71-C35E-4077-AB5C-59B8F35BC34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738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0C0CF3-8867-492B-9F45-BC2869383D4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006723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65CAD0-EC3B-43E0-B493-860989BBF9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591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C8297-E9C1-4E06-B5F1-577FD3E4A12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1723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3AF4E6-BB0D-4CE8-9D13-68DA8AB057D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48927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7CA6E2-F284-4010-9E48-D5A8F12ED7D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47275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1501EC-B69A-4053-92C9-DDBFC60A37B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0184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0E8CD8-0C1A-4A81-A553-55E33CB16BE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4896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1D31EB-F31B-4DAC-AC56-1F240FC4984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45563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D529E-81B1-4552-AFF1-160FF21AB34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48951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52643C-655C-4605-9486-B863ADF6BE7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975023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B23D5A-325D-4764-9568-95E87F13DBD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49392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FBED71-C35E-4077-AB5C-59B8F35BC34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7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F6F9F4F-2B00-4F98-AB00-04EC0789C25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6292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F6F9F4F-2B00-4F98-AB00-04EC0789C25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7627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F6F9F4F-2B00-4F98-AB00-04EC0789C25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7627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33.jpeg"/><Relationship Id="rId4" Type="http://schemas.openxmlformats.org/officeDocument/2006/relationships/image" Target="../media/image32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37.wmf"/><Relationship Id="rId4" Type="http://schemas.openxmlformats.org/officeDocument/2006/relationships/image" Target="../media/image3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41.wmf"/><Relationship Id="rId4" Type="http://schemas.openxmlformats.org/officeDocument/2006/relationships/image" Target="../media/image40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45.wmf"/><Relationship Id="rId4" Type="http://schemas.openxmlformats.org/officeDocument/2006/relationships/image" Target="../media/image44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74269985"/>
              </p:ext>
            </p:extLst>
          </p:nvPr>
        </p:nvGraphicFramePr>
        <p:xfrm>
          <a:off x="965642" y="1772816"/>
          <a:ext cx="7494790" cy="1808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68488" y="4238625"/>
            <a:ext cx="5407025" cy="1047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TextovéPole 1"/>
          <p:cNvSpPr txBox="1"/>
          <p:nvPr/>
        </p:nvSpPr>
        <p:spPr>
          <a:xfrm>
            <a:off x="307550" y="6237312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7534275" algn="l"/>
              </a:tabLst>
            </a:pPr>
            <a:r>
              <a:rPr lang="cs-CZ" dirty="0" smtClean="0"/>
              <a:t>20. 12. 2011	3.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069987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materiál určen pro žáky 3. třídy na ZŠ</a:t>
            </a:r>
          </a:p>
          <a:p>
            <a:pPr eaLnBrk="1" hangingPunct="1"/>
            <a:r>
              <a:rPr lang="cs-CZ" dirty="0" smtClean="0"/>
              <a:t>vhodný pro použití na interaktivní tabuli, formou prezentace seznámení </a:t>
            </a:r>
          </a:p>
          <a:p>
            <a:pPr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dirty="0" smtClean="0"/>
              <a:t>s vyjmenovanými </a:t>
            </a:r>
            <a:r>
              <a:rPr lang="cs-CZ" dirty="0" smtClean="0"/>
              <a:t>slovy po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</a:t>
            </a:r>
          </a:p>
          <a:p>
            <a:pPr eaLnBrk="1" hangingPunct="1">
              <a:buFontTx/>
              <a:buNone/>
            </a:pPr>
            <a:r>
              <a:rPr lang="cs-CZ" dirty="0" smtClean="0"/>
              <a:t> 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buFontTx/>
              <a:buNone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46839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Šárka\AppData\Local\Microsoft\Windows\Temporary Internet Files\Content.IE5\U21RNZRV\MP9002020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6474" y="584774"/>
            <a:ext cx="1949582" cy="2895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árka\AppData\Local\Microsoft\Windows\Temporary Internet Files\Content.IE5\B1AN0LML\MP9004093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54895"/>
            <a:ext cx="1927076" cy="2889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4BI1YBTJ\MP9004230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54895"/>
            <a:ext cx="2889204" cy="2889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5GC0N7R5\MP9004387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933056"/>
            <a:ext cx="3629784" cy="2430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10800000" flipH="1" flipV="1">
            <a:off x="827584" y="4363555"/>
            <a:ext cx="38884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  <a:cs typeface="Aharoni" pitchFamily="2" charset="-79"/>
              </a:rPr>
              <a:t>S Y N</a:t>
            </a:r>
            <a:endParaRPr lang="cs-CZ" sz="9600" dirty="0">
              <a:solidFill>
                <a:schemeClr val="accent6">
                  <a:lumMod val="75000"/>
                </a:schemeClr>
              </a:solidFill>
              <a:latin typeface="Algerian" pitchFamily="82" charset="0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265909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Šárka\AppData\Local\Microsoft\Windows\Temporary Internet Files\Content.IE5\PW0YRYQR\MP9003863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96952"/>
            <a:ext cx="2304256" cy="3500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Šárka\AppData\Local\Microsoft\Windows\Temporary Internet Files\Content.IE5\00MWNHCS\MP90028495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98765"/>
            <a:ext cx="2332215" cy="3498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Šárka\AppData\Local\Microsoft\Windows\Temporary Internet Files\Content.IE5\5GC0N7R5\MP9004304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182127"/>
            <a:ext cx="2520280" cy="2388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40152" y="548680"/>
            <a:ext cx="2638864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  <a:latin typeface="Algerian" pitchFamily="82" charset="0"/>
              </a:rPr>
              <a:t>S</a:t>
            </a:r>
          </a:p>
          <a:p>
            <a:r>
              <a:rPr lang="cs-CZ" sz="8000" dirty="0" smtClean="0">
                <a:solidFill>
                  <a:srgbClr val="FF0000"/>
                </a:solidFill>
                <a:latin typeface="Algerian" pitchFamily="82" charset="0"/>
              </a:rPr>
              <a:t>   Y</a:t>
            </a:r>
          </a:p>
          <a:p>
            <a:r>
              <a:rPr lang="cs-CZ" sz="8000" dirty="0" smtClean="0">
                <a:solidFill>
                  <a:srgbClr val="FF0000"/>
                </a:solidFill>
                <a:latin typeface="Algerian" pitchFamily="82" charset="0"/>
              </a:rPr>
              <a:t>     T</a:t>
            </a:r>
          </a:p>
          <a:p>
            <a:r>
              <a:rPr lang="cs-CZ" sz="8000" dirty="0" smtClean="0">
                <a:solidFill>
                  <a:srgbClr val="FF0000"/>
                </a:solidFill>
                <a:latin typeface="Algerian" pitchFamily="82" charset="0"/>
              </a:rPr>
              <a:t>       Ý</a:t>
            </a:r>
            <a:endParaRPr lang="cs-CZ" sz="8000" dirty="0">
              <a:solidFill>
                <a:srgbClr val="FF0000"/>
              </a:solidFill>
              <a:latin typeface="Algerian" pitchFamily="82" charset="0"/>
            </a:endParaRPr>
          </a:p>
        </p:txBody>
      </p:sp>
      <p:pic>
        <p:nvPicPr>
          <p:cNvPr id="2054" name="Picture 6" descr="C:\Users\Šárka\AppData\Local\Microsoft\Windows\Temporary Internet Files\Content.IE5\PWOE5N3I\MC900440524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82127"/>
            <a:ext cx="2664296" cy="2433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3552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Šárka\AppData\Local\Microsoft\Windows\Temporary Internet Files\Content.IE5\ZUSRFHVU\MC9004417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Šárka\AppData\Local\Microsoft\Windows\Temporary Internet Files\Content.IE5\JS3OD0M2\MP9004340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45024"/>
            <a:ext cx="3164671" cy="253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Šárka\AppData\Local\Microsoft\Windows\Temporary Internet Files\Content.IE5\X8IZ0FL3\MP9004265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9810" y="3748576"/>
            <a:ext cx="3709781" cy="2567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Šárka\AppData\Local\Microsoft\Windows\Temporary Internet Files\Content.IE5\5J3TDELX\MP9004332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421" y="761714"/>
            <a:ext cx="3691170" cy="2451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7744" y="2026986"/>
            <a:ext cx="235486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FFCC00"/>
                </a:solidFill>
                <a:latin typeface="Algerian" pitchFamily="82" charset="0"/>
              </a:rPr>
              <a:t>SÝR</a:t>
            </a:r>
            <a:endParaRPr lang="cs-CZ" sz="13800" dirty="0">
              <a:solidFill>
                <a:srgbClr val="FFCC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877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Šárka\AppData\Local\Microsoft\Windows\Temporary Internet Files\Content.IE5\3QU814S2\MC9002175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05064"/>
            <a:ext cx="3508227" cy="2625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árka\AppData\Local\Microsoft\Windows\Temporary Internet Files\Content.IE5\ZUSRFHVU\MC9002373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482" y="592578"/>
            <a:ext cx="2511092" cy="2404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Šárka\AppData\Local\Microsoft\Windows\Temporary Internet Files\Content.IE5\4BI1YBTJ\MP90031372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68267"/>
            <a:ext cx="3868267" cy="2553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Šárka\AppData\Local\Microsoft\Windows\Temporary Internet Files\Content.IE5\ZUSRFHVU\MP9004005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21324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47863" y="27856"/>
            <a:ext cx="777777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006600"/>
                </a:solidFill>
                <a:latin typeface="Algerian" pitchFamily="82" charset="0"/>
              </a:rPr>
              <a:t>S</a:t>
            </a:r>
          </a:p>
          <a:p>
            <a:r>
              <a:rPr lang="cs-CZ" sz="7200" dirty="0" smtClean="0">
                <a:solidFill>
                  <a:srgbClr val="006600"/>
                </a:solidFill>
                <a:latin typeface="Algerian" pitchFamily="82" charset="0"/>
              </a:rPr>
              <a:t>Y</a:t>
            </a:r>
          </a:p>
          <a:p>
            <a:r>
              <a:rPr lang="cs-CZ" sz="7200" dirty="0" smtClean="0">
                <a:solidFill>
                  <a:srgbClr val="006600"/>
                </a:solidFill>
                <a:latin typeface="Algerian" pitchFamily="82" charset="0"/>
              </a:rPr>
              <a:t>R</a:t>
            </a:r>
          </a:p>
          <a:p>
            <a:r>
              <a:rPr lang="cs-CZ" sz="7200" dirty="0" smtClean="0">
                <a:solidFill>
                  <a:srgbClr val="006600"/>
                </a:solidFill>
                <a:latin typeface="Algerian" pitchFamily="82" charset="0"/>
              </a:rPr>
              <a:t>O</a:t>
            </a:r>
          </a:p>
          <a:p>
            <a:r>
              <a:rPr lang="cs-CZ" sz="7200" dirty="0" smtClean="0">
                <a:solidFill>
                  <a:srgbClr val="006600"/>
                </a:solidFill>
                <a:latin typeface="Algerian" pitchFamily="82" charset="0"/>
              </a:rPr>
              <a:t>V</a:t>
            </a:r>
          </a:p>
          <a:p>
            <a:r>
              <a:rPr lang="cs-CZ" sz="7200" dirty="0">
                <a:solidFill>
                  <a:srgbClr val="006600"/>
                </a:solidFill>
                <a:latin typeface="Algerian" pitchFamily="82" charset="0"/>
              </a:rPr>
              <a:t>Ý</a:t>
            </a:r>
          </a:p>
        </p:txBody>
      </p:sp>
    </p:spTree>
    <p:extLst>
      <p:ext uri="{BB962C8B-B14F-4D97-AF65-F5344CB8AC3E}">
        <p14:creationId xmlns:p14="http://schemas.microsoft.com/office/powerpoint/2010/main" val="3266872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nd03.jxs.cz/199/124/8023d97d19_54658403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20588"/>
            <a:ext cx="3384376" cy="2596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Šárka\AppData\Local\Microsoft\Windows\Temporary Internet Files\Content.IE5\B1AN0LML\MP9002895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3733907"/>
            <a:ext cx="3191133" cy="2596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Šárka\AppData\Local\Microsoft\Windows\Temporary Internet Files\Content.IE5\C0S8E5GG\MP9004075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20588"/>
            <a:ext cx="3191132" cy="283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Šárka\AppData\Local\Microsoft\Windows\Temporary Internet Files\Content.IE5\B1AN0LML\MP9003993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821" y="3497370"/>
            <a:ext cx="3390559" cy="2846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67944" y="188640"/>
            <a:ext cx="1435822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 S      </a:t>
            </a:r>
          </a:p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 Y</a:t>
            </a:r>
          </a:p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CH</a:t>
            </a:r>
          </a:p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 R</a:t>
            </a:r>
          </a:p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 A</a:t>
            </a:r>
          </a:p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 V</a:t>
            </a:r>
          </a:p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 Ý</a:t>
            </a:r>
          </a:p>
        </p:txBody>
      </p:sp>
    </p:spTree>
    <p:extLst>
      <p:ext uri="{BB962C8B-B14F-4D97-AF65-F5344CB8AC3E}">
        <p14:creationId xmlns:p14="http://schemas.microsoft.com/office/powerpoint/2010/main" val="1338715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Šárka\AppData\Local\Microsoft\Windows\Temporary Internet Files\Content.IE5\5J3TDELX\MP9004373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20688"/>
            <a:ext cx="3312368" cy="2595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X8IZ0FL3\MP9004386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89040"/>
            <a:ext cx="3312368" cy="2448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UVYXGR75\MP9004386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92080" y="3765365"/>
            <a:ext cx="3456384" cy="2457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Šárka\AppData\Local\Microsoft\Windows\Temporary Internet Files\Content.IE5\ZUSRFHVU\MP90043115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22721"/>
            <a:ext cx="2664296" cy="279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75446" y="117693"/>
            <a:ext cx="1301959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0070C0"/>
                </a:solidFill>
                <a:latin typeface="Algerian" pitchFamily="82" charset="0"/>
                <a:cs typeface="Aharoni" pitchFamily="2" charset="-79"/>
              </a:rPr>
              <a:t> U</a:t>
            </a:r>
          </a:p>
          <a:p>
            <a:r>
              <a:rPr lang="cs-CZ" sz="7200" dirty="0" smtClean="0">
                <a:solidFill>
                  <a:srgbClr val="0070C0"/>
                </a:solidFill>
                <a:latin typeface="Algerian" pitchFamily="82" charset="0"/>
                <a:cs typeface="Aharoni" pitchFamily="2" charset="-79"/>
              </a:rPr>
              <a:t> S</a:t>
            </a:r>
          </a:p>
          <a:p>
            <a:r>
              <a:rPr lang="cs-CZ" sz="7200" dirty="0" smtClean="0">
                <a:solidFill>
                  <a:srgbClr val="0070C0"/>
                </a:solidFill>
                <a:latin typeface="Algerian" pitchFamily="82" charset="0"/>
                <a:cs typeface="Aharoni" pitchFamily="2" charset="-79"/>
              </a:rPr>
              <a:t> Y</a:t>
            </a:r>
          </a:p>
          <a:p>
            <a:r>
              <a:rPr lang="cs-CZ" sz="7200" dirty="0" smtClean="0">
                <a:solidFill>
                  <a:srgbClr val="0070C0"/>
                </a:solidFill>
                <a:latin typeface="Algerian" pitchFamily="82" charset="0"/>
                <a:cs typeface="Aharoni" pitchFamily="2" charset="-79"/>
              </a:rPr>
              <a:t>CH</a:t>
            </a:r>
          </a:p>
          <a:p>
            <a:r>
              <a:rPr lang="cs-CZ" sz="7200" dirty="0" smtClean="0">
                <a:solidFill>
                  <a:srgbClr val="0070C0"/>
                </a:solidFill>
                <a:latin typeface="Algerian" pitchFamily="82" charset="0"/>
                <a:cs typeface="Aharoni" pitchFamily="2" charset="-79"/>
              </a:rPr>
              <a:t> A</a:t>
            </a:r>
          </a:p>
          <a:p>
            <a:r>
              <a:rPr lang="cs-CZ" sz="7200" dirty="0" smtClean="0">
                <a:solidFill>
                  <a:srgbClr val="0070C0"/>
                </a:solidFill>
                <a:latin typeface="Algerian" pitchFamily="82" charset="0"/>
                <a:cs typeface="Aharoni" pitchFamily="2" charset="-79"/>
              </a:rPr>
              <a:t> T</a:t>
            </a:r>
            <a:endParaRPr lang="cs-CZ" sz="7200" dirty="0">
              <a:solidFill>
                <a:srgbClr val="0070C0"/>
              </a:solidFill>
              <a:latin typeface="Algerian" pitchFamily="82" charset="0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300602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Šárka\AppData\Local\Microsoft\Windows\Temporary Internet Files\Content.IE5\B1AN0LML\MC9001092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986" y="3140968"/>
            <a:ext cx="2592288" cy="3124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árka\AppData\Local\Microsoft\Windows\Temporary Internet Files\Content.IE5\4BI1YBTJ\MC9001092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325" y="3284984"/>
            <a:ext cx="1988790" cy="326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http://nd04.jxs.cz/477/761/f349ee737b_72651391_o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3024336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http://www.profimedia.cz/fotografie/blaumeise-sykora-modrinka-parus-careulus-germany/profimedia-0011301046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520" y="476672"/>
            <a:ext cx="3054783" cy="2296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23928" y="108875"/>
            <a:ext cx="883575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663300"/>
                </a:solidFill>
                <a:latin typeface="Algerian" pitchFamily="82" charset="0"/>
              </a:rPr>
              <a:t>S</a:t>
            </a:r>
          </a:p>
          <a:p>
            <a:r>
              <a:rPr lang="cs-CZ" sz="7200" dirty="0" smtClean="0">
                <a:solidFill>
                  <a:srgbClr val="663300"/>
                </a:solidFill>
                <a:latin typeface="Algerian" pitchFamily="82" charset="0"/>
              </a:rPr>
              <a:t>Ý</a:t>
            </a:r>
          </a:p>
          <a:p>
            <a:r>
              <a:rPr lang="cs-CZ" sz="7200" dirty="0" smtClean="0">
                <a:solidFill>
                  <a:srgbClr val="663300"/>
                </a:solidFill>
                <a:latin typeface="Algerian" pitchFamily="82" charset="0"/>
              </a:rPr>
              <a:t>K</a:t>
            </a:r>
          </a:p>
          <a:p>
            <a:r>
              <a:rPr lang="cs-CZ" sz="7200" dirty="0" smtClean="0">
                <a:solidFill>
                  <a:srgbClr val="663300"/>
                </a:solidFill>
                <a:latin typeface="Algerian" pitchFamily="82" charset="0"/>
              </a:rPr>
              <a:t>O</a:t>
            </a:r>
          </a:p>
          <a:p>
            <a:r>
              <a:rPr lang="cs-CZ" sz="7200" dirty="0" smtClean="0">
                <a:solidFill>
                  <a:srgbClr val="663300"/>
                </a:solidFill>
                <a:latin typeface="Algerian" pitchFamily="82" charset="0"/>
              </a:rPr>
              <a:t>R</a:t>
            </a:r>
          </a:p>
          <a:p>
            <a:r>
              <a:rPr lang="cs-CZ" sz="7200" dirty="0" smtClean="0">
                <a:solidFill>
                  <a:srgbClr val="663300"/>
                </a:solidFill>
                <a:latin typeface="Algerian" pitchFamily="82" charset="0"/>
              </a:rPr>
              <a:t>A</a:t>
            </a:r>
            <a:endParaRPr lang="cs-CZ" sz="7200" dirty="0">
              <a:solidFill>
                <a:srgbClr val="6633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483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naturfoto.cz/fotografie/ptaci/sycek-obecny-15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377" y="3645023"/>
            <a:ext cx="2796968" cy="280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dravci-sovy.hyperlink.cz/_fotogalerie/sovy/sycek%20obecny/sycek%20obecny%20(5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377" y="416009"/>
            <a:ext cx="2796968" cy="279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nasiptaci.cz/dat/obr/sovy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093" y="4005063"/>
            <a:ext cx="4106687" cy="241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nd04.jxs.cz/636/289/c301e90898_68873712_o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673" y="416009"/>
            <a:ext cx="4051528" cy="265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38415" y="-5417"/>
            <a:ext cx="947695" cy="68634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9900"/>
                </a:solidFill>
                <a:latin typeface="Algerian" pitchFamily="82" charset="0"/>
              </a:rPr>
              <a:t>S</a:t>
            </a:r>
          </a:p>
          <a:p>
            <a:r>
              <a:rPr lang="cs-CZ" sz="8800" dirty="0" smtClean="0">
                <a:solidFill>
                  <a:srgbClr val="009900"/>
                </a:solidFill>
                <a:latin typeface="Algerian" pitchFamily="82" charset="0"/>
              </a:rPr>
              <a:t>Ý</a:t>
            </a:r>
          </a:p>
          <a:p>
            <a:r>
              <a:rPr lang="cs-CZ" sz="8800" dirty="0" smtClean="0">
                <a:solidFill>
                  <a:srgbClr val="009900"/>
                </a:solidFill>
                <a:latin typeface="Algerian" pitchFamily="82" charset="0"/>
              </a:rPr>
              <a:t>Č</a:t>
            </a:r>
          </a:p>
          <a:p>
            <a:r>
              <a:rPr lang="cs-CZ" sz="8800" dirty="0" smtClean="0">
                <a:solidFill>
                  <a:srgbClr val="009900"/>
                </a:solidFill>
                <a:latin typeface="Algerian" pitchFamily="82" charset="0"/>
              </a:rPr>
              <a:t>E</a:t>
            </a:r>
          </a:p>
          <a:p>
            <a:r>
              <a:rPr lang="cs-CZ" sz="8800" dirty="0" smtClean="0">
                <a:solidFill>
                  <a:srgbClr val="009900"/>
                </a:solidFill>
                <a:latin typeface="Algerian" pitchFamily="82" charset="0"/>
              </a:rPr>
              <a:t>K</a:t>
            </a:r>
            <a:endParaRPr lang="cs-CZ" sz="8800" dirty="0">
              <a:solidFill>
                <a:srgbClr val="0099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8755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priroda.cz/clanky/foto/sysel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77" y="488087"/>
            <a:ext cx="3330535" cy="2733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eb06.westcom.cz/files/200001115-0e4d110412/Syse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752766"/>
            <a:ext cx="3797997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i.idnes.cz/08/081/org/TOM24f292_sysel_profimedia_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03" y="3743251"/>
            <a:ext cx="3631330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Šárka\AppData\Local\Microsoft\Windows\Temporary Internet Files\Content.IE5\U21RNZRV\MC9000572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630" y="1076378"/>
            <a:ext cx="2577350" cy="227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037" y="305726"/>
            <a:ext cx="2130711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 SY</a:t>
            </a:r>
          </a:p>
          <a:p>
            <a:r>
              <a:rPr lang="cs-CZ" sz="8800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SEL</a:t>
            </a:r>
            <a:endParaRPr lang="cs-CZ" sz="8800" dirty="0">
              <a:solidFill>
                <a:schemeClr val="accent6">
                  <a:lumMod val="75000"/>
                </a:schemeClr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6376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Šárka\AppData\Local\Microsoft\Windows\Temporary Internet Files\Content.IE5\JS3OD0M2\MC900324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627977"/>
            <a:ext cx="3363511" cy="2423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Šárka\AppData\Local\Microsoft\Windows\Temporary Internet Files\Content.IE5\00MWNHCS\MC9002379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39538"/>
            <a:ext cx="2448272" cy="4491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Šárka\AppData\Local\Microsoft\Windows\Temporary Internet Files\Content.IE5\U21RNZRV\MC9001958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212976"/>
            <a:ext cx="3051304" cy="2603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Šárka\AppData\Local\Microsoft\Windows\Temporary Internet Files\Content.IE5\C0S8E5GG\MC9002329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6148" y="3861048"/>
            <a:ext cx="2704603" cy="246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27770" y="392987"/>
            <a:ext cx="364394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800" dirty="0" smtClean="0">
                <a:solidFill>
                  <a:srgbClr val="FF9900"/>
                </a:solidFill>
                <a:latin typeface="Algerian" pitchFamily="82" charset="0"/>
              </a:rPr>
              <a:t>SYČET</a:t>
            </a:r>
            <a:endParaRPr lang="cs-CZ" sz="8800" dirty="0">
              <a:solidFill>
                <a:srgbClr val="FF99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846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Šárka\AppData\Local\Microsoft\Windows\Temporary Internet Files\Content.IE5\X8IZ0FL3\MP9000786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7593" y="4365104"/>
            <a:ext cx="3073349" cy="2054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Šárka\AppData\Local\Microsoft\Windows\Temporary Internet Files\Content.IE5\JS3OD0M2\MC9002806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83777"/>
            <a:ext cx="2304256" cy="3492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Šárka\AppData\Local\Microsoft\Windows\Temporary Internet Files\Content.IE5\PWOE5N3I\MC9003891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593" y="764704"/>
            <a:ext cx="3058213" cy="2526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Users\Šárka\AppData\Local\Microsoft\Windows\Temporary Internet Files\Content.IE5\R4EGW7S7\MC9003964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894354"/>
            <a:ext cx="1944216" cy="2715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07904" y="21032"/>
            <a:ext cx="1039067" cy="68634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33CC"/>
                </a:solidFill>
                <a:latin typeface="Algerian" pitchFamily="82" charset="0"/>
              </a:rPr>
              <a:t>S</a:t>
            </a:r>
          </a:p>
          <a:p>
            <a:r>
              <a:rPr lang="cs-CZ" sz="8800" dirty="0" smtClean="0">
                <a:solidFill>
                  <a:srgbClr val="FF33CC"/>
                </a:solidFill>
                <a:latin typeface="Algerian" pitchFamily="82" charset="0"/>
              </a:rPr>
              <a:t>Y</a:t>
            </a:r>
          </a:p>
          <a:p>
            <a:r>
              <a:rPr lang="cs-CZ" sz="8800" dirty="0" smtClean="0">
                <a:solidFill>
                  <a:srgbClr val="FF33CC"/>
                </a:solidFill>
                <a:latin typeface="Algerian" pitchFamily="82" charset="0"/>
              </a:rPr>
              <a:t>P</a:t>
            </a:r>
          </a:p>
          <a:p>
            <a:r>
              <a:rPr lang="cs-CZ" sz="8800" dirty="0" smtClean="0">
                <a:solidFill>
                  <a:srgbClr val="FF33CC"/>
                </a:solidFill>
                <a:latin typeface="Algerian" pitchFamily="82" charset="0"/>
              </a:rPr>
              <a:t>A</a:t>
            </a:r>
          </a:p>
          <a:p>
            <a:r>
              <a:rPr lang="cs-CZ" sz="8800" dirty="0" smtClean="0">
                <a:solidFill>
                  <a:srgbClr val="FF33CC"/>
                </a:solidFill>
                <a:latin typeface="Algerian" pitchFamily="82" charset="0"/>
              </a:rPr>
              <a:t>T</a:t>
            </a:r>
            <a:endParaRPr lang="cs-CZ" sz="8800" dirty="0">
              <a:solidFill>
                <a:srgbClr val="FF33CC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6812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170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918" y="283272"/>
            <a:ext cx="87800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http://www.google.cz/imgres?q=sychrav%C3%A9+po%C4%8Das%C3%AD&amp;hl=cs&amp;biw=2115&amp;bih=915&amp;gbv=2&amp;tbm=isch&amp;tbnid=Owx4Go0mUHKfQM:&amp;imgrefurl=http://prochyhoblog.blog.cz/0910&amp;docid=jyv7ePOI_OB6OM&amp;imgurl=http://</a:t>
            </a:r>
            <a:r>
              <a:rPr lang="cs-CZ" sz="800" dirty="0" smtClean="0"/>
              <a:t>nd03.jxs.cz/199/124/8023d97d19_54658403_o2.jpg&amp;w=1133&amp;h=850&amp;ei=KKFDT9rEI42xhAfBxem-BQ&amp;zoom=1&amp;iact=hc&amp;vpx=174&amp;vpy=364&amp;dur=151&amp;hovh=194&amp;hovw=259&amp;tx=171&amp;ty=77&amp;sig=102405717318859987143&amp;page=4&amp;tbnh=128&amp;tbnw=171&amp;start=178&amp;ndsp=65&amp;ved=0CNYHEK0DMN0B</a:t>
            </a:r>
            <a:endParaRPr lang="cs-CZ" sz="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325" y="156055"/>
            <a:ext cx="61427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Sychravo</a:t>
            </a:r>
            <a:endParaRPr lang="cs-CZ" sz="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918" y="932672"/>
            <a:ext cx="8780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www.google.cz/imgres?q=s%C3%BDkora&amp;hl=cs&amp;biw=2115&amp;bih=915&amp;gbv=2&amp;tbm=isch&amp;tbnid=nwgO1kLEDwLdGM:&amp;imgrefurl=http://everythingforeverybody.blog.cz/1101/biologie-ptaci&amp;docid=tKTQ1zSIl6PGWM&amp;imgurl=http://nd04.jxs.cz/477/761/f349ee737b_72651391_o2.jpg&amp;w=266&amp;h=209&amp;ei=R6lDT4DfOsfAhAfZt7XDBQ&amp;zoom=1&amp;iact=hc&amp;vpx=197&amp;vpy=519&amp;dur=102&amp;hovh=167&amp;hovw=212&amp;tx=142&amp;ty=76&amp;sig=102405717318859987143&amp;page=2&amp;tbnh=128&amp;tbnw=170&amp;start=55&amp;ndsp=65&amp;ved=0CNwCEK0DME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0468" y="841547"/>
            <a:ext cx="5565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Sýkorka</a:t>
            </a:r>
            <a:endParaRPr lang="cs-CZ" sz="800" dirty="0"/>
          </a:p>
        </p:txBody>
      </p:sp>
      <p:sp>
        <p:nvSpPr>
          <p:cNvPr id="7" name="Obdélník 6"/>
          <p:cNvSpPr/>
          <p:nvPr/>
        </p:nvSpPr>
        <p:spPr>
          <a:xfrm>
            <a:off x="363918" y="1604352"/>
            <a:ext cx="818120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</a:t>
            </a:r>
            <a:r>
              <a:rPr lang="cs-CZ" sz="800" dirty="0"/>
              <a:t>www.google.cz/imgres?q=s%C3%BDkorka+mod%C5%99inka&amp;hl=cs&amp;gbv=2&amp;biw=2522&amp;bih=1091&amp;tbm=isch&amp;tbnid=Fw_eL8nfkGyRkM:&amp;imgrefurl=http://www.profimedia.cz/fotografie/blaumeise-sykora-modrinka-parus-careulus-germany-deutschland/0011301046/&amp;docid=ig-UGiEilqOolM&amp;imgurl=http://www.profimedia.cz/fotografie/blaumeise-sykora-modrinka-parus-careulus-germany/profimedia-0011301046.jpg&amp;w=640&amp;h=420&amp;ei=TKtDT7i_EZKxhAfP_8C2BQ&amp;zoom=1&amp;iact=hc&amp;vpx=1162&amp;vpy=466&amp;dur=1957&amp;hovh=182&amp;hovw=277&amp;tx=138&amp;ty=116&amp;sig=102405717318859987143&amp;page=2&amp;tbnh=162&amp;tbnw=216&amp;start=78&amp;ndsp=64&amp;ved=0CMUEEK0DMH0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72325" y="1496630"/>
            <a:ext cx="95731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Sýkora modřinka</a:t>
            </a:r>
            <a:endParaRPr lang="cs-CZ" sz="800" dirty="0"/>
          </a:p>
        </p:txBody>
      </p:sp>
      <p:sp>
        <p:nvSpPr>
          <p:cNvPr id="3" name="TextovéPole 2"/>
          <p:cNvSpPr txBox="1"/>
          <p:nvPr/>
        </p:nvSpPr>
        <p:spPr>
          <a:xfrm rot="10800000" flipV="1">
            <a:off x="363917" y="2419960"/>
            <a:ext cx="8780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www.google.cz/imgres?q=s%C3%BD%C4%8Dek&amp;hl=cs&amp;gbv=2&amp;biw=1366&amp;bih=591&amp;tbm=isch&amp;tbnid=nAAxvG04mAhZjM:&amp;imgrefurl=http://www.naturfoto.cz/sycek-obecny-fotografie-79.html&amp;docid=qcWHgSLU5vXrZM&amp;imgurl=http://www.naturfoto.cz/fotografie/ptaci/sycek-obecny-159.jpg&amp;w=437&amp;h=520&amp;ei=gtFET5fHJMSDhQfPj8yZAg&amp;zoom=1&amp;iact=hc&amp;vpx=166&amp;vpy=2&amp;dur=78&amp;hovh=245&amp;hovw=206&amp;tx=134&amp;ty=80&amp;sig=102405717318859987143&amp;page=1&amp;tbnh=128&amp;tbnw=102&amp;start=0&amp;ndsp=26&amp;ved=0CEAQrQMwA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72325" y="2312238"/>
            <a:ext cx="46519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Sýček</a:t>
            </a:r>
            <a:endParaRPr lang="cs-CZ" sz="800" dirty="0"/>
          </a:p>
        </p:txBody>
      </p:sp>
      <p:sp>
        <p:nvSpPr>
          <p:cNvPr id="10" name="Obdélník 9"/>
          <p:cNvSpPr/>
          <p:nvPr/>
        </p:nvSpPr>
        <p:spPr>
          <a:xfrm>
            <a:off x="363916" y="3004736"/>
            <a:ext cx="867257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://www.google.cz/imgres?q=s%C3%BD%C4%8Dek&amp;hl=cs&amp;gbv=2&amp;biw=1366&amp;bih=591&amp;tbm=isch&amp;tbnid=3Yz712AIGaFe8M:&amp;imgrefurl=http://dravci-sovy.hyperlink.cz/fotogalerie.htm&amp;docid=vheIhGFErQ772M&amp;imgurl=http://dravci-sovy.hyperlink.cz/_fotogalerie/sovy/sycek%252520obecny/sycek%252520obecny%252520(5).JPG&amp;w=297&amp;h=297&amp;ei=gtFET5fHJMSDhQfPj8yZAg&amp;zoom=1&amp;iact=hc&amp;vpx=160&amp;vpy=252&amp;dur=3739&amp;hovh=225&amp;hovw=225&amp;tx=89&amp;ty=153&amp;sig=102405717318859987143&amp;page=1&amp;tbnh=109&amp;tbnw=109&amp;start=0&amp;ndsp=26&amp;ved=0CIoBEK0DMBI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63918" y="3589511"/>
            <a:ext cx="76866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://www.google.cz/imgres?q=s%C3%BD%C4%8Dek+kr%C3%A1li%C4%8D%C3%AD&amp;hl=cs&amp;gbv=2&amp;biw=1366&amp;bih=591&amp;tbm=isch&amp;tbnid=7iCatTv-xOSKjM:&amp;imgrefurl=http://ruzin.blog.cz/0901/2&amp;docid=Sv-HFmKy2et3sM&amp;imgurl=http://www.nasiptaci.cz/dat/obr/sovy.gif&amp;w=305&amp;h=159&amp;ei=H9NET8v6O9C2hAfH4p2EAg&amp;zoom=1&amp;iact=hc&amp;vpx=180&amp;vpy=121&amp;dur=204&amp;hovh=127&amp;hovw=244&amp;tx=161&amp;ty=61&amp;sig=102405717318859987143&amp;page=5&amp;tbnh=87&amp;tbnw=167&amp;start=112&amp;ndsp=28&amp;ved=0CLQEEK0DMHc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78484" y="4169701"/>
            <a:ext cx="851399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://www.google.cz/imgres?q=s%C3%BD%C4%8Dek+kr%C3%A1li%C4%8D%C3%AD&amp;hl=cs&amp;gbv=2&amp;biw=1366&amp;bih=591&amp;tbm=isch&amp;tbnid=etlHlzn1mKSdHM:&amp;imgrefurl=http://greybeard.blog.cz/1009/mezi-sokolniky&amp;docid=RLgxlRsWy8Ck-M&amp;imgurl=http://nd04.jxs.cz/636/289/c301e90898_68873712_o2.jpg&amp;w=700&amp;h=514&amp;ei=H9NET8v6O9C2hAfH4p2EAg&amp;zoom=1&amp;iact=hc&amp;vpx=443&amp;vpy=270&amp;dur=2817&amp;hovh=192&amp;hovw=262&amp;tx=137&amp;ty=87&amp;sig=102405717318859987143&amp;page=1&amp;tbnh=125&amp;tbnw=167&amp;start=0&amp;ndsp=23&amp;ved=0CGUQrQMwCQ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10852" y="4866454"/>
            <a:ext cx="840961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://www.google.cz/imgres?q=sysel&amp;hl=cs&amp;gbv=2&amp;biw=1366&amp;bih=591&amp;tbm=isch&amp;tbnid=-NV3PEbPMtj6_M:&amp;imgrefurl=http://www.priroda.cz/lexikon.php%3Fdetail%3D247&amp;docid=BWNjqrQVno5NUM&amp;imgurl=http://www.priroda.cz/clanky/foto/sysel1.jpg&amp;w=520&amp;h=381&amp;ei=WdhET5rLNJSDhQf8xrHzAQ&amp;zoom=1&amp;iact=hc&amp;vpx=416&amp;vpy=173&amp;dur=129&amp;hovh=192&amp;hovw=262&amp;tx=85&amp;ty=98&amp;sig=102405717318859987143&amp;page=1&amp;tbnh=111&amp;tbnw=155&amp;start=0&amp;ndsp=24&amp;ved=0CEsQrQMwAg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64681" y="4754476"/>
            <a:ext cx="43633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Sysel</a:t>
            </a:r>
            <a:endParaRPr lang="cs-CZ" sz="800" dirty="0"/>
          </a:p>
        </p:txBody>
      </p:sp>
      <p:sp>
        <p:nvSpPr>
          <p:cNvPr id="15" name="Obdélník 14"/>
          <p:cNvSpPr/>
          <p:nvPr/>
        </p:nvSpPr>
        <p:spPr>
          <a:xfrm>
            <a:off x="382192" y="5445177"/>
            <a:ext cx="84807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://www.google.cz/imgres?q=sysel&amp;hl=cs&amp;gbv=2&amp;biw=1366&amp;bih=591&amp;tbm=isch&amp;tbnid=ifPjgsVqstEcyM:&amp;imgrefurl=http://web06.westcom.cz/ochrana-prirody/zachranne-programy-v-cr/sysel/&amp;docid=_UhBYwkWyHp8RM&amp;imgurl=http://web06.westcom.cz/files/200001115-0e4d110412/Sysel.jpg&amp;w=259&amp;h=170&amp;ei=WdhET5rLNJSDhQf8xrHzAQ&amp;zoom=1&amp;iact=hc&amp;vpx=627&amp;vpy=358&amp;dur=2239&amp;hovh=136&amp;hovw=207&amp;tx=109&amp;ty=109&amp;sig=102405717318859987143&amp;page=2&amp;tbnh=124&amp;tbnw=161&amp;start=24&amp;ndsp=28&amp;ved=0CPEBEK0DMCk</a:t>
            </a:r>
          </a:p>
        </p:txBody>
      </p:sp>
      <p:sp>
        <p:nvSpPr>
          <p:cNvPr id="16" name="TextovéPole 15"/>
          <p:cNvSpPr txBox="1"/>
          <p:nvPr/>
        </p:nvSpPr>
        <p:spPr>
          <a:xfrm rot="10800000" flipV="1">
            <a:off x="397662" y="6015080"/>
            <a:ext cx="86256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www.google.cz/imgres?q=sysel&amp;hl=cs&amp;gbv=2&amp;biw=1366&amp;bih=591&amp;tbm=isch&amp;tbnid=7vGe4QTDs6nGeM:&amp;imgrefurl=http://cestovani.idnes.cz/na-ranou-za-sysly-vzacnou-stepi-a-skvelymi-vyhledy-f8h-/igcechy.aspx%3Fc%3DA080808_121435_igcechy_tom&amp;docid=x3fXPVVqeLQ8lM&amp;imgurl=http://i.idnes.cz/08/081/org/TOM24f292_sysel_profimedia_2.jpg&amp;w=1400&amp;h=934&amp;ei=WdhET5rLNJSDhQf8xrHzAQ&amp;zoom=1&amp;iact=hc&amp;vpx=1048&amp;vpy=108&amp;dur=847&amp;hovh=183&amp;hovw=275&amp;tx=217&amp;ty=101&amp;sig=102405717318859987143&amp;page=1&amp;tbnh=106&amp;tbnw=141&amp;start=0&amp;ndsp=24&amp;ved=0CKEBEK0DMBc</a:t>
            </a:r>
          </a:p>
        </p:txBody>
      </p:sp>
    </p:spTree>
    <p:extLst>
      <p:ext uri="{BB962C8B-B14F-4D97-AF65-F5344CB8AC3E}">
        <p14:creationId xmlns:p14="http://schemas.microsoft.com/office/powerpoint/2010/main" val="4294641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921</TotalTime>
  <Words>234</Words>
  <Application>Microsoft Office PowerPoint</Application>
  <PresentationFormat>Předvádění na obrazovce (4:3)</PresentationFormat>
  <Paragraphs>73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Výchozí návrh</vt:lpstr>
      <vt:lpstr>1_Výchozí návrh</vt:lpstr>
      <vt:lpstr>2_Výchozí návrh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CITACE, 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Učitel</cp:lastModifiedBy>
  <cp:revision>32</cp:revision>
  <dcterms:created xsi:type="dcterms:W3CDTF">2012-02-20T12:39:49Z</dcterms:created>
  <dcterms:modified xsi:type="dcterms:W3CDTF">2012-03-17T15:51:52Z</dcterms:modified>
</cp:coreProperties>
</file>