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  <a:srgbClr val="79B0D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Karolina Pátková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VY_32_INOVACE_5B_01_Slovo_a_jeho_význam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Český jazyk 3. </a:t>
          </a:r>
          <a:r>
            <a:rPr lang="cs-CZ" smtClean="0"/>
            <a:t>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73000"/>
                <a:satMod val="15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6">
                <a:alpha val="90000"/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0"/>
                <a:shade val="57000"/>
                <a:satMod val="12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56000"/>
                <a:satMod val="145000"/>
              </a:schemeClr>
            </a:gs>
            <a:gs pos="88000">
              <a:schemeClr val="accent6">
                <a:alpha val="90000"/>
                <a:hueOff val="0"/>
                <a:satOff val="0"/>
                <a:lumOff val="0"/>
                <a:alphaOff val="0"/>
                <a:shade val="63000"/>
                <a:satMod val="16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99555"/>
                <a:satMod val="155000"/>
              </a:schemeClr>
            </a:gs>
          </a:gsLst>
          <a:lin ang="5400000" scaled="1"/>
        </a:gradFill>
        <a:ln>
          <a:noFill/>
        </a:ln>
        <a:effectLst>
          <a:glow rad="70000">
            <a:schemeClr val="accent6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70000">
            <a:schemeClr val="lt1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73000"/>
                <a:satMod val="15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6667"/>
                <a:tint val="96000"/>
                <a:shade val="80000"/>
                <a:satMod val="105000"/>
              </a:schemeClr>
            </a:gs>
            <a:gs pos="38000">
              <a:schemeClr val="accent6">
                <a:alpha val="90000"/>
                <a:hueOff val="0"/>
                <a:satOff val="0"/>
                <a:lumOff val="0"/>
                <a:alphaOff val="-6667"/>
                <a:tint val="96000"/>
                <a:shade val="59000"/>
                <a:satMod val="120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6667"/>
                <a:shade val="57000"/>
                <a:satMod val="12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56000"/>
                <a:satMod val="145000"/>
              </a:schemeClr>
            </a:gs>
            <a:gs pos="88000">
              <a:schemeClr val="accent6">
                <a:alpha val="90000"/>
                <a:hueOff val="0"/>
                <a:satOff val="0"/>
                <a:lumOff val="0"/>
                <a:alphaOff val="-6667"/>
                <a:shade val="63000"/>
                <a:satMod val="16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tint val="99555"/>
                <a:satMod val="155000"/>
              </a:schemeClr>
            </a:gs>
          </a:gsLst>
          <a:lin ang="5400000" scaled="1"/>
        </a:gradFill>
        <a:ln>
          <a:noFill/>
        </a:ln>
        <a:effectLst>
          <a:glow rad="70000">
            <a:schemeClr val="accent6">
              <a:alpha val="90000"/>
              <a:hueOff val="0"/>
              <a:satOff val="0"/>
              <a:lumOff val="0"/>
              <a:alphaOff val="-6667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glow rad="70000">
            <a:schemeClr val="lt1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73000"/>
                <a:satMod val="15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13333"/>
                <a:tint val="96000"/>
                <a:shade val="80000"/>
                <a:satMod val="105000"/>
              </a:schemeClr>
            </a:gs>
            <a:gs pos="38000">
              <a:schemeClr val="accent6">
                <a:alpha val="90000"/>
                <a:hueOff val="0"/>
                <a:satOff val="0"/>
                <a:lumOff val="0"/>
                <a:alphaOff val="-13333"/>
                <a:tint val="96000"/>
                <a:shade val="59000"/>
                <a:satMod val="120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13333"/>
                <a:shade val="57000"/>
                <a:satMod val="12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56000"/>
                <a:satMod val="145000"/>
              </a:schemeClr>
            </a:gs>
            <a:gs pos="88000">
              <a:schemeClr val="accent6">
                <a:alpha val="90000"/>
                <a:hueOff val="0"/>
                <a:satOff val="0"/>
                <a:lumOff val="0"/>
                <a:alphaOff val="-13333"/>
                <a:shade val="63000"/>
                <a:satMod val="16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tint val="99555"/>
                <a:satMod val="155000"/>
              </a:schemeClr>
            </a:gs>
          </a:gsLst>
          <a:lin ang="5400000" scaled="1"/>
        </a:gradFill>
        <a:ln>
          <a:noFill/>
        </a:ln>
        <a:effectLst>
          <a:glow rad="70000">
            <a:schemeClr val="accent6">
              <a:alpha val="90000"/>
              <a:hueOff val="0"/>
              <a:satOff val="0"/>
              <a:lumOff val="0"/>
              <a:alphaOff val="-13333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glow rad="70000">
            <a:schemeClr val="lt1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Karolina Pátková </a:t>
          </a:r>
          <a:endParaRPr lang="cs-CZ" sz="14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73000"/>
                <a:satMod val="15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20000"/>
                <a:tint val="96000"/>
                <a:shade val="80000"/>
                <a:satMod val="105000"/>
              </a:schemeClr>
            </a:gs>
            <a:gs pos="38000">
              <a:schemeClr val="accent6">
                <a:alpha val="90000"/>
                <a:hueOff val="0"/>
                <a:satOff val="0"/>
                <a:lumOff val="0"/>
                <a:alphaOff val="-20000"/>
                <a:tint val="96000"/>
                <a:shade val="59000"/>
                <a:satMod val="120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20000"/>
                <a:shade val="57000"/>
                <a:satMod val="12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56000"/>
                <a:satMod val="145000"/>
              </a:schemeClr>
            </a:gs>
            <a:gs pos="88000">
              <a:schemeClr val="accent6">
                <a:alpha val="90000"/>
                <a:hueOff val="0"/>
                <a:satOff val="0"/>
                <a:lumOff val="0"/>
                <a:alphaOff val="-20000"/>
                <a:shade val="63000"/>
                <a:satMod val="16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tint val="99555"/>
                <a:satMod val="155000"/>
              </a:schemeClr>
            </a:gs>
          </a:gsLst>
          <a:lin ang="5400000" scaled="1"/>
        </a:gradFill>
        <a:ln>
          <a:noFill/>
        </a:ln>
        <a:effectLst>
          <a:glow rad="70000">
            <a:schemeClr val="accent6">
              <a:alpha val="90000"/>
              <a:hueOff val="0"/>
              <a:satOff val="0"/>
              <a:lumOff val="0"/>
              <a:alphaOff val="-2000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glow rad="70000">
            <a:schemeClr val="lt1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VY_32_INOVACE_5B_01_Slovo_a_jeho_význam</a:t>
          </a:r>
          <a:endParaRPr lang="cs-CZ" sz="14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73000"/>
                <a:satMod val="15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26667"/>
                <a:tint val="96000"/>
                <a:shade val="80000"/>
                <a:satMod val="105000"/>
              </a:schemeClr>
            </a:gs>
            <a:gs pos="38000">
              <a:schemeClr val="accent6">
                <a:alpha val="90000"/>
                <a:hueOff val="0"/>
                <a:satOff val="0"/>
                <a:lumOff val="0"/>
                <a:alphaOff val="-26667"/>
                <a:tint val="96000"/>
                <a:shade val="59000"/>
                <a:satMod val="120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26667"/>
                <a:shade val="57000"/>
                <a:satMod val="12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56000"/>
                <a:satMod val="145000"/>
              </a:schemeClr>
            </a:gs>
            <a:gs pos="88000">
              <a:schemeClr val="accent6">
                <a:alpha val="90000"/>
                <a:hueOff val="0"/>
                <a:satOff val="0"/>
                <a:lumOff val="0"/>
                <a:alphaOff val="-26667"/>
                <a:shade val="63000"/>
                <a:satMod val="16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tint val="99555"/>
                <a:satMod val="155000"/>
              </a:schemeClr>
            </a:gs>
          </a:gsLst>
          <a:lin ang="5400000" scaled="1"/>
        </a:gradFill>
        <a:ln>
          <a:noFill/>
        </a:ln>
        <a:effectLst>
          <a:glow rad="70000">
            <a:schemeClr val="accent6">
              <a:alpha val="90000"/>
              <a:hueOff val="0"/>
              <a:satOff val="0"/>
              <a:lumOff val="0"/>
              <a:alphaOff val="-26667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glow rad="70000">
            <a:schemeClr val="lt1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Český jazyk 3. </a:t>
          </a:r>
          <a:r>
            <a:rPr lang="cs-CZ" sz="1400" kern="1200" smtClean="0"/>
            <a:t>třída</a:t>
          </a:r>
          <a:endParaRPr lang="cs-CZ" sz="14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73000"/>
                <a:satMod val="15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33333"/>
                <a:tint val="96000"/>
                <a:shade val="80000"/>
                <a:satMod val="105000"/>
              </a:schemeClr>
            </a:gs>
            <a:gs pos="38000">
              <a:schemeClr val="accent6">
                <a:alpha val="90000"/>
                <a:hueOff val="0"/>
                <a:satOff val="0"/>
                <a:lumOff val="0"/>
                <a:alphaOff val="-33333"/>
                <a:tint val="96000"/>
                <a:shade val="59000"/>
                <a:satMod val="120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33333"/>
                <a:shade val="57000"/>
                <a:satMod val="12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56000"/>
                <a:satMod val="145000"/>
              </a:schemeClr>
            </a:gs>
            <a:gs pos="88000">
              <a:schemeClr val="accent6">
                <a:alpha val="90000"/>
                <a:hueOff val="0"/>
                <a:satOff val="0"/>
                <a:lumOff val="0"/>
                <a:alphaOff val="-33333"/>
                <a:shade val="63000"/>
                <a:satMod val="16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tint val="99555"/>
                <a:satMod val="155000"/>
              </a:schemeClr>
            </a:gs>
          </a:gsLst>
          <a:lin ang="5400000" scaled="1"/>
        </a:gradFill>
        <a:ln>
          <a:noFill/>
        </a:ln>
        <a:effectLst>
          <a:glow rad="70000">
            <a:schemeClr val="accent6">
              <a:alpha val="90000"/>
              <a:hueOff val="0"/>
              <a:satOff val="0"/>
              <a:lumOff val="0"/>
              <a:alphaOff val="-33333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glow rad="70000">
            <a:schemeClr val="lt1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CZ.1.07/1.4.00/21.1431</a:t>
          </a:r>
          <a:endParaRPr lang="cs-CZ" sz="14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73000"/>
                <a:satMod val="15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40000"/>
                <a:tint val="96000"/>
                <a:shade val="80000"/>
                <a:satMod val="105000"/>
              </a:schemeClr>
            </a:gs>
            <a:gs pos="38000">
              <a:schemeClr val="accent6">
                <a:alpha val="90000"/>
                <a:hueOff val="0"/>
                <a:satOff val="0"/>
                <a:lumOff val="0"/>
                <a:alphaOff val="-40000"/>
                <a:tint val="96000"/>
                <a:shade val="59000"/>
                <a:satMod val="120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40000"/>
                <a:shade val="57000"/>
                <a:satMod val="12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56000"/>
                <a:satMod val="145000"/>
              </a:schemeClr>
            </a:gs>
            <a:gs pos="88000">
              <a:schemeClr val="accent6">
                <a:alpha val="90000"/>
                <a:hueOff val="0"/>
                <a:satOff val="0"/>
                <a:lumOff val="0"/>
                <a:alphaOff val="-40000"/>
                <a:shade val="63000"/>
                <a:satMod val="16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99555"/>
                <a:satMod val="155000"/>
              </a:schemeClr>
            </a:gs>
          </a:gsLst>
          <a:lin ang="5400000" scaled="1"/>
        </a:gradFill>
        <a:ln>
          <a:noFill/>
        </a:ln>
        <a:effectLst>
          <a:glow rad="70000">
            <a:schemeClr val="accent6">
              <a:alpha val="90000"/>
              <a:hueOff val="0"/>
              <a:satOff val="0"/>
              <a:lumOff val="0"/>
              <a:alphaOff val="-4000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glow rad="70000">
            <a:schemeClr val="lt1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8EFFBD-3056-4E42-BA77-11834C080CD0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30CF68-7E9C-439C-B545-F541DD324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11586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30CF68-7E9C-439C-B545-F541DD3249F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3327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27632688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FFFF"/>
                </a:solidFill>
              </a:rPr>
              <a:t>Anotace</a:t>
            </a:r>
            <a:endParaRPr lang="cs-CZ" b="1" dirty="0">
              <a:solidFill>
                <a:srgbClr val="00FF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" indent="0">
              <a:buNone/>
            </a:pPr>
            <a:r>
              <a:rPr lang="cs-CZ" sz="2800" dirty="0" smtClean="0"/>
              <a:t>Žáci procvičují společně na interaktivní tabuli </a:t>
            </a:r>
          </a:p>
          <a:p>
            <a:pPr marL="36576" indent="0">
              <a:buNone/>
            </a:pPr>
            <a:r>
              <a:rPr lang="cs-CZ" sz="2800" dirty="0" smtClean="0"/>
              <a:t>významové okruhy.</a:t>
            </a:r>
          </a:p>
          <a:p>
            <a:pPr marL="36576" indent="0">
              <a:buNone/>
            </a:pPr>
            <a:r>
              <a:rPr lang="cs-CZ" sz="2800" dirty="0" smtClean="0"/>
              <a:t>Vyškrtávají slova, která významem nepatří </a:t>
            </a:r>
          </a:p>
          <a:p>
            <a:pPr marL="36576" indent="0">
              <a:buNone/>
            </a:pPr>
            <a:r>
              <a:rPr lang="cs-CZ" sz="2800" dirty="0" smtClean="0"/>
              <a:t>do řady,</a:t>
            </a:r>
          </a:p>
          <a:p>
            <a:pPr marL="36576" indent="0">
              <a:buNone/>
            </a:pPr>
            <a:r>
              <a:rPr lang="cs-CZ" sz="2800" dirty="0"/>
              <a:t>ř</a:t>
            </a:r>
            <a:r>
              <a:rPr lang="cs-CZ" sz="2800" dirty="0" smtClean="0"/>
              <a:t>íkají slova nadřazená daným slovům</a:t>
            </a:r>
          </a:p>
          <a:p>
            <a:pPr marL="36576" indent="0">
              <a:buNone/>
            </a:pPr>
            <a:r>
              <a:rPr lang="cs-CZ" sz="2800" dirty="0"/>
              <a:t>a</a:t>
            </a:r>
            <a:r>
              <a:rPr lang="cs-CZ" sz="2800" dirty="0" smtClean="0"/>
              <a:t> nakonec naopak slova podřazená.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VÝZNAM  SLOVA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+mj-lt"/>
              </a:rPr>
              <a:t>Nauka o slově</a:t>
            </a:r>
          </a:p>
          <a:p>
            <a:pPr algn="l"/>
            <a:endParaRPr lang="cs-CZ" sz="4800" dirty="0">
              <a:latin typeface="+mj-lt"/>
            </a:endParaRPr>
          </a:p>
        </p:txBody>
      </p:sp>
      <p:pic>
        <p:nvPicPr>
          <p:cNvPr id="1027" name="Picture 3" descr="C:\Documents and Settings\Kajka\Local Settings\Temporary Internet Files\Content.IE5\5C5OU6BT\MC90043907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286347"/>
            <a:ext cx="1311223" cy="561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Documents and Settings\Kajka\Local Settings\Temporary Internet Files\Content.IE5\5C5OU6BT\MC90043907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268760"/>
            <a:ext cx="1311223" cy="561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7479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25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FFFF"/>
                </a:solidFill>
              </a:rPr>
              <a:t>Vyškrtni slovo, které sem svým významem nepatří.</a:t>
            </a:r>
            <a:endParaRPr lang="cs-CZ" sz="3200" dirty="0">
              <a:solidFill>
                <a:srgbClr val="00FF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856984" cy="4525963"/>
          </a:xfrm>
        </p:spPr>
        <p:txBody>
          <a:bodyPr>
            <a:normAutofit/>
          </a:bodyPr>
          <a:lstStyle/>
          <a:p>
            <a:pPr marL="36576" indent="0">
              <a:buNone/>
            </a:pPr>
            <a:endParaRPr lang="cs-CZ" sz="2000" dirty="0" smtClean="0"/>
          </a:p>
          <a:p>
            <a:pPr marL="36576" indent="0">
              <a:buNone/>
            </a:pPr>
            <a:r>
              <a:rPr lang="cs-CZ" sz="2400" dirty="0"/>
              <a:t>k</a:t>
            </a:r>
            <a:r>
              <a:rPr lang="cs-CZ" sz="2400" dirty="0" smtClean="0"/>
              <a:t>edlubna, ředkev, jahoda, rajče, mrkev, paprika, okurka, cibule</a:t>
            </a:r>
          </a:p>
          <a:p>
            <a:pPr marL="36576" indent="0">
              <a:buNone/>
            </a:pPr>
            <a:endParaRPr lang="cs-CZ" sz="2400" dirty="0"/>
          </a:p>
          <a:p>
            <a:pPr marL="36576" indent="0">
              <a:buNone/>
            </a:pPr>
            <a:r>
              <a:rPr lang="cs-CZ" sz="2400" dirty="0"/>
              <a:t>n</a:t>
            </a:r>
            <a:r>
              <a:rPr lang="cs-CZ" sz="2400" dirty="0" smtClean="0"/>
              <a:t>ůž, hrnec, vidlička, talíř, konvice, sůl, pekáč, vařečka, sklenice</a:t>
            </a:r>
          </a:p>
          <a:p>
            <a:pPr marL="36576" indent="0">
              <a:buNone/>
            </a:pPr>
            <a:endParaRPr lang="cs-CZ" sz="2400" dirty="0"/>
          </a:p>
          <a:p>
            <a:pPr marL="36576" indent="0">
              <a:buNone/>
            </a:pPr>
            <a:r>
              <a:rPr lang="cs-CZ" sz="2400" dirty="0"/>
              <a:t>d</a:t>
            </a:r>
            <a:r>
              <a:rPr lang="cs-CZ" sz="2400" dirty="0" smtClean="0"/>
              <a:t>atel, papoušek, kos, pěnkava, sova, vrabec, čáp, jiřička, hýl</a:t>
            </a:r>
          </a:p>
          <a:p>
            <a:pPr marL="36576" indent="0">
              <a:buNone/>
            </a:pPr>
            <a:endParaRPr lang="cs-CZ" sz="2400" dirty="0"/>
          </a:p>
          <a:p>
            <a:pPr marL="36576" indent="0">
              <a:buNone/>
            </a:pPr>
            <a:r>
              <a:rPr lang="cs-CZ" sz="2400" dirty="0"/>
              <a:t>h</a:t>
            </a:r>
            <a:r>
              <a:rPr lang="cs-CZ" sz="2400" dirty="0" smtClean="0"/>
              <a:t>řeben, tričko, ponožky, kalhoty, bunda, svetr, košile, punčochy</a:t>
            </a:r>
          </a:p>
          <a:p>
            <a:pPr marL="36576" indent="0">
              <a:buNone/>
            </a:pPr>
            <a:endParaRPr lang="cs-CZ" sz="24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2771800" y="1988840"/>
            <a:ext cx="936104" cy="432048"/>
          </a:xfrm>
          <a:prstGeom prst="line">
            <a:avLst/>
          </a:prstGeom>
          <a:ln w="19050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860032" y="3008310"/>
            <a:ext cx="576064" cy="318999"/>
          </a:xfrm>
          <a:prstGeom prst="line">
            <a:avLst/>
          </a:prstGeom>
          <a:ln w="19050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187624" y="3789040"/>
            <a:ext cx="1368152" cy="432048"/>
          </a:xfrm>
          <a:prstGeom prst="line">
            <a:avLst/>
          </a:prstGeom>
          <a:ln w="19050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66665" y="4653136"/>
            <a:ext cx="936104" cy="432048"/>
          </a:xfrm>
          <a:prstGeom prst="line">
            <a:avLst/>
          </a:prstGeom>
          <a:ln w="19050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2771800" y="1988840"/>
            <a:ext cx="950877" cy="504056"/>
          </a:xfrm>
          <a:prstGeom prst="line">
            <a:avLst/>
          </a:prstGeom>
          <a:ln w="19050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4860032" y="3008310"/>
            <a:ext cx="567680" cy="318999"/>
          </a:xfrm>
          <a:prstGeom prst="line">
            <a:avLst/>
          </a:prstGeom>
          <a:ln w="19050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1287353" y="3750399"/>
            <a:ext cx="1287760" cy="504056"/>
          </a:xfrm>
          <a:prstGeom prst="line">
            <a:avLst/>
          </a:prstGeom>
          <a:ln w="19050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351249" y="4617132"/>
            <a:ext cx="936104" cy="504056"/>
          </a:xfrm>
          <a:prstGeom prst="line">
            <a:avLst/>
          </a:prstGeom>
          <a:ln w="19050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" name="Picture 3" descr="C:\Documents and Settings\Kajka\Local Settings\Temporary Internet Files\Content.IE5\5C5OU6BT\MC90043907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8809" y="5661248"/>
            <a:ext cx="1311223" cy="561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4695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dirty="0" smtClean="0">
                <a:solidFill>
                  <a:srgbClr val="00FFFF"/>
                </a:solidFill>
              </a:rPr>
              <a:t>Říkej </a:t>
            </a:r>
            <a:r>
              <a:rPr lang="cs-CZ" sz="4800" dirty="0">
                <a:solidFill>
                  <a:srgbClr val="00FFFF"/>
                </a:solidFill>
              </a:rPr>
              <a:t>slova nadřazená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4293096"/>
            <a:ext cx="4040188" cy="2031504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Ryby</a:t>
            </a:r>
          </a:p>
          <a:p>
            <a:r>
              <a:rPr lang="cs-CZ" b="0" dirty="0">
                <a:solidFill>
                  <a:schemeClr val="tx1"/>
                </a:solidFill>
              </a:rPr>
              <a:t>k</a:t>
            </a:r>
            <a:r>
              <a:rPr lang="cs-CZ" b="0" dirty="0" smtClean="0">
                <a:solidFill>
                  <a:schemeClr val="tx1"/>
                </a:solidFill>
              </a:rPr>
              <a:t>apr</a:t>
            </a:r>
          </a:p>
          <a:p>
            <a:r>
              <a:rPr lang="cs-CZ" b="0" dirty="0">
                <a:solidFill>
                  <a:schemeClr val="tx1"/>
                </a:solidFill>
              </a:rPr>
              <a:t>š</a:t>
            </a:r>
            <a:r>
              <a:rPr lang="cs-CZ" b="0" dirty="0" smtClean="0">
                <a:solidFill>
                  <a:schemeClr val="tx1"/>
                </a:solidFill>
              </a:rPr>
              <a:t>tika</a:t>
            </a:r>
          </a:p>
          <a:p>
            <a:r>
              <a:rPr lang="cs-CZ" b="0" dirty="0">
                <a:solidFill>
                  <a:schemeClr val="tx1"/>
                </a:solidFill>
              </a:rPr>
              <a:t>o</a:t>
            </a:r>
            <a:r>
              <a:rPr lang="cs-CZ" b="0" dirty="0" smtClean="0">
                <a:solidFill>
                  <a:schemeClr val="tx1"/>
                </a:solidFill>
              </a:rPr>
              <a:t>koun</a:t>
            </a:r>
          </a:p>
          <a:p>
            <a:r>
              <a:rPr lang="cs-CZ" b="0" dirty="0" smtClean="0">
                <a:solidFill>
                  <a:schemeClr val="tx1"/>
                </a:solidFill>
              </a:rPr>
              <a:t>pstruh</a:t>
            </a:r>
            <a:endParaRPr lang="cs-CZ" b="0" dirty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572000" y="4293096"/>
            <a:ext cx="4041775" cy="2062336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Dopravní prostředky</a:t>
            </a:r>
          </a:p>
          <a:p>
            <a:r>
              <a:rPr lang="cs-CZ" b="0" dirty="0">
                <a:solidFill>
                  <a:schemeClr val="tx1"/>
                </a:solidFill>
              </a:rPr>
              <a:t>a</a:t>
            </a:r>
            <a:r>
              <a:rPr lang="cs-CZ" b="0" dirty="0" smtClean="0">
                <a:solidFill>
                  <a:schemeClr val="tx1"/>
                </a:solidFill>
              </a:rPr>
              <a:t>utobus</a:t>
            </a:r>
          </a:p>
          <a:p>
            <a:r>
              <a:rPr lang="cs-CZ" b="0" dirty="0">
                <a:solidFill>
                  <a:schemeClr val="tx1"/>
                </a:solidFill>
              </a:rPr>
              <a:t>v</a:t>
            </a:r>
            <a:r>
              <a:rPr lang="cs-CZ" b="0" dirty="0" smtClean="0">
                <a:solidFill>
                  <a:schemeClr val="tx1"/>
                </a:solidFill>
              </a:rPr>
              <a:t>lak</a:t>
            </a:r>
          </a:p>
          <a:p>
            <a:r>
              <a:rPr lang="cs-CZ" b="0" dirty="0">
                <a:solidFill>
                  <a:schemeClr val="tx1"/>
                </a:solidFill>
              </a:rPr>
              <a:t>a</a:t>
            </a:r>
            <a:r>
              <a:rPr lang="cs-CZ" b="0" dirty="0" smtClean="0">
                <a:solidFill>
                  <a:schemeClr val="tx1"/>
                </a:solidFill>
              </a:rPr>
              <a:t>uto</a:t>
            </a:r>
          </a:p>
          <a:p>
            <a:r>
              <a:rPr lang="cs-CZ" b="0" dirty="0" smtClean="0">
                <a:solidFill>
                  <a:schemeClr val="tx1"/>
                </a:solidFill>
              </a:rPr>
              <a:t>letadlo</a:t>
            </a:r>
            <a:endParaRPr lang="cs-CZ" b="0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340768"/>
            <a:ext cx="4040188" cy="2808312"/>
          </a:xfrm>
        </p:spPr>
        <p:txBody>
          <a:bodyPr/>
          <a:lstStyle/>
          <a:p>
            <a:pPr marL="36576" indent="0">
              <a:buNone/>
            </a:pPr>
            <a:r>
              <a:rPr lang="cs-CZ" b="1" dirty="0" smtClean="0">
                <a:solidFill>
                  <a:srgbClr val="FFC000"/>
                </a:solidFill>
              </a:rPr>
              <a:t>Listnaté stromy</a:t>
            </a:r>
          </a:p>
          <a:p>
            <a:pPr marL="36576" indent="0">
              <a:buNone/>
            </a:pPr>
            <a:r>
              <a:rPr lang="cs-CZ" dirty="0"/>
              <a:t>b</a:t>
            </a:r>
            <a:r>
              <a:rPr lang="cs-CZ" dirty="0" smtClean="0"/>
              <a:t>říza </a:t>
            </a:r>
          </a:p>
          <a:p>
            <a:pPr marL="36576" indent="0">
              <a:buNone/>
            </a:pPr>
            <a:r>
              <a:rPr lang="cs-CZ" dirty="0"/>
              <a:t>j</a:t>
            </a:r>
            <a:r>
              <a:rPr lang="cs-CZ" dirty="0" smtClean="0"/>
              <a:t>avor</a:t>
            </a:r>
          </a:p>
          <a:p>
            <a:pPr marL="36576" indent="0">
              <a:buNone/>
            </a:pPr>
            <a:r>
              <a:rPr lang="cs-CZ" dirty="0"/>
              <a:t>d</a:t>
            </a:r>
            <a:r>
              <a:rPr lang="cs-CZ" dirty="0" smtClean="0"/>
              <a:t>ub</a:t>
            </a:r>
          </a:p>
          <a:p>
            <a:pPr marL="36576" indent="0">
              <a:buNone/>
            </a:pPr>
            <a:r>
              <a:rPr lang="cs-CZ" dirty="0"/>
              <a:t>v</a:t>
            </a:r>
            <a:r>
              <a:rPr lang="cs-CZ" dirty="0" smtClean="0"/>
              <a:t>rba</a:t>
            </a:r>
          </a:p>
          <a:p>
            <a:pPr marL="36576" indent="0">
              <a:buNone/>
            </a:pPr>
            <a:r>
              <a:rPr lang="cs-CZ" dirty="0" smtClean="0"/>
              <a:t>buk</a:t>
            </a:r>
          </a:p>
          <a:p>
            <a:pPr marL="36576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340769"/>
            <a:ext cx="4041775" cy="2808312"/>
          </a:xfrm>
        </p:spPr>
        <p:txBody>
          <a:bodyPr/>
          <a:lstStyle/>
          <a:p>
            <a:pPr marL="36576" indent="0">
              <a:buNone/>
            </a:pPr>
            <a:r>
              <a:rPr lang="cs-CZ" b="1" dirty="0" smtClean="0">
                <a:solidFill>
                  <a:srgbClr val="FFC000"/>
                </a:solidFill>
              </a:rPr>
              <a:t>Ovoce</a:t>
            </a:r>
          </a:p>
          <a:p>
            <a:pPr marL="36576" indent="0">
              <a:buNone/>
            </a:pPr>
            <a:r>
              <a:rPr lang="cs-CZ" dirty="0" smtClean="0"/>
              <a:t>broskev</a:t>
            </a:r>
          </a:p>
          <a:p>
            <a:pPr marL="36576" indent="0">
              <a:buNone/>
            </a:pPr>
            <a:r>
              <a:rPr lang="cs-CZ" dirty="0" smtClean="0"/>
              <a:t>jablko</a:t>
            </a:r>
          </a:p>
          <a:p>
            <a:pPr marL="36576" indent="0">
              <a:buNone/>
            </a:pPr>
            <a:r>
              <a:rPr lang="cs-CZ" dirty="0" smtClean="0"/>
              <a:t>banán</a:t>
            </a:r>
          </a:p>
          <a:p>
            <a:pPr marL="36576" indent="0">
              <a:buNone/>
            </a:pPr>
            <a:r>
              <a:rPr lang="cs-CZ" dirty="0" smtClean="0"/>
              <a:t>švestka</a:t>
            </a:r>
          </a:p>
          <a:p>
            <a:pPr marL="36576" indent="0">
              <a:buNone/>
            </a:pPr>
            <a:r>
              <a:rPr lang="cs-CZ" dirty="0" smtClean="0"/>
              <a:t>malina</a:t>
            </a:r>
            <a:endParaRPr lang="cs-CZ" dirty="0"/>
          </a:p>
        </p:txBody>
      </p:sp>
      <p:pic>
        <p:nvPicPr>
          <p:cNvPr id="1026" name="Picture 2" descr="C:\Documents and Settings\Kajka\Local Settings\Temporary Internet Files\Content.IE5\ZAJFJG17\MC900441793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276872"/>
            <a:ext cx="115212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Kajka\Local Settings\Temporary Internet Files\Content.IE5\ZAJFJG17\MC9001935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270246"/>
            <a:ext cx="1224136" cy="1026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Kajka\Local Settings\Temporary Internet Files\Content.IE5\DRA6W7FS\MC9000840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229200"/>
            <a:ext cx="1165091" cy="655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Kajka\Local Settings\Temporary Internet Files\Content.IE5\DRA6W7FS\MC90023379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1981" y="5072614"/>
            <a:ext cx="1036622" cy="968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7413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500"/>
                            </p:stCondLst>
                            <p:childTnLst>
                              <p:par>
                                <p:cTn id="3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500"/>
                            </p:stCondLst>
                            <p:childTnLst>
                              <p:par>
                                <p:cTn id="4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500"/>
                            </p:stCondLst>
                            <p:childTnLst>
                              <p:par>
                                <p:cTn id="4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4500"/>
                            </p:stCondLst>
                            <p:childTnLst>
                              <p:par>
                                <p:cTn id="5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500"/>
                            </p:stCondLst>
                            <p:childTnLst>
                              <p:par>
                                <p:cTn id="5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6500"/>
                            </p:stCondLst>
                            <p:childTnLst>
                              <p:par>
                                <p:cTn id="6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25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250"/>
                            </p:stCondLst>
                            <p:childTnLst>
                              <p:par>
                                <p:cTn id="7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25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25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25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500"/>
                            </p:stCondLst>
                            <p:childTnLst>
                              <p:par>
                                <p:cTn id="7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3250"/>
                            </p:stCondLst>
                            <p:childTnLst>
                              <p:par>
                                <p:cTn id="8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4000"/>
                            </p:stCondLst>
                            <p:childTnLst>
                              <p:par>
                                <p:cTn id="8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4750"/>
                            </p:stCondLst>
                            <p:childTnLst>
                              <p:par>
                                <p:cTn id="8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25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25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25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2250"/>
                            </p:stCondLst>
                            <p:childTnLst>
                              <p:par>
                                <p:cTn id="10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8" dur="75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3000"/>
                            </p:stCondLst>
                            <p:childTnLst>
                              <p:par>
                                <p:cTn id="11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2" dur="75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3750"/>
                            </p:stCondLst>
                            <p:childTnLst>
                              <p:par>
                                <p:cTn id="1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6" dur="75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4500"/>
                            </p:stCondLst>
                            <p:childTnLst>
                              <p:par>
                                <p:cTn id="1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0" dur="75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1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125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1250"/>
                            </p:stCondLst>
                            <p:childTnLst>
                              <p:par>
                                <p:cTn id="1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125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25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125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rgbClr val="00FFFF"/>
                </a:solidFill>
              </a:rPr>
              <a:t>Říkej slova podřazená</a:t>
            </a:r>
            <a:endParaRPr lang="cs-CZ" sz="4800" dirty="0">
              <a:solidFill>
                <a:srgbClr val="00FFFF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4005064"/>
            <a:ext cx="4040188" cy="2319536"/>
          </a:xfrm>
        </p:spPr>
        <p:txBody>
          <a:bodyPr>
            <a:normAutofit/>
          </a:bodyPr>
          <a:lstStyle/>
          <a:p>
            <a:r>
              <a:rPr lang="cs-CZ" sz="4000" b="0" dirty="0" smtClean="0">
                <a:solidFill>
                  <a:srgbClr val="FFC000"/>
                </a:solidFill>
              </a:rPr>
              <a:t>Třída</a:t>
            </a:r>
            <a:endParaRPr lang="cs-CZ" sz="4000" b="0" dirty="0">
              <a:solidFill>
                <a:srgbClr val="FFC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4005064"/>
            <a:ext cx="4041775" cy="2319536"/>
          </a:xfrm>
        </p:spPr>
        <p:txBody>
          <a:bodyPr>
            <a:normAutofit/>
          </a:bodyPr>
          <a:lstStyle/>
          <a:p>
            <a:r>
              <a:rPr lang="cs-CZ" sz="4000" b="0" dirty="0" smtClean="0">
                <a:solidFill>
                  <a:srgbClr val="FFC000"/>
                </a:solidFill>
              </a:rPr>
              <a:t>Les</a:t>
            </a:r>
            <a:endParaRPr lang="cs-CZ" sz="4000" b="0" dirty="0">
              <a:solidFill>
                <a:srgbClr val="FFC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3"/>
            <a:ext cx="4040188" cy="2200120"/>
          </a:xfrm>
        </p:spPr>
        <p:txBody>
          <a:bodyPr/>
          <a:lstStyle/>
          <a:p>
            <a:pPr marL="36576" indent="0">
              <a:buNone/>
            </a:pPr>
            <a:r>
              <a:rPr lang="cs-CZ" sz="4000" dirty="0" smtClean="0">
                <a:solidFill>
                  <a:srgbClr val="FFC000"/>
                </a:solidFill>
              </a:rPr>
              <a:t>Oblečení</a:t>
            </a:r>
          </a:p>
          <a:p>
            <a:pPr marL="36576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3"/>
            <a:ext cx="4041775" cy="2200120"/>
          </a:xfrm>
        </p:spPr>
        <p:txBody>
          <a:bodyPr>
            <a:normAutofit/>
          </a:bodyPr>
          <a:lstStyle/>
          <a:p>
            <a:pPr marL="36576" indent="0">
              <a:buNone/>
            </a:pPr>
            <a:r>
              <a:rPr lang="cs-CZ" sz="4000" dirty="0" smtClean="0">
                <a:solidFill>
                  <a:srgbClr val="FFC000"/>
                </a:solidFill>
              </a:rPr>
              <a:t>Ptáci</a:t>
            </a:r>
            <a:endParaRPr lang="cs-CZ" sz="4000" dirty="0">
              <a:solidFill>
                <a:srgbClr val="FFC000"/>
              </a:solidFill>
            </a:endParaRPr>
          </a:p>
        </p:txBody>
      </p:sp>
      <p:pic>
        <p:nvPicPr>
          <p:cNvPr id="2051" name="Picture 3" descr="C:\Documents and Settings\Kajka\Local Settings\Temporary Internet Files\Content.IE5\DRA6W7FS\MC9001092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358143"/>
            <a:ext cx="1245405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Kajka\Local Settings\Temporary Internet Files\Content.IE5\Y6WBNVGC\MC9003512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437112"/>
            <a:ext cx="1792586" cy="1451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Kajka\Local Settings\Temporary Internet Files\Content.IE5\ZAJFJG17\MC9004134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797152"/>
            <a:ext cx="1283382" cy="1251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Kajka\Local Settings\Temporary Internet Files\Content.IE5\Y6WBNVGC\MC9001133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2470" y="2135245"/>
            <a:ext cx="1139366" cy="1231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6317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" indent="0">
              <a:buNone/>
            </a:pPr>
            <a:r>
              <a:rPr lang="cs-CZ" sz="4000" dirty="0" smtClean="0">
                <a:solidFill>
                  <a:srgbClr val="00FFFF"/>
                </a:solidFill>
              </a:rPr>
              <a:t>Zdroje</a:t>
            </a:r>
          </a:p>
          <a:p>
            <a:pPr marL="36576" indent="0">
              <a:buNone/>
            </a:pPr>
            <a:endParaRPr lang="cs-CZ" dirty="0"/>
          </a:p>
          <a:p>
            <a:pPr marL="36576" indent="0">
              <a:buNone/>
            </a:pPr>
            <a:endParaRPr lang="cs-CZ" dirty="0" smtClean="0"/>
          </a:p>
          <a:p>
            <a:pPr marL="36576" indent="0">
              <a:buNone/>
            </a:pPr>
            <a:r>
              <a:rPr lang="cs-CZ" dirty="0" smtClean="0"/>
              <a:t>Otevřená galerie Microsoft </a:t>
            </a:r>
            <a:r>
              <a:rPr lang="cs-CZ" dirty="0" smtClean="0"/>
              <a:t>Office</a:t>
            </a:r>
          </a:p>
          <a:p>
            <a:pPr marL="36576" indent="0">
              <a:buNone/>
            </a:pPr>
            <a:r>
              <a:rPr lang="cs-CZ" dirty="0" smtClean="0"/>
              <a:t>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5761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137</TotalTime>
  <Words>185</Words>
  <Application>Microsoft Office PowerPoint</Application>
  <PresentationFormat>Předvádění na obrazovce (4:3)</PresentationFormat>
  <Paragraphs>57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Technický</vt:lpstr>
      <vt:lpstr>Prezentace aplikace PowerPoint</vt:lpstr>
      <vt:lpstr>Anotace</vt:lpstr>
      <vt:lpstr>VÝZNAM  SLOVA</vt:lpstr>
      <vt:lpstr>Vyškrtni slovo, které sem svým významem nepatří.</vt:lpstr>
      <vt:lpstr>Říkej slova nadřazená</vt:lpstr>
      <vt:lpstr>Říkej slova podřazená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Kajka</cp:lastModifiedBy>
  <cp:revision>20</cp:revision>
  <dcterms:created xsi:type="dcterms:W3CDTF">2011-08-21T15:31:45Z</dcterms:created>
  <dcterms:modified xsi:type="dcterms:W3CDTF">2013-10-23T12:46:06Z</dcterms:modified>
</cp:coreProperties>
</file>