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Karolina Pátková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VY_32_INOVACE_5B_07_Téma_Vyjmenovaná_slova_po_Z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Český jazyk 3.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Autor: </a:t>
          </a:r>
          <a:r>
            <a:rPr lang="cs-CZ" sz="1100" kern="1200" dirty="0" smtClean="0"/>
            <a:t>Mgr. Karolina Pátková</a:t>
          </a:r>
          <a:endParaRPr lang="cs-CZ" sz="11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: </a:t>
          </a:r>
          <a:r>
            <a:rPr lang="cs-CZ" sz="1100" kern="1200" dirty="0" smtClean="0"/>
            <a:t>VY_32_INOVACE_5B_07_Téma_Vyjmenovaná_slova_po_Z</a:t>
          </a:r>
          <a:endParaRPr lang="cs-CZ" sz="11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Téma</a:t>
          </a:r>
          <a:r>
            <a:rPr lang="cs-CZ" sz="1100" kern="1200" dirty="0" smtClean="0"/>
            <a:t>: Český jazyk 3. třída</a:t>
          </a:r>
          <a:endParaRPr lang="cs-CZ" sz="11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Číslo projektu</a:t>
          </a:r>
          <a:r>
            <a:rPr lang="cs-CZ" sz="1100" kern="1200" dirty="0" smtClean="0"/>
            <a:t>: CZ.1.07/1.4.00/21.1431</a:t>
          </a:r>
          <a:endParaRPr lang="cs-CZ" sz="11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2121543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Anotace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Žáci procvičují na interaktivní tabuli vyjmenovaná slova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po Z. Prezentace následuje po prvním seznámení s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vyjmenovanými slovy (po Z první v řadě, B bude teprve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následovat.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Zopakují si všechna čtyři slova, doplňují je ve větách.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Zapamatují si problematická slova, kde se často chybuje.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Na závěr vše procvičí.</a:t>
            </a:r>
            <a:endParaRPr lang="cs-CZ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556792"/>
            <a:ext cx="7117180" cy="2952328"/>
          </a:xfrm>
        </p:spPr>
        <p:txBody>
          <a:bodyPr/>
          <a:lstStyle/>
          <a:p>
            <a:pPr algn="ctr"/>
            <a:r>
              <a:rPr lang="cs-CZ" sz="5400" dirty="0" smtClean="0">
                <a:solidFill>
                  <a:srgbClr val="FFC000"/>
                </a:solidFill>
              </a:rPr>
              <a:t>Vyjmenovaná slova</a:t>
            </a:r>
            <a:br>
              <a:rPr lang="cs-CZ" sz="5400" dirty="0" smtClean="0">
                <a:solidFill>
                  <a:srgbClr val="FFC000"/>
                </a:solidFill>
              </a:rPr>
            </a:br>
            <a:r>
              <a:rPr lang="cs-CZ" sz="5400" dirty="0" smtClean="0">
                <a:solidFill>
                  <a:srgbClr val="FFC000"/>
                </a:solidFill>
              </a:rPr>
              <a:t/>
            </a:r>
            <a:br>
              <a:rPr lang="cs-CZ" sz="5400" dirty="0" smtClean="0">
                <a:solidFill>
                  <a:srgbClr val="FFC000"/>
                </a:solidFill>
              </a:rPr>
            </a:br>
            <a:r>
              <a:rPr lang="cs-CZ" sz="5400" dirty="0" smtClean="0">
                <a:solidFill>
                  <a:srgbClr val="FFC000"/>
                </a:solidFill>
              </a:rPr>
              <a:t> po    </a:t>
            </a:r>
            <a:r>
              <a:rPr lang="cs-CZ" sz="6000" dirty="0" smtClean="0">
                <a:solidFill>
                  <a:srgbClr val="FFC000"/>
                </a:solidFill>
              </a:rPr>
              <a:t>Z</a:t>
            </a:r>
            <a:endParaRPr lang="cs-CZ" sz="60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3434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09442" y="836713"/>
            <a:ext cx="3471277" cy="5024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rgbClr val="FFC000"/>
                </a:solidFill>
              </a:rPr>
              <a:t>brzy</a:t>
            </a:r>
            <a:r>
              <a:rPr lang="cs-CZ" sz="4000" dirty="0" smtClean="0"/>
              <a:t> 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>
                <a:solidFill>
                  <a:srgbClr val="FFC000"/>
                </a:solidFill>
              </a:rPr>
              <a:t>j</a:t>
            </a:r>
            <a:r>
              <a:rPr lang="cs-CZ" sz="4000" dirty="0" smtClean="0">
                <a:solidFill>
                  <a:srgbClr val="FFC000"/>
                </a:solidFill>
              </a:rPr>
              <a:t>azyk</a:t>
            </a:r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63281" y="836712"/>
            <a:ext cx="3469242" cy="502433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>
                <a:solidFill>
                  <a:srgbClr val="FFC000"/>
                </a:solidFill>
              </a:rPr>
              <a:t>nazývat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>
                <a:solidFill>
                  <a:srgbClr val="FFC000"/>
                </a:solidFill>
              </a:rPr>
              <a:t>Ruzyně</a:t>
            </a:r>
            <a:r>
              <a:rPr lang="cs-CZ" sz="4000" dirty="0" smtClean="0"/>
              <a:t> </a:t>
            </a:r>
          </a:p>
          <a:p>
            <a:pPr marL="0" indent="0">
              <a:buNone/>
            </a:pPr>
            <a:endParaRPr lang="cs-CZ" sz="4000" dirty="0"/>
          </a:p>
        </p:txBody>
      </p:sp>
      <p:pic>
        <p:nvPicPr>
          <p:cNvPr id="1026" name="Picture 2" descr="C:\Documents and Settings\Kajka\Local Settings\Temporary Internet Files\Content.IE5\1NNH93TQ\MC900441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916832"/>
            <a:ext cx="911225" cy="911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636912"/>
            <a:ext cx="760242" cy="808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Kajka\Local Settings\Temporary Internet Files\Content.IE5\W1OX6Z2X\MC9002330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6808" y="4869160"/>
            <a:ext cx="765859" cy="1174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 rot="422560">
            <a:off x="6042939" y="2715611"/>
            <a:ext cx="1872208" cy="617273"/>
          </a:xfrm>
          <a:prstGeom prst="roundRect">
            <a:avLst/>
          </a:prstGeom>
          <a:solidFill>
            <a:schemeClr val="tx1">
              <a:lumMod val="65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Praha</a:t>
            </a:r>
            <a:endParaRPr lang="cs-CZ" sz="32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6897671" y="3356992"/>
            <a:ext cx="72008" cy="559734"/>
          </a:xfrm>
          <a:prstGeom prst="line">
            <a:avLst/>
          </a:prstGeom>
          <a:ln w="444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9" name="Picture 5" descr="C:\Documents and Settings\Kajka\Local Settings\Temporary Internet Files\Content.IE5\1NNH93TQ\MC90038866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085183"/>
            <a:ext cx="1406288" cy="1092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2505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250"/>
                            </p:stCondLst>
                            <p:childTnLst>
                              <p:par>
                                <p:cTn id="12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125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125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2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250"/>
                            </p:stCondLst>
                            <p:childTnLst>
                              <p:par>
                                <p:cTn id="27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9" dur="125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25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25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25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25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250"/>
                            </p:stCondLst>
                            <p:childTnLst>
                              <p:par>
                                <p:cTn id="3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1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25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25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25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25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250"/>
                            </p:stCondLst>
                            <p:childTnLst>
                              <p:par>
                                <p:cTn id="54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6" dur="125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Doplň </a:t>
            </a:r>
            <a:r>
              <a:rPr lang="cs-CZ" b="1" dirty="0" smtClean="0">
                <a:solidFill>
                  <a:srgbClr val="FFC000"/>
                </a:solidFill>
              </a:rPr>
              <a:t>i – y </a:t>
            </a:r>
            <a:r>
              <a:rPr lang="cs-CZ" dirty="0" smtClean="0">
                <a:solidFill>
                  <a:srgbClr val="FFC000"/>
                </a:solidFill>
              </a:rPr>
              <a:t>a zdůvodni pravopis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2859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err="1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Brz</a:t>
            </a:r>
            <a:r>
              <a:rPr lang="cs-CZ" sz="2800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      nastanou Vánoce.</a:t>
            </a:r>
          </a:p>
          <a:p>
            <a:pPr marL="0" indent="0">
              <a:buNone/>
            </a:pPr>
            <a:r>
              <a:rPr lang="cs-CZ" sz="2800" dirty="0" err="1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Naz</a:t>
            </a:r>
            <a:r>
              <a:rPr lang="cs-CZ" sz="2800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   </a:t>
            </a:r>
            <a:r>
              <a:rPr lang="cs-CZ" sz="2800" dirty="0" err="1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vej</a:t>
            </a:r>
            <a:r>
              <a:rPr lang="cs-CZ" sz="2800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 věci pravým jménem.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Letiště najdeme v Praze na Ruz   ni.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Baví tě anglický </a:t>
            </a:r>
            <a:r>
              <a:rPr lang="cs-CZ" sz="2800" dirty="0" err="1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jaz</a:t>
            </a:r>
            <a:r>
              <a:rPr lang="cs-CZ" sz="2800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   k? 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Lucie studuje na </a:t>
            </a:r>
            <a:r>
              <a:rPr lang="cs-CZ" sz="2800" dirty="0" err="1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jaz</a:t>
            </a:r>
            <a:r>
              <a:rPr lang="cs-CZ" sz="2800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   </a:t>
            </a:r>
            <a:r>
              <a:rPr lang="cs-CZ" sz="2800" dirty="0" err="1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kové</a:t>
            </a:r>
            <a:r>
              <a:rPr lang="cs-CZ" sz="2800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 škole.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Přijď </a:t>
            </a:r>
            <a:r>
              <a:rPr lang="cs-CZ" sz="2800" dirty="0" err="1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brz</a:t>
            </a:r>
            <a:r>
              <a:rPr lang="cs-CZ" sz="2800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   !   </a:t>
            </a:r>
            <a:endParaRPr lang="cs-CZ" sz="2800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19672" y="2204864"/>
            <a:ext cx="41870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/>
                <a:solidFill>
                  <a:schemeClr val="accent3"/>
                </a:solidFill>
                <a:effectLst/>
              </a:rPr>
              <a:t>y</a:t>
            </a:r>
            <a:endParaRPr lang="cs-CZ" sz="28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72072" y="2852936"/>
            <a:ext cx="41870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800" b="1" dirty="0">
                <a:ln/>
                <a:solidFill>
                  <a:schemeClr val="accent3"/>
                </a:solidFill>
              </a:rPr>
              <a:t>ý</a:t>
            </a:r>
            <a:endParaRPr lang="cs-CZ" sz="28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758880" y="3407123"/>
            <a:ext cx="41870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/>
                <a:solidFill>
                  <a:schemeClr val="accent3"/>
                </a:solidFill>
                <a:effectLst/>
              </a:rPr>
              <a:t>y</a:t>
            </a:r>
            <a:endParaRPr lang="cs-CZ" sz="28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572000" y="4005064"/>
            <a:ext cx="41870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/>
                <a:solidFill>
                  <a:schemeClr val="accent3"/>
                </a:solidFill>
                <a:effectLst/>
              </a:rPr>
              <a:t>y</a:t>
            </a:r>
            <a:endParaRPr lang="cs-CZ" sz="28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44008" y="4653136"/>
            <a:ext cx="41870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/>
                <a:solidFill>
                  <a:schemeClr val="accent3"/>
                </a:solidFill>
                <a:effectLst/>
              </a:rPr>
              <a:t>y</a:t>
            </a:r>
            <a:endParaRPr lang="cs-CZ" sz="28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555776" y="5177235"/>
            <a:ext cx="41870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/>
                <a:solidFill>
                  <a:schemeClr val="accent3"/>
                </a:solidFill>
                <a:effectLst/>
              </a:rPr>
              <a:t>y</a:t>
            </a:r>
            <a:endParaRPr lang="cs-CZ" sz="2800" b="1" cap="none" spc="0" dirty="0">
              <a:ln/>
              <a:solidFill>
                <a:schemeClr val="accent3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147314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85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45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3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7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50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Pozor na tato slova!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200" dirty="0">
                <a:solidFill>
                  <a:schemeClr val="accent5">
                    <a:lumMod val="75000"/>
                  </a:schemeClr>
                </a:solidFill>
              </a:rPr>
              <a:t>b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</a:rPr>
              <a:t>rzičko</a:t>
            </a:r>
            <a:r>
              <a:rPr lang="cs-CZ" sz="3200" dirty="0" smtClean="0"/>
              <a:t> </a:t>
            </a:r>
          </a:p>
          <a:p>
            <a:pPr marL="0" indent="0" algn="ctr">
              <a:buNone/>
            </a:pPr>
            <a:r>
              <a:rPr lang="cs-CZ" sz="2000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íšeme měkké i, je zde přípona  -</a:t>
            </a:r>
            <a:r>
              <a:rPr lang="cs-CZ" sz="2000" dirty="0" err="1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ičko</a:t>
            </a:r>
            <a:endParaRPr lang="cs-CZ" sz="2000" dirty="0" smtClean="0">
              <a:solidFill>
                <a:schemeClr val="accent5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</a:rPr>
              <a:t>zívat</a:t>
            </a:r>
          </a:p>
          <a:p>
            <a:pPr marL="0" indent="0" algn="ctr">
              <a:buNone/>
            </a:pPr>
            <a:r>
              <a:rPr lang="cs-CZ" sz="2000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není příbuzné ke slovu nazývat!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34287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92696"/>
            <a:ext cx="7125113" cy="924475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Procvičuj: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2" y="1556793"/>
            <a:ext cx="7522997" cy="4302006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Kohout zakokrhal </a:t>
            </a:r>
            <a:r>
              <a:rPr lang="cs-CZ" sz="2400" dirty="0" err="1" smtClean="0"/>
              <a:t>brz</a:t>
            </a:r>
            <a:r>
              <a:rPr lang="cs-CZ" sz="2400" dirty="0" smtClean="0"/>
              <a:t>__</a:t>
            </a:r>
            <a:r>
              <a:rPr lang="cs-CZ" sz="2400" dirty="0" err="1" smtClean="0"/>
              <a:t>čko</a:t>
            </a:r>
            <a:r>
              <a:rPr lang="cs-CZ" sz="2400" dirty="0" smtClean="0"/>
              <a:t> zrána.</a:t>
            </a:r>
          </a:p>
          <a:p>
            <a:pPr marL="0" indent="0">
              <a:buNone/>
            </a:pPr>
            <a:r>
              <a:rPr lang="cs-CZ" sz="2400" dirty="0" smtClean="0"/>
              <a:t>Vrátím se </a:t>
            </a:r>
            <a:r>
              <a:rPr lang="cs-CZ" sz="2400" dirty="0" err="1" smtClean="0"/>
              <a:t>brz</a:t>
            </a:r>
            <a:r>
              <a:rPr lang="cs-CZ" sz="2400" dirty="0" smtClean="0"/>
              <a:t>__.</a:t>
            </a:r>
          </a:p>
          <a:p>
            <a:pPr marL="0" indent="0">
              <a:buNone/>
            </a:pPr>
            <a:r>
              <a:rPr lang="cs-CZ" sz="2400" dirty="0" smtClean="0"/>
              <a:t>Ruz__</a:t>
            </a:r>
            <a:r>
              <a:rPr lang="cs-CZ" sz="2400" dirty="0" err="1" smtClean="0"/>
              <a:t>ňské</a:t>
            </a:r>
            <a:r>
              <a:rPr lang="cs-CZ" sz="2400" dirty="0" smtClean="0"/>
              <a:t> letiště má nový název.</a:t>
            </a:r>
          </a:p>
          <a:p>
            <a:pPr marL="0" indent="0">
              <a:buNone/>
            </a:pPr>
            <a:r>
              <a:rPr lang="cs-CZ" sz="2400" dirty="0" smtClean="0"/>
              <a:t>Dej si ruku před ústa, když </a:t>
            </a:r>
            <a:r>
              <a:rPr lang="cs-CZ" sz="2400" dirty="0" err="1" smtClean="0"/>
              <a:t>z__váš</a:t>
            </a:r>
            <a:r>
              <a:rPr lang="cs-CZ" sz="2400" dirty="0" smtClean="0"/>
              <a:t>!</a:t>
            </a:r>
          </a:p>
          <a:p>
            <a:pPr marL="0" indent="0">
              <a:buNone/>
            </a:pPr>
            <a:r>
              <a:rPr lang="cs-CZ" sz="2400" dirty="0" smtClean="0"/>
              <a:t>Jak se </a:t>
            </a:r>
            <a:r>
              <a:rPr lang="cs-CZ" sz="2400" dirty="0" err="1" smtClean="0"/>
              <a:t>naz</a:t>
            </a:r>
            <a:r>
              <a:rPr lang="cs-CZ" sz="2400" dirty="0" smtClean="0"/>
              <a:t>__</a:t>
            </a:r>
            <a:r>
              <a:rPr lang="cs-CZ" sz="2400" dirty="0" err="1" smtClean="0"/>
              <a:t>vá</a:t>
            </a:r>
            <a:r>
              <a:rPr lang="cs-CZ" sz="2400" dirty="0" smtClean="0"/>
              <a:t> tento předmět?</a:t>
            </a:r>
          </a:p>
          <a:p>
            <a:pPr marL="0" indent="0">
              <a:buNone/>
            </a:pPr>
            <a:r>
              <a:rPr lang="cs-CZ" sz="2400" dirty="0" smtClean="0"/>
              <a:t>Papoušek má legrační </a:t>
            </a:r>
            <a:r>
              <a:rPr lang="cs-CZ" sz="2400" dirty="0" err="1" smtClean="0"/>
              <a:t>jaz</a:t>
            </a:r>
            <a:r>
              <a:rPr lang="cs-CZ" sz="2400" dirty="0" smtClean="0"/>
              <a:t>__</a:t>
            </a:r>
            <a:r>
              <a:rPr lang="cs-CZ" sz="2400" dirty="0" err="1" smtClean="0"/>
              <a:t>ček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Z lesa se oz__</a:t>
            </a:r>
            <a:r>
              <a:rPr lang="cs-CZ" sz="2400" dirty="0" err="1" smtClean="0"/>
              <a:t>valo</a:t>
            </a:r>
            <a:r>
              <a:rPr lang="cs-CZ" sz="2400" dirty="0" smtClean="0"/>
              <a:t> volání. 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131840" y="2276872"/>
            <a:ext cx="41870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/>
                <a:solidFill>
                  <a:schemeClr val="accent3"/>
                </a:solidFill>
                <a:effectLst/>
              </a:rPr>
              <a:t>y</a:t>
            </a:r>
            <a:endParaRPr lang="cs-CZ" sz="28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427984" y="1742337"/>
            <a:ext cx="30809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/>
                <a:solidFill>
                  <a:schemeClr val="accent3"/>
                </a:solidFill>
                <a:effectLst/>
              </a:rPr>
              <a:t>i</a:t>
            </a:r>
            <a:endParaRPr lang="cs-CZ" sz="28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91680" y="2785893"/>
            <a:ext cx="41870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/>
                <a:solidFill>
                  <a:schemeClr val="accent3"/>
                </a:solidFill>
                <a:effectLst/>
              </a:rPr>
              <a:t>y</a:t>
            </a:r>
            <a:endParaRPr lang="cs-CZ" sz="28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580112" y="3289099"/>
            <a:ext cx="30809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/>
                <a:solidFill>
                  <a:schemeClr val="accent3"/>
                </a:solidFill>
                <a:effectLst/>
              </a:rPr>
              <a:t>í</a:t>
            </a:r>
            <a:endParaRPr lang="cs-CZ" sz="28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77121" y="3812319"/>
            <a:ext cx="41870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/>
                <a:solidFill>
                  <a:schemeClr val="accent3"/>
                </a:solidFill>
                <a:effectLst/>
              </a:rPr>
              <a:t>ý</a:t>
            </a:r>
            <a:endParaRPr lang="cs-CZ" sz="28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04048" y="4341421"/>
            <a:ext cx="41870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/>
                <a:solidFill>
                  <a:schemeClr val="accent3"/>
                </a:solidFill>
                <a:effectLst/>
              </a:rPr>
              <a:t>ý</a:t>
            </a:r>
            <a:endParaRPr lang="cs-CZ" sz="28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886473" y="4864641"/>
            <a:ext cx="41870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/>
                <a:solidFill>
                  <a:schemeClr val="accent3"/>
                </a:solidFill>
                <a:effectLst/>
              </a:rPr>
              <a:t>ý</a:t>
            </a:r>
            <a:endParaRPr lang="cs-CZ" sz="2800" b="1" cap="none" spc="0" dirty="0">
              <a:ln/>
              <a:solidFill>
                <a:schemeClr val="accent3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339913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9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5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9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8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50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2300"/>
                            </p:stCondLst>
                            <p:childTnLst>
                              <p:par>
                                <p:cTn id="3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Zdroje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Otevřená galerie Microsoft </a:t>
            </a:r>
            <a:r>
              <a:rPr lang="cs-CZ" sz="2000" dirty="0" smtClean="0"/>
              <a:t>Office - Klipart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229540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106</TotalTime>
  <Words>237</Words>
  <Application>Microsoft Office PowerPoint</Application>
  <PresentationFormat>Předvádění na obrazovce (4:3)</PresentationFormat>
  <Paragraphs>61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Summer</vt:lpstr>
      <vt:lpstr>Prezentace aplikace PowerPoint</vt:lpstr>
      <vt:lpstr>Anotace</vt:lpstr>
      <vt:lpstr>Vyjmenovaná slova   po    Z</vt:lpstr>
      <vt:lpstr>Prezentace aplikace PowerPoint</vt:lpstr>
      <vt:lpstr>Doplň i – y a zdůvodni pravopis</vt:lpstr>
      <vt:lpstr>Pozor na tato slova!</vt:lpstr>
      <vt:lpstr>Procvičuj: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Kajka</cp:lastModifiedBy>
  <cp:revision>17</cp:revision>
  <dcterms:created xsi:type="dcterms:W3CDTF">2011-08-21T15:31:45Z</dcterms:created>
  <dcterms:modified xsi:type="dcterms:W3CDTF">2013-10-23T12:54:34Z</dcterms:modified>
</cp:coreProperties>
</file>