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8"/>
  </p:notesMasterIdLst>
  <p:sldIdLst>
    <p:sldId id="260" r:id="rId2"/>
    <p:sldId id="261" r:id="rId3"/>
    <p:sldId id="256" r:id="rId4"/>
    <p:sldId id="257" r:id="rId5"/>
    <p:sldId id="258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Karolina </a:t>
          </a:r>
          <a:r>
            <a:rPr lang="cs-CZ" dirty="0" smtClean="0"/>
            <a:t>Pátková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VY_32_INOVACE_5B_19_Téma_Příbuzná_slova_po_V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Český jazyk 3. třída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35D58059-FC10-40AB-AC3D-628E32625398}" type="presOf" srcId="{FBBFC3EA-9D9D-4F3A-BEA6-9C2C0E46BF20}" destId="{3F478621-DC04-4E99-8ED0-6EF817E39D41}" srcOrd="1" destOrd="0" presId="urn:microsoft.com/office/officeart/2005/8/layout/target3"/>
    <dgm:cxn modelId="{F4DB6D26-9F16-4301-8F64-ACDA1B31865C}" type="presOf" srcId="{019433A1-1324-4DE1-9E6F-32B851095F74}" destId="{CC1D5B29-8413-4412-9F6D-55E531B84639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FCD40828-B038-4AB0-AF98-C10303AFC4C4}" type="presOf" srcId="{EBC41103-E2E5-4D48-9B4B-425520D3D098}" destId="{D3CEBA79-51F7-49AC-8104-9DE2B978BFF4}" srcOrd="1" destOrd="0" presId="urn:microsoft.com/office/officeart/2005/8/layout/target3"/>
    <dgm:cxn modelId="{83B60523-5789-4BDD-BAE3-247CF4F40412}" type="presOf" srcId="{FBBFC3EA-9D9D-4F3A-BEA6-9C2C0E46BF20}" destId="{601CDFA2-8205-4060-95D5-B0A001D0D0E3}" srcOrd="0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A577BDD6-B645-487E-9716-BCEA1140956C}" type="presOf" srcId="{EBC41103-E2E5-4D48-9B4B-425520D3D098}" destId="{F732C171-B6A8-40AC-BE86-9061B3C3D3B8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5140D25B-7F6C-4B9A-AA82-347D11576EF3}" type="presOf" srcId="{C73C7642-F245-4585-8F88-243F9FAEF6CA}" destId="{304CA11A-E17E-4999-A128-C72BF543B20D}" srcOrd="0" destOrd="0" presId="urn:microsoft.com/office/officeart/2005/8/layout/target3"/>
    <dgm:cxn modelId="{E890F138-194E-4494-86CF-CCF2B3F12B6C}" type="presOf" srcId="{0C6E1E16-08A6-4B86-AB9F-749A7749D4C9}" destId="{D8344A4C-A59C-418B-AE84-1CF03F62012F}" srcOrd="0" destOrd="0" presId="urn:microsoft.com/office/officeart/2005/8/layout/target3"/>
    <dgm:cxn modelId="{CA6551DC-DC23-4DC6-9993-CE86B41D00E7}" type="presOf" srcId="{445C7998-7549-48B0-BD68-D4F0167F02E5}" destId="{4D19AB04-24FA-40C2-B203-52AE3D15E171}" srcOrd="1" destOrd="0" presId="urn:microsoft.com/office/officeart/2005/8/layout/target3"/>
    <dgm:cxn modelId="{EE37D45D-A5F0-4A2B-B3A6-807EA423561E}" type="presOf" srcId="{0C6E1E16-08A6-4B86-AB9F-749A7749D4C9}" destId="{B7652895-8F40-40B1-8BC2-AD2A1592E4B6}" srcOrd="1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6C758E19-2BED-4B43-A073-14B046C7A40A}" type="presOf" srcId="{019433A1-1324-4DE1-9E6F-32B851095F74}" destId="{83FE2C4A-F11C-43B1-9923-1AFAA3244381}" srcOrd="1" destOrd="0" presId="urn:microsoft.com/office/officeart/2005/8/layout/target3"/>
    <dgm:cxn modelId="{C9988BC1-6E12-4451-BDD5-00EBF6867577}" type="presOf" srcId="{C73C7642-F245-4585-8F88-243F9FAEF6CA}" destId="{0E0F4EFC-82FA-4EC4-801E-BC2F931EC339}" srcOrd="1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F59691A4-E6EA-4F3D-B961-AB8ABE26C327}" type="presOf" srcId="{445C7998-7549-48B0-BD68-D4F0167F02E5}" destId="{BC35EE03-4121-4EF9-923D-7CB6D30D358D}" srcOrd="0" destOrd="0" presId="urn:microsoft.com/office/officeart/2005/8/layout/target3"/>
    <dgm:cxn modelId="{8CD5F4B8-3A91-4A3F-8844-C6F71F78880C}" type="presOf" srcId="{9F18DD90-522E-4A06-9EDB-3FF7C7EB6637}" destId="{932F2F5B-E5E6-4E00-9503-10413FFBA7E0}" srcOrd="1" destOrd="0" presId="urn:microsoft.com/office/officeart/2005/8/layout/target3"/>
    <dgm:cxn modelId="{EADFE186-8E33-450A-B233-598C4C25434F}" type="presOf" srcId="{9F18DD90-522E-4A06-9EDB-3FF7C7EB6637}" destId="{D102FEF8-6917-41D2-AE5D-914C1EA8F84A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464A8F87-1E89-4568-B887-8670E4302129}" type="presOf" srcId="{39F8B381-5807-488E-AC22-73DD4140ED4A}" destId="{71045F8C-00FA-488E-A7BD-E2E6753D979D}" srcOrd="0" destOrd="0" presId="urn:microsoft.com/office/officeart/2005/8/layout/target3"/>
    <dgm:cxn modelId="{35D595FC-2B2F-418C-905F-33EDDA8C28C0}" type="presParOf" srcId="{71045F8C-00FA-488E-A7BD-E2E6753D979D}" destId="{3577EC6B-C980-4F34-8C69-4365E7B8FC8C}" srcOrd="0" destOrd="0" presId="urn:microsoft.com/office/officeart/2005/8/layout/target3"/>
    <dgm:cxn modelId="{D89891A7-B26F-463E-A006-12A054BCAF6B}" type="presParOf" srcId="{71045F8C-00FA-488E-A7BD-E2E6753D979D}" destId="{6940EB87-DC1D-4BC3-9408-9AC2E1FFC039}" srcOrd="1" destOrd="0" presId="urn:microsoft.com/office/officeart/2005/8/layout/target3"/>
    <dgm:cxn modelId="{55ACF744-B28A-4118-BCBE-307057FE42F1}" type="presParOf" srcId="{71045F8C-00FA-488E-A7BD-E2E6753D979D}" destId="{BC35EE03-4121-4EF9-923D-7CB6D30D358D}" srcOrd="2" destOrd="0" presId="urn:microsoft.com/office/officeart/2005/8/layout/target3"/>
    <dgm:cxn modelId="{141074EA-F4AF-4AF6-9B69-4C8651FE66DE}" type="presParOf" srcId="{71045F8C-00FA-488E-A7BD-E2E6753D979D}" destId="{D3840DFA-901C-4049-8AB2-27AC2BA34540}" srcOrd="3" destOrd="0" presId="urn:microsoft.com/office/officeart/2005/8/layout/target3"/>
    <dgm:cxn modelId="{D928324C-309F-4890-92BB-690012AFB1EC}" type="presParOf" srcId="{71045F8C-00FA-488E-A7BD-E2E6753D979D}" destId="{5BDA8D49-C64C-4FDF-ACCF-171444A32B21}" srcOrd="4" destOrd="0" presId="urn:microsoft.com/office/officeart/2005/8/layout/target3"/>
    <dgm:cxn modelId="{38D5D2CF-4852-4E07-8314-E54882094277}" type="presParOf" srcId="{71045F8C-00FA-488E-A7BD-E2E6753D979D}" destId="{D8344A4C-A59C-418B-AE84-1CF03F62012F}" srcOrd="5" destOrd="0" presId="urn:microsoft.com/office/officeart/2005/8/layout/target3"/>
    <dgm:cxn modelId="{01ED0B4D-1EC0-4D1D-82B9-14767ED1105A}" type="presParOf" srcId="{71045F8C-00FA-488E-A7BD-E2E6753D979D}" destId="{57DDA582-354B-4295-AE97-083B34E96D1A}" srcOrd="6" destOrd="0" presId="urn:microsoft.com/office/officeart/2005/8/layout/target3"/>
    <dgm:cxn modelId="{8092B914-7537-46B3-8827-70C510916AD1}" type="presParOf" srcId="{71045F8C-00FA-488E-A7BD-E2E6753D979D}" destId="{4A11C032-4DF2-44E5-8C80-1286B3D4B133}" srcOrd="7" destOrd="0" presId="urn:microsoft.com/office/officeart/2005/8/layout/target3"/>
    <dgm:cxn modelId="{D93707A3-4315-45A9-86BA-B46AB0507180}" type="presParOf" srcId="{71045F8C-00FA-488E-A7BD-E2E6753D979D}" destId="{601CDFA2-8205-4060-95D5-B0A001D0D0E3}" srcOrd="8" destOrd="0" presId="urn:microsoft.com/office/officeart/2005/8/layout/target3"/>
    <dgm:cxn modelId="{3973F2B0-0058-4742-8DC4-30DDCB87CB32}" type="presParOf" srcId="{71045F8C-00FA-488E-A7BD-E2E6753D979D}" destId="{EA95FEE9-5F68-48C7-93BB-0F8C419DA96D}" srcOrd="9" destOrd="0" presId="urn:microsoft.com/office/officeart/2005/8/layout/target3"/>
    <dgm:cxn modelId="{B8577AFA-01AE-408A-B208-6D19F251C6B9}" type="presParOf" srcId="{71045F8C-00FA-488E-A7BD-E2E6753D979D}" destId="{BB3828A8-1683-43A3-8BCA-2995B7EAE8F3}" srcOrd="10" destOrd="0" presId="urn:microsoft.com/office/officeart/2005/8/layout/target3"/>
    <dgm:cxn modelId="{8DE4A31B-F4AC-4A35-9F9F-259379200CB0}" type="presParOf" srcId="{71045F8C-00FA-488E-A7BD-E2E6753D979D}" destId="{CC1D5B29-8413-4412-9F6D-55E531B84639}" srcOrd="11" destOrd="0" presId="urn:microsoft.com/office/officeart/2005/8/layout/target3"/>
    <dgm:cxn modelId="{F4466A29-2E52-4FCC-81F3-8981EEA849C8}" type="presParOf" srcId="{71045F8C-00FA-488E-A7BD-E2E6753D979D}" destId="{AEEDACE7-4427-455B-A155-2C3381828BD7}" srcOrd="12" destOrd="0" presId="urn:microsoft.com/office/officeart/2005/8/layout/target3"/>
    <dgm:cxn modelId="{3628EEE9-08EC-4DFE-BCFE-0EC15164378D}" type="presParOf" srcId="{71045F8C-00FA-488E-A7BD-E2E6753D979D}" destId="{7C8531F2-00DF-4DB1-A6C6-AF46193E1BBF}" srcOrd="13" destOrd="0" presId="urn:microsoft.com/office/officeart/2005/8/layout/target3"/>
    <dgm:cxn modelId="{7BBA9179-6BF7-47C8-BE4A-009FF66A8DED}" type="presParOf" srcId="{71045F8C-00FA-488E-A7BD-E2E6753D979D}" destId="{304CA11A-E17E-4999-A128-C72BF543B20D}" srcOrd="14" destOrd="0" presId="urn:microsoft.com/office/officeart/2005/8/layout/target3"/>
    <dgm:cxn modelId="{EEAED4F2-CFB7-4B11-8432-18765BC4ECF3}" type="presParOf" srcId="{71045F8C-00FA-488E-A7BD-E2E6753D979D}" destId="{C67EF5F7-B425-49AF-82F9-2446588ED851}" srcOrd="15" destOrd="0" presId="urn:microsoft.com/office/officeart/2005/8/layout/target3"/>
    <dgm:cxn modelId="{D380C2FC-453E-4B12-AB3B-6149323DDFA2}" type="presParOf" srcId="{71045F8C-00FA-488E-A7BD-E2E6753D979D}" destId="{14E80F71-B028-4CCE-8C5A-7AE67F9A28C6}" srcOrd="16" destOrd="0" presId="urn:microsoft.com/office/officeart/2005/8/layout/target3"/>
    <dgm:cxn modelId="{60279D3A-5D23-48F9-9DB3-8ABA5794B710}" type="presParOf" srcId="{71045F8C-00FA-488E-A7BD-E2E6753D979D}" destId="{F732C171-B6A8-40AC-BE86-9061B3C3D3B8}" srcOrd="17" destOrd="0" presId="urn:microsoft.com/office/officeart/2005/8/layout/target3"/>
    <dgm:cxn modelId="{9946C5EB-A2AE-4BA4-9349-90921C02BC68}" type="presParOf" srcId="{71045F8C-00FA-488E-A7BD-E2E6753D979D}" destId="{D8C5187E-68B6-4E2E-86D0-57087190219B}" srcOrd="18" destOrd="0" presId="urn:microsoft.com/office/officeart/2005/8/layout/target3"/>
    <dgm:cxn modelId="{C013B72C-F183-4286-A192-7145259BD271}" type="presParOf" srcId="{71045F8C-00FA-488E-A7BD-E2E6753D979D}" destId="{1A909E4D-639C-4CB7-A7CE-FC1133FAA37E}" srcOrd="19" destOrd="0" presId="urn:microsoft.com/office/officeart/2005/8/layout/target3"/>
    <dgm:cxn modelId="{2DC43565-6D67-4190-AD41-DFF5DB8C322F}" type="presParOf" srcId="{71045F8C-00FA-488E-A7BD-E2E6753D979D}" destId="{D102FEF8-6917-41D2-AE5D-914C1EA8F84A}" srcOrd="20" destOrd="0" presId="urn:microsoft.com/office/officeart/2005/8/layout/target3"/>
    <dgm:cxn modelId="{1AC770A4-9C66-488F-BCA5-32FEC28513AA}" type="presParOf" srcId="{71045F8C-00FA-488E-A7BD-E2E6753D979D}" destId="{4D19AB04-24FA-40C2-B203-52AE3D15E171}" srcOrd="21" destOrd="0" presId="urn:microsoft.com/office/officeart/2005/8/layout/target3"/>
    <dgm:cxn modelId="{74EE84F0-ABB1-4C95-A5F8-7C919CAF1451}" type="presParOf" srcId="{71045F8C-00FA-488E-A7BD-E2E6753D979D}" destId="{B7652895-8F40-40B1-8BC2-AD2A1592E4B6}" srcOrd="22" destOrd="0" presId="urn:microsoft.com/office/officeart/2005/8/layout/target3"/>
    <dgm:cxn modelId="{6CC573B1-539E-421A-B6FB-647105769D48}" type="presParOf" srcId="{71045F8C-00FA-488E-A7BD-E2E6753D979D}" destId="{3F478621-DC04-4E99-8ED0-6EF817E39D41}" srcOrd="23" destOrd="0" presId="urn:microsoft.com/office/officeart/2005/8/layout/target3"/>
    <dgm:cxn modelId="{22CBB078-85A6-4D62-B9EB-89F7A1AE8051}" type="presParOf" srcId="{71045F8C-00FA-488E-A7BD-E2E6753D979D}" destId="{83FE2C4A-F11C-43B1-9923-1AFAA3244381}" srcOrd="24" destOrd="0" presId="urn:microsoft.com/office/officeart/2005/8/layout/target3"/>
    <dgm:cxn modelId="{03D4BB45-63B1-47E9-9404-D9874D7E5412}" type="presParOf" srcId="{71045F8C-00FA-488E-A7BD-E2E6753D979D}" destId="{0E0F4EFC-82FA-4EC4-801E-BC2F931EC339}" srcOrd="25" destOrd="0" presId="urn:microsoft.com/office/officeart/2005/8/layout/target3"/>
    <dgm:cxn modelId="{F60C357E-F3D7-421E-B29F-A707612855EC}" type="presParOf" srcId="{71045F8C-00FA-488E-A7BD-E2E6753D979D}" destId="{D3CEBA79-51F7-49AC-8104-9DE2B978BFF4}" srcOrd="26" destOrd="0" presId="urn:microsoft.com/office/officeart/2005/8/layout/target3"/>
    <dgm:cxn modelId="{5B121D5B-A938-4F1D-BC01-7CEE355B38B0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6">
                <a:alpha val="90000"/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tint val="43000"/>
                <a:satMod val="165000"/>
              </a:schemeClr>
            </a:gs>
            <a:gs pos="55000">
              <a:schemeClr val="accent6">
                <a:alpha val="90000"/>
                <a:hueOff val="0"/>
                <a:satOff val="0"/>
                <a:lumOff val="0"/>
                <a:alphaOff val="-6667"/>
                <a:tint val="83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tint val="43000"/>
                <a:satMod val="165000"/>
              </a:schemeClr>
            </a:gs>
            <a:gs pos="55000">
              <a:schemeClr val="accent6">
                <a:alpha val="90000"/>
                <a:hueOff val="0"/>
                <a:satOff val="0"/>
                <a:lumOff val="0"/>
                <a:alphaOff val="-13333"/>
                <a:tint val="83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/>
            <a:t>Autor: </a:t>
          </a:r>
          <a:r>
            <a:rPr lang="cs-CZ" sz="1200" kern="1200" dirty="0" smtClean="0"/>
            <a:t>Mgr. Karolina </a:t>
          </a:r>
          <a:r>
            <a:rPr lang="cs-CZ" sz="1200" kern="1200" dirty="0" smtClean="0"/>
            <a:t>Pátková</a:t>
          </a:r>
          <a:endParaRPr lang="cs-CZ" sz="12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tint val="43000"/>
                <a:satMod val="165000"/>
              </a:schemeClr>
            </a:gs>
            <a:gs pos="55000">
              <a:schemeClr val="accent6">
                <a:alpha val="90000"/>
                <a:hueOff val="0"/>
                <a:satOff val="0"/>
                <a:lumOff val="0"/>
                <a:alphaOff val="-20000"/>
                <a:tint val="83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/>
            <a:t>Název : </a:t>
          </a:r>
          <a:r>
            <a:rPr lang="cs-CZ" sz="1200" kern="1200" dirty="0" smtClean="0"/>
            <a:t>VY_32_INOVACE_5B_19_Téma_Příbuzná_slova_po_V</a:t>
          </a:r>
          <a:endParaRPr lang="cs-CZ" sz="12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tint val="43000"/>
                <a:satMod val="165000"/>
              </a:schemeClr>
            </a:gs>
            <a:gs pos="55000">
              <a:schemeClr val="accent6">
                <a:alpha val="90000"/>
                <a:hueOff val="0"/>
                <a:satOff val="0"/>
                <a:lumOff val="0"/>
                <a:alphaOff val="-26667"/>
                <a:tint val="83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/>
            <a:t>Téma</a:t>
          </a:r>
          <a:r>
            <a:rPr lang="cs-CZ" sz="1200" kern="1200" dirty="0" smtClean="0"/>
            <a:t>: Český jazyk 3. třída</a:t>
          </a:r>
          <a:endParaRPr lang="cs-CZ" sz="12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tint val="43000"/>
                <a:satMod val="165000"/>
              </a:schemeClr>
            </a:gs>
            <a:gs pos="55000">
              <a:schemeClr val="accent6">
                <a:alpha val="90000"/>
                <a:hueOff val="0"/>
                <a:satOff val="0"/>
                <a:lumOff val="0"/>
                <a:alphaOff val="-33333"/>
                <a:tint val="83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/>
            <a:t>Číslo projektu</a:t>
          </a:r>
          <a:r>
            <a:rPr lang="cs-CZ" sz="1200" kern="1200" dirty="0" smtClean="0"/>
            <a:t>: CZ.1.07/1.4.00/21.1431</a:t>
          </a:r>
          <a:endParaRPr lang="cs-CZ" sz="12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tint val="43000"/>
                <a:satMod val="165000"/>
              </a:schemeClr>
            </a:gs>
            <a:gs pos="55000">
              <a:schemeClr val="accent6">
                <a:alpha val="90000"/>
                <a:hueOff val="0"/>
                <a:satOff val="0"/>
                <a:lumOff val="0"/>
                <a:alphaOff val="-40000"/>
                <a:tint val="83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929E81-AA13-4D24-AA1B-6FF8E1EC832C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B561A8-2BFA-4434-9F93-3F022ABEE6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4230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B561A8-2BFA-4434-9F93-3F022ABEE6F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6000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0FF9A796-4BBD-4E4A-B21F-D97A30C7D4EA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4687D769-0EEC-4C80-8933-C132F49CD4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796-4BBD-4E4A-B21F-D97A30C7D4EA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7D769-0EEC-4C80-8933-C132F49CD4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796-4BBD-4E4A-B21F-D97A30C7D4EA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7D769-0EEC-4C80-8933-C132F49CD4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796-4BBD-4E4A-B21F-D97A30C7D4EA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7D769-0EEC-4C80-8933-C132F49CD4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F9A796-4BBD-4E4A-B21F-D97A30C7D4EA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687D769-0EEC-4C80-8933-C132F49CD4B2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0FF9A796-4BBD-4E4A-B21F-D97A30C7D4EA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687D769-0EEC-4C80-8933-C132F49CD4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796-4BBD-4E4A-B21F-D97A30C7D4EA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7D769-0EEC-4C80-8933-C132F49CD4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796-4BBD-4E4A-B21F-D97A30C7D4EA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7D769-0EEC-4C80-8933-C132F49CD4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796-4BBD-4E4A-B21F-D97A30C7D4EA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7D769-0EEC-4C80-8933-C132F49CD4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796-4BBD-4E4A-B21F-D97A30C7D4EA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7D769-0EEC-4C80-8933-C132F49CD4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796-4BBD-4E4A-B21F-D97A30C7D4EA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7D769-0EEC-4C80-8933-C132F49CD4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0FF9A796-4BBD-4E4A-B21F-D97A30C7D4EA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4687D769-0EEC-4C80-8933-C132F49CD4B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89881566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5135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cs-CZ" dirty="0" smtClean="0"/>
              <a:t>Vysvětlení významu dvojic slov, která stejně znějí, ale mají různý význam a pravopis. Uvedení vět.</a:t>
            </a:r>
          </a:p>
          <a:p>
            <a:pPr marL="109728" indent="0">
              <a:buNone/>
            </a:pPr>
            <a:r>
              <a:rPr lang="cs-CZ" dirty="0" smtClean="0"/>
              <a:t>Nové znalosti žáci využijí při doplňování i – y  do vět.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814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Vyjmenovaná slova a příbuzná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000" dirty="0" smtClean="0"/>
              <a:t>po </a:t>
            </a:r>
            <a:endParaRPr lang="cs-CZ" sz="3000" dirty="0"/>
          </a:p>
        </p:txBody>
      </p:sp>
      <p:sp>
        <p:nvSpPr>
          <p:cNvPr id="6" name="Obdélník 5"/>
          <p:cNvSpPr/>
          <p:nvPr/>
        </p:nvSpPr>
        <p:spPr>
          <a:xfrm>
            <a:off x="1902651" y="4077072"/>
            <a:ext cx="86914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>
                <a:ln w="11430"/>
                <a:gradFill>
                  <a:gsLst>
                    <a:gs pos="0">
                      <a:srgbClr val="9F2936">
                        <a:tint val="70000"/>
                        <a:satMod val="245000"/>
                      </a:srgbClr>
                    </a:gs>
                    <a:gs pos="75000">
                      <a:srgbClr val="9F2936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9F2936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</a:t>
            </a:r>
          </a:p>
        </p:txBody>
      </p:sp>
    </p:spTree>
    <p:extLst>
      <p:ext uri="{BB962C8B-B14F-4D97-AF65-F5344CB8AC3E}">
        <p14:creationId xmlns:p14="http://schemas.microsoft.com/office/powerpoint/2010/main" val="94182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!!! POZOR !!!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1368152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dirty="0" smtClean="0"/>
              <a:t>VÝT                                                                    VÍT</a:t>
            </a:r>
            <a:r>
              <a:rPr lang="cs-CZ" sz="2400" dirty="0" smtClean="0"/>
              <a:t> = naříkat</a:t>
            </a:r>
            <a:r>
              <a:rPr lang="cs-CZ" dirty="0" smtClean="0"/>
              <a:t>					                </a:t>
            </a:r>
            <a:r>
              <a:rPr lang="cs-CZ" sz="2400" dirty="0" smtClean="0"/>
              <a:t>= plést</a:t>
            </a:r>
            <a:endParaRPr lang="cs-CZ" dirty="0" smtClean="0"/>
          </a:p>
          <a:p>
            <a:pPr marL="109728" indent="0">
              <a:buNone/>
            </a:pPr>
            <a:r>
              <a:rPr lang="cs-CZ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Vlci začali výt.			          Dívky šly vít věnce.</a:t>
            </a:r>
            <a:endParaRPr lang="cs-CZ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4259083" y="2060848"/>
            <a:ext cx="648072" cy="648072"/>
          </a:xfrm>
          <a:prstGeom prst="mathMultiply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468319" y="3320510"/>
            <a:ext cx="8229600" cy="1548649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20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6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5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400" kern="1200" baseline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>
              <a:buFont typeface="Georgia"/>
              <a:buNone/>
            </a:pPr>
            <a:r>
              <a:rPr lang="cs-CZ" dirty="0" smtClean="0"/>
              <a:t>VÝSKAT						    VÍSKAT</a:t>
            </a:r>
          </a:p>
          <a:p>
            <a:pPr marL="109728" indent="0">
              <a:buFont typeface="Georgia"/>
              <a:buNone/>
            </a:pPr>
            <a:r>
              <a:rPr lang="cs-CZ" sz="2400" dirty="0" smtClean="0"/>
              <a:t>= jásat					= hladit ve vlasech</a:t>
            </a:r>
          </a:p>
          <a:p>
            <a:pPr marL="109728" indent="0">
              <a:buFont typeface="Georgia"/>
              <a:buNone/>
            </a:pPr>
            <a:r>
              <a:rPr lang="cs-CZ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Děti výskaly radostí.        Maminka dítě vískala ve vlasech.</a:t>
            </a:r>
            <a:endParaRPr lang="cs-CZ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Násobení 9"/>
          <p:cNvSpPr/>
          <p:nvPr/>
        </p:nvSpPr>
        <p:spPr>
          <a:xfrm>
            <a:off x="4259083" y="3446762"/>
            <a:ext cx="648072" cy="648072"/>
          </a:xfrm>
          <a:prstGeom prst="mathMultiply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468319" y="5013176"/>
            <a:ext cx="8229600" cy="1368152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20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6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5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400" kern="1200" baseline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>
              <a:buFont typeface="Georgia"/>
              <a:buNone/>
            </a:pPr>
            <a:r>
              <a:rPr lang="cs-CZ" dirty="0" smtClean="0"/>
              <a:t>VÝR                                                                   VÍR</a:t>
            </a:r>
            <a:r>
              <a:rPr lang="cs-CZ" sz="2400" dirty="0" smtClean="0"/>
              <a:t> = druh sovy</a:t>
            </a:r>
            <a:r>
              <a:rPr lang="cs-CZ" dirty="0" smtClean="0"/>
              <a:t>			            </a:t>
            </a:r>
            <a:r>
              <a:rPr lang="cs-CZ" sz="2400" dirty="0" smtClean="0"/>
              <a:t>= vodní nebo větrný vír</a:t>
            </a:r>
            <a:endParaRPr lang="cs-CZ" dirty="0" smtClean="0"/>
          </a:p>
          <a:p>
            <a:pPr marL="109728" indent="0">
              <a:buFont typeface="Georgia"/>
              <a:buNone/>
            </a:pPr>
            <a:r>
              <a:rPr lang="cs-CZ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 lese zahoukal výr.              Na hladině vody se udělal vír.</a:t>
            </a:r>
            <a:endParaRPr lang="cs-CZ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Násobení 11"/>
          <p:cNvSpPr/>
          <p:nvPr/>
        </p:nvSpPr>
        <p:spPr>
          <a:xfrm>
            <a:off x="4259083" y="5301208"/>
            <a:ext cx="648072" cy="648072"/>
          </a:xfrm>
          <a:prstGeom prst="mathMultiply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434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uiExpand="1" build="p" animBg="1"/>
      <p:bldP spid="5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cs-CZ" sz="3000" dirty="0" smtClean="0">
                <a:solidFill>
                  <a:schemeClr val="accent2">
                    <a:lumMod val="75000"/>
                  </a:schemeClr>
                </a:solidFill>
              </a:rPr>
              <a:t>Procvičujte:</a:t>
            </a:r>
            <a:endParaRPr lang="cs-CZ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05776"/>
          </a:xfrm>
        </p:spPr>
        <p:txBody>
          <a:bodyPr/>
          <a:lstStyle/>
          <a:p>
            <a:pPr marL="109728" indent="0">
              <a:buNone/>
            </a:pPr>
            <a:r>
              <a:rPr lang="cs-CZ" dirty="0" smtClean="0"/>
              <a:t>Psi v__</a:t>
            </a:r>
            <a:r>
              <a:rPr lang="cs-CZ" dirty="0" err="1" smtClean="0"/>
              <a:t>li</a:t>
            </a:r>
            <a:r>
              <a:rPr lang="cs-CZ" dirty="0" smtClean="0"/>
              <a:t> na měsíc.</a:t>
            </a:r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Holčička si </a:t>
            </a:r>
            <a:r>
              <a:rPr lang="cs-CZ" dirty="0" err="1" smtClean="0"/>
              <a:t>uv</a:t>
            </a:r>
            <a:r>
              <a:rPr lang="cs-CZ" dirty="0" smtClean="0"/>
              <a:t>__la věneček z pampelišek.</a:t>
            </a:r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Mezi sovy patří například puštík, sýček a </a:t>
            </a:r>
            <a:r>
              <a:rPr lang="cs-CZ" dirty="0" err="1" smtClean="0"/>
              <a:t>v__r</a:t>
            </a:r>
            <a:r>
              <a:rPr lang="cs-CZ" dirty="0" smtClean="0"/>
              <a:t>.</a:t>
            </a:r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Loďka se dostala do v__</a:t>
            </a:r>
            <a:r>
              <a:rPr lang="cs-CZ" dirty="0" err="1" smtClean="0"/>
              <a:t>ru</a:t>
            </a:r>
            <a:r>
              <a:rPr lang="cs-CZ" dirty="0" smtClean="0"/>
              <a:t>.</a:t>
            </a:r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Děti při hře hlasitě v__</a:t>
            </a:r>
            <a:r>
              <a:rPr lang="cs-CZ" dirty="0" err="1" smtClean="0"/>
              <a:t>skaly</a:t>
            </a:r>
            <a:r>
              <a:rPr lang="cs-CZ" dirty="0" smtClean="0"/>
              <a:t>.</a:t>
            </a:r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Matka v__</a:t>
            </a:r>
            <a:r>
              <a:rPr lang="cs-CZ" dirty="0" err="1" smtClean="0"/>
              <a:t>skala</a:t>
            </a:r>
            <a:r>
              <a:rPr lang="cs-CZ" dirty="0" smtClean="0"/>
              <a:t> děda Vševěda ve vlasech.</a:t>
            </a:r>
          </a:p>
        </p:txBody>
      </p:sp>
      <p:pic>
        <p:nvPicPr>
          <p:cNvPr id="2050" name="Picture 2" descr="C:\Users\Bája\AppData\Local\Microsoft\Windows\Temporary Internet Files\Content.IE5\J0CHYDTZ\MC9003302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412776"/>
            <a:ext cx="1782024" cy="159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ája\AppData\Local\Microsoft\Windows\Temporary Internet Files\Content.IE5\J0CHYDTZ\MC9003294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329" y="4077072"/>
            <a:ext cx="1247664" cy="1423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428304" y="1262902"/>
            <a:ext cx="449161" cy="6617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7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y</a:t>
            </a:r>
            <a:endParaRPr lang="cs-CZ" sz="37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886270" y="2085078"/>
            <a:ext cx="316112" cy="6617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7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</a:t>
            </a:r>
            <a:endParaRPr lang="cs-CZ" sz="37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318773" y="3028288"/>
            <a:ext cx="449161" cy="6617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7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ý</a:t>
            </a:r>
            <a:endParaRPr lang="cs-CZ" sz="37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193183" y="3933056"/>
            <a:ext cx="316112" cy="6617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7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í</a:t>
            </a:r>
            <a:endParaRPr lang="cs-CZ" sz="37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757736" y="4909367"/>
            <a:ext cx="449161" cy="6617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7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ý</a:t>
            </a:r>
            <a:endParaRPr lang="cs-CZ" sz="37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914422" y="5805264"/>
            <a:ext cx="316112" cy="6617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7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í</a:t>
            </a:r>
            <a:endParaRPr lang="cs-CZ" sz="37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6414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5" grpId="0"/>
      <p:bldP spid="6" grpId="0"/>
      <p:bldP spid="7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cs-CZ" sz="3000" dirty="0" smtClean="0">
                <a:solidFill>
                  <a:schemeClr val="accent2">
                    <a:lumMod val="75000"/>
                  </a:schemeClr>
                </a:solidFill>
              </a:rPr>
              <a:t>Doplň a zdůvodni:</a:t>
            </a:r>
            <a:endParaRPr lang="cs-CZ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801720"/>
          </a:xfrm>
        </p:spPr>
        <p:txBody>
          <a:bodyPr>
            <a:normAutofit lnSpcReduction="10000"/>
          </a:bodyPr>
          <a:lstStyle/>
          <a:p>
            <a:pPr marL="109728" indent="0">
              <a:lnSpc>
                <a:spcPct val="150000"/>
              </a:lnSpc>
              <a:buNone/>
            </a:pPr>
            <a:r>
              <a:rPr lang="cs-CZ" sz="2600" dirty="0" smtClean="0"/>
              <a:t>Podíval se dolů, byla to pořádná v__</a:t>
            </a:r>
            <a:r>
              <a:rPr lang="cs-CZ" sz="2600" dirty="0" err="1" smtClean="0"/>
              <a:t>ška</a:t>
            </a:r>
            <a:r>
              <a:rPr lang="cs-CZ" sz="2600" dirty="0" smtClean="0"/>
              <a:t>.</a:t>
            </a:r>
          </a:p>
          <a:p>
            <a:pPr marL="109728" indent="0">
              <a:lnSpc>
                <a:spcPct val="150000"/>
              </a:lnSpc>
              <a:buNone/>
            </a:pPr>
            <a:r>
              <a:rPr lang="cs-CZ" sz="2600" dirty="0" smtClean="0"/>
              <a:t>Na mezi tančila krásná </a:t>
            </a:r>
            <a:r>
              <a:rPr lang="cs-CZ" sz="2600" dirty="0" err="1" smtClean="0"/>
              <a:t>v__la</a:t>
            </a:r>
            <a:r>
              <a:rPr lang="cs-CZ" sz="2600" dirty="0" smtClean="0"/>
              <a:t>.</a:t>
            </a:r>
          </a:p>
          <a:p>
            <a:pPr marL="109728" indent="0">
              <a:lnSpc>
                <a:spcPct val="150000"/>
              </a:lnSpc>
              <a:buNone/>
            </a:pPr>
            <a:r>
              <a:rPr lang="cs-CZ" sz="2600" dirty="0" smtClean="0"/>
              <a:t>Lití olova je starý vánoční </a:t>
            </a:r>
            <a:r>
              <a:rPr lang="cs-CZ" sz="2600" dirty="0" err="1" smtClean="0"/>
              <a:t>zv</a:t>
            </a:r>
            <a:r>
              <a:rPr lang="cs-CZ" sz="2600" dirty="0" smtClean="0"/>
              <a:t>__k.</a:t>
            </a:r>
          </a:p>
          <a:p>
            <a:pPr marL="109728" indent="0">
              <a:lnSpc>
                <a:spcPct val="150000"/>
              </a:lnSpc>
              <a:buNone/>
            </a:pPr>
            <a:r>
              <a:rPr lang="cs-CZ" sz="2600" dirty="0" smtClean="0"/>
              <a:t>Na stromečku </a:t>
            </a:r>
            <a:r>
              <a:rPr lang="cs-CZ" sz="2600" dirty="0" err="1" smtClean="0"/>
              <a:t>v__sely</a:t>
            </a:r>
            <a:r>
              <a:rPr lang="cs-CZ" sz="2600" dirty="0" smtClean="0"/>
              <a:t> vánoční ozdoby.</a:t>
            </a:r>
          </a:p>
          <a:p>
            <a:pPr marL="109728" indent="0">
              <a:lnSpc>
                <a:spcPct val="150000"/>
              </a:lnSpc>
              <a:buNone/>
            </a:pPr>
            <a:r>
              <a:rPr lang="cs-CZ" sz="2600" dirty="0" smtClean="0"/>
              <a:t>V lese jsme našli </a:t>
            </a:r>
            <a:r>
              <a:rPr lang="cs-CZ" sz="2600" dirty="0" err="1" smtClean="0"/>
              <a:t>v__ří</a:t>
            </a:r>
            <a:r>
              <a:rPr lang="cs-CZ" sz="2600" dirty="0" smtClean="0"/>
              <a:t> pírko.</a:t>
            </a:r>
          </a:p>
          <a:p>
            <a:pPr marL="109728" indent="0">
              <a:lnSpc>
                <a:spcPct val="150000"/>
              </a:lnSpc>
              <a:buNone/>
            </a:pPr>
            <a:r>
              <a:rPr lang="cs-CZ" sz="2600" dirty="0" smtClean="0"/>
              <a:t>Honza si koupil balíček </a:t>
            </a:r>
            <a:r>
              <a:rPr lang="cs-CZ" sz="2600" dirty="0" err="1" smtClean="0"/>
              <a:t>žv</a:t>
            </a:r>
            <a:r>
              <a:rPr lang="cs-CZ" sz="2600" dirty="0"/>
              <a:t>_</a:t>
            </a:r>
            <a:r>
              <a:rPr lang="cs-CZ" sz="2600" dirty="0" smtClean="0"/>
              <a:t>_kaček.</a:t>
            </a:r>
          </a:p>
          <a:p>
            <a:pPr marL="109728" indent="0">
              <a:lnSpc>
                <a:spcPct val="150000"/>
              </a:lnSpc>
              <a:buNone/>
            </a:pPr>
            <a:r>
              <a:rPr lang="cs-CZ" sz="2600" dirty="0" smtClean="0"/>
              <a:t>Sedněte si každý do své </a:t>
            </a:r>
            <a:r>
              <a:rPr lang="cs-CZ" sz="2600" dirty="0" err="1" smtClean="0"/>
              <a:t>lav</a:t>
            </a:r>
            <a:r>
              <a:rPr lang="cs-CZ" sz="2600" dirty="0" smtClean="0"/>
              <a:t>__</a:t>
            </a:r>
            <a:r>
              <a:rPr lang="cs-CZ" sz="2600" dirty="0" err="1" smtClean="0"/>
              <a:t>ce</a:t>
            </a:r>
            <a:r>
              <a:rPr lang="cs-CZ" sz="2600" dirty="0" smtClean="0"/>
              <a:t>.</a:t>
            </a:r>
          </a:p>
          <a:p>
            <a:pPr marL="109728" indent="0">
              <a:lnSpc>
                <a:spcPct val="150000"/>
              </a:lnSpc>
              <a:buNone/>
            </a:pPr>
            <a:r>
              <a:rPr lang="cs-CZ" sz="2600" dirty="0" err="1" smtClean="0"/>
              <a:t>V__zkoušej</a:t>
            </a:r>
            <a:r>
              <a:rPr lang="cs-CZ" sz="2600" dirty="0" smtClean="0"/>
              <a:t> si tyhle šaty.</a:t>
            </a:r>
          </a:p>
          <a:p>
            <a:pPr marL="109728" indent="0">
              <a:buNone/>
            </a:pPr>
            <a:endParaRPr lang="cs-CZ" dirty="0"/>
          </a:p>
        </p:txBody>
      </p:sp>
      <p:pic>
        <p:nvPicPr>
          <p:cNvPr id="1026" name="Picture 2" descr="C:\Users\Bája\AppData\Local\Microsoft\Windows\Temporary Internet Files\Content.IE5\J0CHYDTZ\MC9002152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916832"/>
            <a:ext cx="1009954" cy="1163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Bája\AppData\Local\Microsoft\Windows\Temporary Internet Files\Content.IE5\7SQ36D8Y\MC90037978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478" y="3933056"/>
            <a:ext cx="2057619" cy="1728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620060" y="1601361"/>
            <a:ext cx="434734" cy="63094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5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ý</a:t>
            </a:r>
            <a:endParaRPr lang="cs-CZ" sz="35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262300" y="2182982"/>
            <a:ext cx="309700" cy="63094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5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í</a:t>
            </a:r>
            <a:endParaRPr lang="cs-CZ" sz="35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789366" y="2813924"/>
            <a:ext cx="434734" cy="63094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5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y</a:t>
            </a:r>
            <a:endParaRPr lang="cs-CZ" sz="35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987824" y="3334189"/>
            <a:ext cx="309700" cy="63094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5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</a:t>
            </a:r>
            <a:endParaRPr lang="cs-CZ" sz="35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346440" y="3953481"/>
            <a:ext cx="434734" cy="63094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5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ý</a:t>
            </a:r>
            <a:endParaRPr lang="cs-CZ" sz="35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431005" y="4569137"/>
            <a:ext cx="434734" cy="63094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5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ý</a:t>
            </a:r>
            <a:endParaRPr lang="cs-CZ" sz="35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812190" y="5098473"/>
            <a:ext cx="313991" cy="63094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5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</a:t>
            </a:r>
            <a:endParaRPr lang="cs-CZ" sz="35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27584" y="5729415"/>
            <a:ext cx="434734" cy="63094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5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y</a:t>
            </a:r>
            <a:endParaRPr lang="cs-CZ" sz="35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5045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" grpId="0"/>
      <p:bldP spid="5" grpId="0"/>
      <p:bldP spid="6" grpId="0"/>
      <p:bldP spid="7" grpId="0"/>
      <p:bldP spid="8" grpId="0"/>
      <p:bldP spid="9" grpId="0"/>
      <p:bldP spid="11" grpId="0"/>
      <p:bldP spid="1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Vlastní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97</TotalTime>
  <Words>229</Words>
  <Application>Microsoft Office PowerPoint</Application>
  <PresentationFormat>Předvádění na obrazovce (4:3)</PresentationFormat>
  <Paragraphs>55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Urbanistický</vt:lpstr>
      <vt:lpstr>Prezentace aplikace PowerPoint</vt:lpstr>
      <vt:lpstr>Anotace</vt:lpstr>
      <vt:lpstr>Vyjmenovaná slova a příbuzná</vt:lpstr>
      <vt:lpstr>!!! POZOR !!!</vt:lpstr>
      <vt:lpstr>Procvičujte:</vt:lpstr>
      <vt:lpstr>Doplň a zdůvodni: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a příbuzná</dc:title>
  <dc:creator>Bája</dc:creator>
  <cp:lastModifiedBy>Karolína Pátková</cp:lastModifiedBy>
  <cp:revision>12</cp:revision>
  <dcterms:created xsi:type="dcterms:W3CDTF">2013-01-11T21:18:29Z</dcterms:created>
  <dcterms:modified xsi:type="dcterms:W3CDTF">2013-01-16T07:34:32Z</dcterms:modified>
</cp:coreProperties>
</file>