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1"/>
  </p:notesMasterIdLst>
  <p:sldIdLst>
    <p:sldId id="256" r:id="rId2"/>
    <p:sldId id="284" r:id="rId3"/>
    <p:sldId id="290" r:id="rId4"/>
    <p:sldId id="289" r:id="rId5"/>
    <p:sldId id="288" r:id="rId6"/>
    <p:sldId id="287" r:id="rId7"/>
    <p:sldId id="285" r:id="rId8"/>
    <p:sldId id="259" r:id="rId9"/>
    <p:sldId id="25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00000"/>
    <a:srgbClr val="02283F"/>
    <a:srgbClr val="EA851B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2" autoAdjust="0"/>
    <p:restoredTop sz="94728" autoAdjust="0"/>
  </p:normalViewPr>
  <p:slideViewPr>
    <p:cSldViewPr>
      <p:cViewPr>
        <p:scale>
          <a:sx n="90" d="100"/>
          <a:sy n="90" d="100"/>
        </p:scale>
        <p:origin x="-80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41A67A1-A10F-4CBA-93DE-0BA07946D260}" type="datetimeFigureOut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C8EFC0F-C687-4912-9FAF-95EA4E6C99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6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10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7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8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25611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5612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dt" sz="half" idx="10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8DAA00-7E48-43A4-B8CF-7EAB6C41EEAE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0C1DD-D5C8-4FEB-9B80-2200A045B4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AF003C-F1F0-4EE5-BA6A-6285C6CE14A1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7346A6-42B9-4D47-96D3-38BDA63B53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11E03C-90E6-4618-92B6-F0F7ED99B5F1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DBEFCD-9804-41FA-B13F-F09C41D39E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B93F28-9804-4B17-94FA-B97912E86C4E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6BEDAC-A702-4BCD-83B6-77A3995D15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2F62F5-611E-4DF1-96F1-B41E91DFD9B5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2A015B-648B-46D9-B11B-7A343DBC58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9D70D4-AEA9-469A-ADA2-04629093500B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CA90CF-80B9-4B0F-9518-A5C5DDDEB6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59EF6E-3EBF-4797-A1A2-6AF162948FC5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09DB19-EBBE-43DF-9F7C-B4B484DDFC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B86527-B527-4F57-BFE5-AF91EDF158DB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4B8F81-3E8B-471B-B48D-03773C0D7F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E19D1D-6D99-474D-AF0D-26BF0ABE01BC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6E25C3-C80D-44D4-BCB0-462EF01CBE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A21CBC-141A-4117-9A83-5E9C4DF4AF78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BD5E4E-C99D-4CD8-92B2-59AB44E933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CFD241-246D-450B-BC25-3E034CAB9050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1FD0B2-82BB-4DBF-A1AC-7A1CB05D0D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24579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1034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24581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24582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027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4585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fld id="{FE1B569E-E1EA-4A9F-998C-4A4ACAF187A0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24586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587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65FA16AA-740D-406A-ADDD-49CBF5B5E1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4588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0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52" r:id="rId10"/>
    <p:sldLayoutId id="2147483651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ekonomie.topsid.com/index.php?war=trh_a_jeho_zakony&amp;unit=trzni_rovnovaha" TargetMode="External"/><Relationship Id="rId2" Type="http://schemas.openxmlformats.org/officeDocument/2006/relationships/hyperlink" Target="http://ekonomie.topsid.com/index.php?war=trh_a_jeho_zakony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3" name="Group 67"/>
          <p:cNvGraphicFramePr>
            <a:graphicFrameLocks noGrp="1"/>
          </p:cNvGraphicFramePr>
          <p:nvPr/>
        </p:nvGraphicFramePr>
        <p:xfrm>
          <a:off x="750888" y="2060575"/>
          <a:ext cx="7924800" cy="3671888"/>
        </p:xfrm>
        <a:graphic>
          <a:graphicData uri="http://schemas.openxmlformats.org/drawingml/2006/table">
            <a:tbl>
              <a:tblPr/>
              <a:tblGrid>
                <a:gridCol w="2092325"/>
                <a:gridCol w="583247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40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Nabídka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Cena, množství, zákon nabídky, faktory ovlivňující nabídku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Kateřina Škultétyová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ročník, žáci 16 – 17 let, 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Instalatér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Verdana" pitchFamily="34" charset="0"/>
                          <a:cs typeface="Times New Roman" pitchFamily="18" charset="0"/>
                        </a:rPr>
                        <a:t>, Tesař, Truhlář, Zedník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snímek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Nabídka</a:t>
            </a:r>
            <a:r>
              <a:rPr lang="cs-CZ" sz="2800" b="1"/>
              <a:t> 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53B75CF1-1C49-44E1-AA12-9AB48A2E382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4397" name="TextovéPole 12"/>
          <p:cNvSpPr txBox="1">
            <a:spLocks noChangeArrowheads="1"/>
          </p:cNvSpPr>
          <p:nvPr/>
        </p:nvSpPr>
        <p:spPr bwMode="auto">
          <a:xfrm>
            <a:off x="787400" y="1454150"/>
            <a:ext cx="75612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VY_32_INOVACE_40_800</a:t>
            </a:r>
          </a:p>
        </p:txBody>
      </p:sp>
      <p:pic>
        <p:nvPicPr>
          <p:cNvPr id="1439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9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 kern="0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+mj-ea"/>
                <a:cs typeface="+mj-cs"/>
              </a:rPr>
              <a:t>STŘEDNÍ ŠKOLA STAVEBNÍ A TECHNICKÁ</a:t>
            </a:r>
            <a: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  <a:t/>
            </a:r>
            <a:b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Ústí nad Labem, Čelakovského 5, příspěvková organizace</a:t>
            </a:r>
            <a:b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30627DF-3AC9-4006-9C26-1D60B65328B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364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NABÍDKA</a:t>
            </a: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 kern="0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+mj-ea"/>
                <a:cs typeface="+mj-cs"/>
              </a:rPr>
              <a:t>STŘEDNÍ ŠKOLA STAVEBNÍ A TECHNICKÁ</a:t>
            </a:r>
            <a: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  <a:t/>
            </a:r>
            <a:b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Ústí nad Labem, Čelakovského 5, příspěvková organizace</a:t>
            </a:r>
            <a:b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D14254F-1C3D-48C5-A353-0224507A081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388" name="Rectangle 9"/>
          <p:cNvSpPr>
            <a:spLocks noGrp="1"/>
          </p:cNvSpPr>
          <p:nvPr>
            <p:ph type="body" idx="4294967295"/>
          </p:nvPr>
        </p:nvSpPr>
        <p:spPr>
          <a:xfrm>
            <a:off x="914400" y="1557338"/>
            <a:ext cx="8229600" cy="4525962"/>
          </a:xfrm>
        </p:spPr>
        <p:txBody>
          <a:bodyPr/>
          <a:lstStyle/>
          <a:p>
            <a:pPr eaLnBrk="1" hangingPunct="1"/>
            <a:r>
              <a:rPr lang="cs-CZ" sz="2400" smtClean="0"/>
              <a:t>množství zboží nabízené všemi prodávajícími při určité ceně</a:t>
            </a: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1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pic>
        <p:nvPicPr>
          <p:cNvPr id="16392" name="Picture 11" descr="nabídka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627313" y="2924175"/>
            <a:ext cx="4286250" cy="2328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 kern="0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+mj-ea"/>
                <a:cs typeface="+mj-cs"/>
              </a:rPr>
              <a:t>STŘEDNÍ ŠKOLA STAVEBNÍ A TECHNICKÁ</a:t>
            </a:r>
            <a: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  <a:t/>
            </a:r>
            <a:b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Ústí nad Labem, Čelakovského 5, příspěvková organizace</a:t>
            </a:r>
            <a:b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1CA056A-BC28-457B-9F21-F8EA63C6E28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2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individuální nabídka – nabídka jednoho výrobce určitého statku nebo služby</a:t>
            </a:r>
          </a:p>
          <a:p>
            <a:pPr eaLnBrk="1" hangingPunct="1"/>
            <a:r>
              <a:rPr lang="cs-CZ" sz="2400" smtClean="0"/>
              <a:t>dílčí nabídka – nabídka všech výrobců určitého zboží  v určitém regionu, dílčí nabídka je součtem individuálních nabídek</a:t>
            </a:r>
          </a:p>
          <a:p>
            <a:pPr eaLnBrk="1" hangingPunct="1"/>
            <a:r>
              <a:rPr lang="cs-CZ" sz="2400" smtClean="0"/>
              <a:t>agregátní nabídka – nabídka všech výrobců všech druhů zboží v jednom státě</a:t>
            </a:r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 kern="0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+mj-ea"/>
                <a:cs typeface="+mj-cs"/>
              </a:rPr>
              <a:t>STŘEDNÍ ŠKOLA STAVEBNÍ A TECHNICKÁ</a:t>
            </a:r>
            <a: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  <a:t/>
            </a:r>
            <a:b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Ústí nad Labem, Čelakovského 5, příspěvková organizace</a:t>
            </a:r>
            <a:b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102B245-6962-42B2-BE21-0C9C145C72A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36" name="Rectangle 9"/>
          <p:cNvSpPr>
            <a:spLocks noGrp="1"/>
          </p:cNvSpPr>
          <p:nvPr>
            <p:ph type="body" idx="4294967295"/>
          </p:nvPr>
        </p:nvSpPr>
        <p:spPr>
          <a:xfrm>
            <a:off x="900113" y="1628775"/>
            <a:ext cx="7772400" cy="4530725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Zákon nabídky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s rostoucí cenou roste i nabídka zboží</a:t>
            </a:r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 kern="0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+mj-ea"/>
                <a:cs typeface="+mj-cs"/>
              </a:rPr>
              <a:t>STŘEDNÍ ŠKOLA STAVEBNÍ A TECHNICKÁ</a:t>
            </a:r>
            <a: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  <a:t/>
            </a:r>
            <a:b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Ústí nad Labem, Čelakovského 5, příspěvková organizace</a:t>
            </a:r>
            <a:b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76D8A08-9F68-46CE-89A7-0A908126FC0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460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Faktory ovlivňující nabídku: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z="2400" smtClean="0"/>
              <a:t>cena</a:t>
            </a:r>
          </a:p>
          <a:p>
            <a:pPr eaLnBrk="1" hangingPunct="1"/>
            <a:r>
              <a:rPr lang="cs-CZ" sz="2400" smtClean="0"/>
              <a:t>náklady výroby a obchodu (dražší suroviny a energie, snižování nákladů zaváděním nejnovějších  technologií)</a:t>
            </a:r>
          </a:p>
          <a:p>
            <a:pPr eaLnBrk="1" hangingPunct="1"/>
            <a:r>
              <a:rPr lang="cs-CZ" sz="2400" smtClean="0"/>
              <a:t>změny vnějších podmínek podnikání (organizace trhu, počasí pro zemědělce)</a:t>
            </a:r>
          </a:p>
          <a:p>
            <a:pPr eaLnBrk="1" hangingPunct="1">
              <a:buFont typeface="Wingdings" pitchFamily="2" charset="2"/>
              <a:buNone/>
            </a:pPr>
            <a:endParaRPr lang="cs-CZ" sz="2000" smtClean="0"/>
          </a:p>
          <a:p>
            <a:pPr eaLnBrk="1" hangingPunct="1"/>
            <a:endParaRPr lang="cs-CZ" sz="2000" smtClean="0"/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 kern="0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+mj-ea"/>
                <a:cs typeface="+mj-cs"/>
              </a:rPr>
              <a:t>STŘEDNÍ ŠKOLA STAVEBNÍ A TECHNICKÁ</a:t>
            </a:r>
            <a: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  <a:t/>
            </a:r>
            <a:b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Ústí nad Labem, Čelakovského 5, příspěvková organizace</a:t>
            </a:r>
            <a:b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6A1BE14-97D0-4D9E-A065-D712879EBDB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484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Tržní rovnováha</a:t>
            </a:r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pic>
        <p:nvPicPr>
          <p:cNvPr id="20488" name="Picture 11" descr="Tr&amp;zcaron;ní rovnováha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84438" y="3068638"/>
            <a:ext cx="3810000" cy="200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 kern="0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+mj-ea"/>
                <a:cs typeface="+mj-cs"/>
              </a:rPr>
              <a:t>STŘEDNÍ ŠKOLA STAVEBNÍ A TECHNICKÁ</a:t>
            </a:r>
            <a: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  <a:t/>
            </a:r>
            <a:b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Ústí nad Labem, Čelakovského 5, příspěvková organizace</a:t>
            </a:r>
            <a:b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65AFB300-D291-42AB-8A86-01B250CD5B3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1508" name="Rectangle 10"/>
          <p:cNvSpPr>
            <a:spLocks noGrp="1"/>
          </p:cNvSpPr>
          <p:nvPr>
            <p:ph type="body" idx="4294967295"/>
          </p:nvPr>
        </p:nvSpPr>
        <p:spPr>
          <a:xfrm>
            <a:off x="900113" y="1628775"/>
            <a:ext cx="7772400" cy="4530725"/>
          </a:xfrm>
        </p:spPr>
        <p:txBody>
          <a:bodyPr/>
          <a:lstStyle/>
          <a:p>
            <a:pPr eaLnBrk="1" hangingPunct="1"/>
            <a:endParaRPr lang="cs-CZ" sz="2000" smtClean="0"/>
          </a:p>
          <a:p>
            <a:pPr eaLnBrk="1" hangingPunct="1"/>
            <a:endParaRPr lang="cs-CZ" sz="2400" smtClean="0"/>
          </a:p>
          <a:p>
            <a:pPr eaLnBrk="1" hangingPunct="1"/>
            <a:r>
              <a:rPr lang="cs-CZ" sz="2400" smtClean="0"/>
              <a:t>Nakresli křivku nabídky.</a:t>
            </a:r>
          </a:p>
          <a:p>
            <a:pPr eaLnBrk="1" hangingPunct="1"/>
            <a:r>
              <a:rPr lang="cs-CZ" sz="2400" smtClean="0"/>
              <a:t>Popiš dílčí nabídku.</a:t>
            </a:r>
          </a:p>
          <a:p>
            <a:pPr eaLnBrk="1" hangingPunct="1"/>
            <a:r>
              <a:rPr lang="cs-CZ" sz="2400" smtClean="0"/>
              <a:t>Vysvětli pojem nabídka.</a:t>
            </a:r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TextovéPole 9"/>
          <p:cNvSpPr txBox="1">
            <a:spLocks noChangeArrowheads="1"/>
          </p:cNvSpPr>
          <p:nvPr/>
        </p:nvSpPr>
        <p:spPr bwMode="auto">
          <a:xfrm>
            <a:off x="3475038" y="1485900"/>
            <a:ext cx="21431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Souhrn učiva</a:t>
            </a:r>
          </a:p>
        </p:txBody>
      </p:sp>
      <p:sp>
        <p:nvSpPr>
          <p:cNvPr id="21512" name="TextovéPole 10"/>
          <p:cNvSpPr txBox="1">
            <a:spLocks noChangeArrowheads="1"/>
          </p:cNvSpPr>
          <p:nvPr/>
        </p:nvSpPr>
        <p:spPr bwMode="auto">
          <a:xfrm>
            <a:off x="827088" y="1773238"/>
            <a:ext cx="76327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0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 kern="0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+mj-ea"/>
                <a:cs typeface="+mj-cs"/>
              </a:rPr>
              <a:t>STŘEDNÍ ŠKOLA STAVEBNÍ A TECHNICKÁ</a:t>
            </a:r>
            <a: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  <a:t/>
            </a:r>
            <a:b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Ústí nad Labem, Čelakovského 5, příspěvková organizace</a:t>
            </a:r>
            <a:b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4457650E-426B-4F7F-AAB0-40E61D87CAE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2532" name="Rectangle 9"/>
          <p:cNvSpPr>
            <a:spLocks noGrp="1"/>
          </p:cNvSpPr>
          <p:nvPr>
            <p:ph type="body" idx="4294967295"/>
          </p:nvPr>
        </p:nvSpPr>
        <p:spPr>
          <a:xfrm>
            <a:off x="827088" y="2327275"/>
            <a:ext cx="7772400" cy="4530725"/>
          </a:xfrm>
        </p:spPr>
        <p:txBody>
          <a:bodyPr/>
          <a:lstStyle/>
          <a:p>
            <a:pPr eaLnBrk="1" hangingPunct="1"/>
            <a:r>
              <a:rPr lang="pt-BR" sz="1800" smtClean="0"/>
              <a:t>AUTOR NEUVEDEN. http://ekonomie.topsid.com/ [online]. [cit. 22.</a:t>
            </a:r>
            <a:r>
              <a:rPr lang="cs-CZ" sz="1800" smtClean="0"/>
              <a:t>8</a:t>
            </a:r>
            <a:r>
              <a:rPr lang="pt-BR" sz="1800" smtClean="0"/>
              <a:t>.2013]. Dostupný na WWW: </a:t>
            </a:r>
            <a:r>
              <a:rPr lang="pt-BR" sz="1800" smtClean="0">
                <a:hlinkClick r:id="rId2"/>
              </a:rPr>
              <a:t>http://ekonomie.topsid.com/index.php?war=trh_a_jeho_zakony</a:t>
            </a:r>
            <a:endParaRPr lang="cs-CZ" sz="1800" smtClean="0"/>
          </a:p>
          <a:p>
            <a:pPr eaLnBrk="1" hangingPunct="1"/>
            <a:r>
              <a:rPr lang="cs-CZ" sz="1800" smtClean="0"/>
              <a:t>AUTOR NEUVEDEN. http://ekonomie.topsid.com/ [online]. [cit. 22.08.2013]. Dostupný na WWW: </a:t>
            </a:r>
            <a:r>
              <a:rPr lang="cs-CZ" sz="1800" smtClean="0">
                <a:hlinkClick r:id="rId3"/>
              </a:rPr>
              <a:t>http://ekonomie.topsid.com/index.php?war=trh_a_jeho_zakony&amp;unit=trzni_rovnovaha</a:t>
            </a:r>
            <a:r>
              <a:rPr lang="cs-CZ" sz="1800" smtClean="0"/>
              <a:t> </a:t>
            </a:r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TextovéPole 9"/>
          <p:cNvSpPr txBox="1">
            <a:spLocks noChangeArrowheads="1"/>
          </p:cNvSpPr>
          <p:nvPr/>
        </p:nvSpPr>
        <p:spPr bwMode="auto">
          <a:xfrm>
            <a:off x="3402013" y="1558925"/>
            <a:ext cx="232251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Použité zdroje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 kern="0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+mj-ea"/>
                <a:cs typeface="+mj-cs"/>
              </a:rPr>
              <a:t>STŘEDNÍ ŠKOLA STAVEBNÍ A TECHNICKÁ</a:t>
            </a:r>
            <a: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  <a:t/>
            </a:r>
            <a:b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Ústí nad Labem, Čelakovského 5, příspěvková organizace</a:t>
            </a:r>
            <a:b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1297</TotalTime>
  <Words>358</Words>
  <Application>Microsoft Office PowerPoint</Application>
  <PresentationFormat>Předvádění na obrazovce (4:3)</PresentationFormat>
  <Paragraphs>81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7" baseType="lpstr">
      <vt:lpstr>Arial</vt:lpstr>
      <vt:lpstr>Times New Roman</vt:lpstr>
      <vt:lpstr>Wingdings</vt:lpstr>
      <vt:lpstr>Calibri</vt:lpstr>
      <vt:lpstr>Verdana</vt:lpstr>
      <vt:lpstr>Book Antiqua</vt:lpstr>
      <vt:lpstr>Vrstvy</vt:lpstr>
      <vt:lpstr>Vrstvy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Katka</cp:lastModifiedBy>
  <cp:revision>93</cp:revision>
  <dcterms:created xsi:type="dcterms:W3CDTF">2010-11-01T23:40:31Z</dcterms:created>
  <dcterms:modified xsi:type="dcterms:W3CDTF">2013-10-22T18:21:58Z</dcterms:modified>
</cp:coreProperties>
</file>