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VY_32_INOVACE_8C_04_Sousední státy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/>
            <a:t>: </a:t>
          </a:r>
          <a:r>
            <a:rPr lang="cs-CZ" sz="1700" kern="120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VY_32_INOVACE_8C_04_Sousední státy 2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Vlastivěda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f/LocationCzechRepublic.svg/800px-LocationCzechRepublic.svg.pn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757941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čtou žáci údaje o sousedních státech – Rakousku a Německu, ukazují  je na mapě, diskutují nad obrázky o zemích a na závěr si zopakují všechny sousední státy a jejich hlavní města a vlajky. Kliknutím se zobrazí správné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na mapě Německo a Rakousko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42" t="-2988" r="17408" b="34395"/>
          <a:stretch/>
        </p:blipFill>
        <p:spPr>
          <a:xfrm>
            <a:off x="1835696" y="1988840"/>
            <a:ext cx="5112568" cy="4017018"/>
          </a:xfrm>
        </p:spPr>
      </p:pic>
      <p:sp>
        <p:nvSpPr>
          <p:cNvPr id="7" name="TextovéPole 6"/>
          <p:cNvSpPr txBox="1"/>
          <p:nvPr/>
        </p:nvSpPr>
        <p:spPr>
          <a:xfrm>
            <a:off x="2339752" y="29969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Německo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5945" y="40050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Rakousko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78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5635" y="836712"/>
            <a:ext cx="6965245" cy="1202485"/>
          </a:xfrm>
        </p:spPr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060848"/>
            <a:ext cx="6759853" cy="3662221"/>
          </a:xfrm>
        </p:spPr>
        <p:txBody>
          <a:bodyPr/>
          <a:lstStyle/>
          <a:p>
            <a:r>
              <a:rPr lang="cs-CZ" dirty="0"/>
              <a:t>hlavní město:  </a:t>
            </a:r>
            <a:r>
              <a:rPr lang="cs-CZ" dirty="0" smtClean="0"/>
              <a:t>Berlín</a:t>
            </a:r>
            <a:endParaRPr lang="cs-CZ" dirty="0"/>
          </a:p>
          <a:p>
            <a:r>
              <a:rPr lang="cs-CZ" dirty="0"/>
              <a:t>obyvatel : </a:t>
            </a:r>
            <a:r>
              <a:rPr lang="cs-CZ" dirty="0" smtClean="0"/>
              <a:t>81 800 </a:t>
            </a:r>
            <a:r>
              <a:rPr lang="cs-CZ" dirty="0"/>
              <a:t>000</a:t>
            </a:r>
          </a:p>
          <a:p>
            <a:r>
              <a:rPr lang="cs-CZ" dirty="0"/>
              <a:t>jazyk</a:t>
            </a:r>
            <a:r>
              <a:rPr lang="cs-CZ" dirty="0" smtClean="0"/>
              <a:t>: němčina</a:t>
            </a:r>
          </a:p>
          <a:p>
            <a:r>
              <a:rPr lang="cs-CZ" dirty="0"/>
              <a:t>b</a:t>
            </a:r>
            <a:r>
              <a:rPr lang="cs-CZ" dirty="0" smtClean="0"/>
              <a:t>ohatý průmyslový stát</a:t>
            </a:r>
          </a:p>
          <a:p>
            <a:r>
              <a:rPr lang="cs-CZ" dirty="0"/>
              <a:t>h</a:t>
            </a:r>
            <a:r>
              <a:rPr lang="cs-CZ" dirty="0" smtClean="0"/>
              <a:t>ory: Alpy</a:t>
            </a:r>
          </a:p>
          <a:p>
            <a:r>
              <a:rPr lang="cs-CZ" dirty="0"/>
              <a:t>p</a:t>
            </a:r>
            <a:r>
              <a:rPr lang="cs-CZ" dirty="0" smtClean="0"/>
              <a:t>římořský stát: Severní a Baltské moře</a:t>
            </a:r>
          </a:p>
          <a:p>
            <a:r>
              <a:rPr lang="cs-CZ" dirty="0"/>
              <a:t>v</a:t>
            </a:r>
            <a:r>
              <a:rPr lang="cs-CZ" dirty="0" smtClean="0"/>
              <a:t>ýroba aut: Mercedes, BMW, Volkswagen</a:t>
            </a:r>
          </a:p>
          <a:p>
            <a:r>
              <a:rPr lang="cs-CZ" dirty="0" smtClean="0"/>
              <a:t>Hudební skladatelé: Beethoven, Bach</a:t>
            </a:r>
          </a:p>
          <a:p>
            <a:endParaRPr lang="cs-CZ" dirty="0"/>
          </a:p>
        </p:txBody>
      </p:sp>
      <p:pic>
        <p:nvPicPr>
          <p:cNvPr id="1026" name="Picture 2" descr="C:\Users\Andrea\AppData\Local\Microsoft\Windows\Temporary Internet Files\Content.IE5\4EZ2AW5U\MP9003626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3657600" cy="218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62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4EZ2AW5U\MP900438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6336" y="4365104"/>
            <a:ext cx="1365515" cy="20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HWMI5TK6\MP90042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52" y="4381889"/>
            <a:ext cx="1673309" cy="247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ndrea\AppData\Local\Microsoft\Windows\Temporary Internet Files\Content.IE5\928V8WVT\MP900425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20480"/>
            <a:ext cx="1872208" cy="280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ndrea\AppData\Local\Microsoft\Windows\Temporary Internet Files\Content.IE5\4EZ2AW5U\MC900370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84698"/>
            <a:ext cx="1317650" cy="185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410" y="13676"/>
            <a:ext cx="1807583" cy="23486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4465" y="2163003"/>
            <a:ext cx="2219950" cy="2276872"/>
          </a:xfrm>
          <a:prstGeom prst="rect">
            <a:avLst/>
          </a:prstGeom>
        </p:spPr>
      </p:pic>
      <p:pic>
        <p:nvPicPr>
          <p:cNvPr id="2058" name="Picture 10" descr="C:\Users\Andrea\AppData\Local\Microsoft\Windows\Temporary Internet Files\Content.IE5\858SS3H0\MC900415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175" y="1851433"/>
            <a:ext cx="2730874" cy="187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ndrea\AppData\Local\Microsoft\Windows\Temporary Internet Files\Content.IE5\HWMI5TK6\MP90043399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4941168"/>
            <a:ext cx="2309767" cy="173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ndrea\AppData\Local\Microsoft\Windows\Temporary Internet Files\Content.IE5\0OWDWCMG\MC90042965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415" y="2328918"/>
            <a:ext cx="18605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ndrea\AppData\Local\Microsoft\Windows\Temporary Internet Files\Content.IE5\0OWDWCMG\MC900406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544648"/>
            <a:ext cx="2249512" cy="13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52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3"/>
            <a:ext cx="6687845" cy="3518205"/>
          </a:xfrm>
        </p:spPr>
        <p:txBody>
          <a:bodyPr/>
          <a:lstStyle/>
          <a:p>
            <a:r>
              <a:rPr lang="cs-CZ" dirty="0"/>
              <a:t>hlavní město:  </a:t>
            </a:r>
            <a:r>
              <a:rPr lang="cs-CZ" dirty="0" smtClean="0"/>
              <a:t>Vídeň</a:t>
            </a:r>
            <a:endParaRPr lang="cs-CZ" dirty="0"/>
          </a:p>
          <a:p>
            <a:r>
              <a:rPr lang="cs-CZ" dirty="0"/>
              <a:t>obyvatel : </a:t>
            </a:r>
            <a:r>
              <a:rPr lang="cs-CZ" dirty="0" smtClean="0"/>
              <a:t>8 400 </a:t>
            </a:r>
            <a:r>
              <a:rPr lang="cs-CZ" dirty="0"/>
              <a:t>000</a:t>
            </a:r>
          </a:p>
          <a:p>
            <a:r>
              <a:rPr lang="cs-CZ" dirty="0"/>
              <a:t>jazyk</a:t>
            </a:r>
            <a:r>
              <a:rPr lang="cs-CZ" dirty="0" smtClean="0"/>
              <a:t>: němčina</a:t>
            </a:r>
          </a:p>
          <a:p>
            <a:r>
              <a:rPr lang="cs-CZ" dirty="0"/>
              <a:t>h</a:t>
            </a:r>
            <a:r>
              <a:rPr lang="cs-CZ" dirty="0" smtClean="0"/>
              <a:t>ornatý stát: Alpy</a:t>
            </a:r>
          </a:p>
          <a:p>
            <a:r>
              <a:rPr lang="cs-CZ" dirty="0" smtClean="0"/>
              <a:t>lyžařská velmoc</a:t>
            </a:r>
          </a:p>
          <a:p>
            <a:r>
              <a:rPr lang="cs-CZ" dirty="0"/>
              <a:t>h</a:t>
            </a:r>
            <a:r>
              <a:rPr lang="cs-CZ" dirty="0" smtClean="0"/>
              <a:t>udební skladatel: W. A. Mozart</a:t>
            </a:r>
          </a:p>
          <a:p>
            <a:r>
              <a:rPr lang="cs-CZ" dirty="0" smtClean="0"/>
              <a:t>Vídeň – kavárny, galerie, vídeňský řízek</a:t>
            </a:r>
            <a:endParaRPr lang="cs-CZ" dirty="0"/>
          </a:p>
        </p:txBody>
      </p:sp>
      <p:pic>
        <p:nvPicPr>
          <p:cNvPr id="3074" name="Picture 2" descr="C:\Users\Andrea\AppData\Local\Microsoft\Windows\Temporary Internet Files\Content.IE5\928V8WVT\MP9003626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a\AppData\Local\Microsoft\Windows\Temporary Internet Files\Content.IE5\858SS3H0\MC900349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1812341" cy="106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32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pic>
        <p:nvPicPr>
          <p:cNvPr id="4099" name="Picture 3" descr="C:\Users\Andrea\AppData\Local\Microsoft\Windows\Temporary Internet Files\Content.IE5\HWMI5TK6\MC900415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65104"/>
            <a:ext cx="2795407" cy="201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ndrea\AppData\Local\Microsoft\Windows\Temporary Internet Files\Content.IE5\4EZ2AW5U\MP900403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65104"/>
            <a:ext cx="1566684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ndrea\AppData\Local\Microsoft\Windows\Temporary Internet Files\Content.IE5\858SS3H0\MP9004243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06" y="2276872"/>
            <a:ext cx="2741516" cy="183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ndrea\AppData\Local\Microsoft\Windows\Temporary Internet Files\Content.IE5\928V8WVT\MP9004266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4655931"/>
            <a:ext cx="2651874" cy="176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ndrea\AppData\Local\Microsoft\Windows\Temporary Internet Files\Content.IE5\928V8WVT\MP9004229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687" y="764704"/>
            <a:ext cx="3095886" cy="2034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922035"/>
            <a:ext cx="1951814" cy="20654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18" y="466428"/>
            <a:ext cx="2057729" cy="148928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143145"/>
            <a:ext cx="1266453" cy="1688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12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zemi, vlajku a hlavní město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17426" y="2132856"/>
            <a:ext cx="2304256" cy="3613999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Německo</a:t>
            </a:r>
          </a:p>
          <a:p>
            <a:endParaRPr lang="cs-CZ" sz="3200" dirty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Rakousko</a:t>
            </a:r>
          </a:p>
          <a:p>
            <a:endParaRPr lang="cs-CZ" sz="3200" dirty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Slovensko</a:t>
            </a:r>
          </a:p>
          <a:p>
            <a:endParaRPr lang="cs-CZ" sz="3200" dirty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Polsko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Andrea\AppData\Local\Microsoft\Windows\Temporary Internet Files\Content.IE5\4EZ2AW5U\MC900129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877" y="4437111"/>
            <a:ext cx="1285221" cy="105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a\AppData\Local\Microsoft\Windows\Temporary Internet Files\Content.IE5\858SS3H0\MC900129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720" y="3365748"/>
            <a:ext cx="1267835" cy="94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858SS3H0\MC9001292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824" y="2132856"/>
            <a:ext cx="1216241" cy="112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HWMI5TK6\MC9001292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789" y="5589240"/>
            <a:ext cx="1296309" cy="104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96136" y="2348880"/>
            <a:ext cx="24482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Varšava</a:t>
            </a:r>
            <a:endParaRPr lang="cs-CZ" sz="3200" dirty="0">
              <a:solidFill>
                <a:srgbClr val="FFC000"/>
              </a:solidFill>
            </a:endParaRPr>
          </a:p>
          <a:p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Vídeň</a:t>
            </a:r>
            <a:endParaRPr lang="cs-CZ" sz="3200" dirty="0">
              <a:solidFill>
                <a:srgbClr val="FFC000"/>
              </a:solidFill>
            </a:endParaRPr>
          </a:p>
          <a:p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Bratislava</a:t>
            </a:r>
            <a:endParaRPr lang="cs-CZ" sz="3200" dirty="0">
              <a:solidFill>
                <a:srgbClr val="FFC000"/>
              </a:solidFill>
            </a:endParaRPr>
          </a:p>
          <a:p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Berlín</a:t>
            </a:r>
            <a:endParaRPr lang="cs-CZ" sz="3200" dirty="0">
              <a:solidFill>
                <a:srgbClr val="FFC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843808" y="2564904"/>
            <a:ext cx="884981" cy="12624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051" idx="3"/>
          </p:cNvCxnSpPr>
          <p:nvPr/>
        </p:nvCxnSpPr>
        <p:spPr>
          <a:xfrm>
            <a:off x="5028555" y="3836098"/>
            <a:ext cx="839589" cy="175314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050" idx="1"/>
          </p:cNvCxnSpPr>
          <p:nvPr/>
        </p:nvCxnSpPr>
        <p:spPr>
          <a:xfrm>
            <a:off x="2915816" y="3645024"/>
            <a:ext cx="824061" cy="1320845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2050" idx="3"/>
          </p:cNvCxnSpPr>
          <p:nvPr/>
        </p:nvCxnSpPr>
        <p:spPr>
          <a:xfrm flipV="1">
            <a:off x="5025098" y="3645024"/>
            <a:ext cx="843046" cy="1320845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2053" idx="1"/>
          </p:cNvCxnSpPr>
          <p:nvPr/>
        </p:nvCxnSpPr>
        <p:spPr>
          <a:xfrm>
            <a:off x="2915816" y="4965868"/>
            <a:ext cx="812973" cy="114527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2053" idx="3"/>
          </p:cNvCxnSpPr>
          <p:nvPr/>
        </p:nvCxnSpPr>
        <p:spPr>
          <a:xfrm flipV="1">
            <a:off x="5025098" y="4712669"/>
            <a:ext cx="843046" cy="139847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27536" y="2780928"/>
            <a:ext cx="1245021" cy="3240360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2052" idx="3"/>
          </p:cNvCxnSpPr>
          <p:nvPr/>
        </p:nvCxnSpPr>
        <p:spPr>
          <a:xfrm>
            <a:off x="4985065" y="2694070"/>
            <a:ext cx="883079" cy="0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72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4"/>
            <a:ext cx="6912768" cy="3603812"/>
          </a:xfrm>
        </p:spPr>
        <p:txBody>
          <a:bodyPr>
            <a:normAutofit fontScale="85000" lnSpcReduction="2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upload.wikimedia.org/wikipedia/commons/thumb/a/af/LocationCzechRepublic.svg/800px-LocationCzechRepublic.svg.png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http://upload.wikimedia.org/wikipedia/commons/thumb/d/dc/Hallstatt_um_1900.jpeg/800px-Hallstatt_um_1900.jpeg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http://upload.wikimedia.org/wikipedia/commons/thumb/f/f8/Schloss_Neuschwanstein_2013.jpg/800px-Schloss_Neuschwanstein_2013.jpg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Vlastivěda 4, učebnice – Nová škola Brno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2003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lastní fotografie</a:t>
            </a:r>
            <a:endParaRPr lang="cs-CZ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Vlastní 1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FF0000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334</TotalTime>
  <Words>209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Anotace</vt:lpstr>
      <vt:lpstr>Najdi na mapě Německo a Rakousko</vt:lpstr>
      <vt:lpstr>Německo</vt:lpstr>
      <vt:lpstr>Německo</vt:lpstr>
      <vt:lpstr>Rakousko</vt:lpstr>
      <vt:lpstr>Rakousko</vt:lpstr>
      <vt:lpstr>Spoj zemi, vlajku a hlavní město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45</cp:revision>
  <dcterms:created xsi:type="dcterms:W3CDTF">2011-08-21T15:31:45Z</dcterms:created>
  <dcterms:modified xsi:type="dcterms:W3CDTF">2013-10-23T15:32:52Z</dcterms:modified>
</cp:coreProperties>
</file>