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71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2" r:id="rId17"/>
    <p:sldId id="273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VY_32_INOVACE_8C_06_Praha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VY_32_INOVACE_8C_06_Praha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Vlastivěda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" TargetMode="External"/><Relationship Id="rId3" Type="http://schemas.openxmlformats.org/officeDocument/2006/relationships/hyperlink" Target="http://upload.wikimedia.org/wikipedia/commons/thumb/4/47/Prague_Castle_from_Vltava_bank.jpg/800px-Prague_Castle_from_Vltava_bank.jpg" TargetMode="External"/><Relationship Id="rId7" Type="http://schemas.openxmlformats.org/officeDocument/2006/relationships/hyperlink" Target="http://upload.wikimedia.org/wikipedia/commons/thumb/3/33/Zizkov_Crawling_Babies.jpg/400px-Zizkov_Crawling_Babies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9/Wenzelsplatz-00.jpg/450px-Wenzelsplatz-00.jpg" TargetMode="External"/><Relationship Id="rId5" Type="http://schemas.openxmlformats.org/officeDocument/2006/relationships/hyperlink" Target="http://upload.wikimedia.org/wikipedia/commons/thumb/e/ec/Prague_gold_alley.jpg/439px-Prague_gold_alley.jpg" TargetMode="External"/><Relationship Id="rId4" Type="http://schemas.openxmlformats.org/officeDocument/2006/relationships/hyperlink" Target="http://upload.wikimedia.org/wikipedia/commons/thumb/1/13/Prague_Castle_Mathias_Gate.jpg/450px-Prague_Castle_Mathias_Ga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647909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Prezentaci lze využít k výkladu a zápisům učiva o Praze. Děti čtou informace a na obrázku vidí probíranou památku.</a:t>
            </a:r>
          </a:p>
          <a:p>
            <a:r>
              <a:rPr lang="cs-CZ" dirty="0" smtClean="0"/>
              <a:t>Je určeno pro seznámení s hlavním městem před exkurzí.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ndrea\AppData\Local\Microsoft\Windows\Temporary Internet Files\Content.IE5\KP7YBLQC\MP9004278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1128"/>
            <a:ext cx="8229600" cy="5073427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Praha je hlavní a současně největší město České republiky, žije zde asi 1,2 milionu obyvatel.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Leží na řece Vltavě, uprostřed Středočeského kraje.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Sídlí zde prezident republiky, vláda, vrchní soud…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41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Název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r>
              <a:rPr lang="cs-CZ" dirty="0" smtClean="0"/>
              <a:t>Název města Praha je pravděpodobně odvozen od prahu přes řeku Vltavu – tedy jezu.</a:t>
            </a:r>
          </a:p>
          <a:p>
            <a:endParaRPr lang="cs-CZ" dirty="0" smtClean="0"/>
          </a:p>
          <a:p>
            <a:r>
              <a:rPr lang="cs-CZ" dirty="0"/>
              <a:t> Pověst o založení Prahy název vysvětluje tím, že kněžna </a:t>
            </a:r>
            <a:r>
              <a:rPr lang="cs-CZ" dirty="0" smtClean="0"/>
              <a:t>Libuše</a:t>
            </a:r>
            <a:r>
              <a:rPr lang="cs-CZ" dirty="0"/>
              <a:t> </a:t>
            </a:r>
            <a:r>
              <a:rPr lang="cs-CZ" dirty="0" smtClean="0"/>
              <a:t>nechala </a:t>
            </a:r>
            <a:r>
              <a:rPr lang="cs-CZ" dirty="0"/>
              <a:t>založit město tam, kde osadník uprostřed lesa tesal práh ke svému </a:t>
            </a:r>
            <a:r>
              <a:rPr lang="cs-CZ" dirty="0" smtClean="0"/>
              <a:t>srubu.</a:t>
            </a:r>
            <a:endParaRPr lang="cs-CZ" dirty="0"/>
          </a:p>
        </p:txBody>
      </p:sp>
      <p:pic>
        <p:nvPicPr>
          <p:cNvPr id="2056" name="Picture 8" descr="C:\Users\Andrea\AppData\Local\Microsoft\Windows\Temporary Internet Files\Content.IE5\ER18ZYPA\MC900415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75100"/>
            <a:ext cx="3290002" cy="238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76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40668"/>
            <a:ext cx="8268411" cy="62013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Pražský hrad je dominantou města.</a:t>
            </a:r>
          </a:p>
          <a:p>
            <a:r>
              <a:rPr lang="cs-CZ" b="1" dirty="0"/>
              <a:t>Od 9. století býval sídlem </a:t>
            </a:r>
            <a:r>
              <a:rPr lang="cs-CZ" b="1" dirty="0" smtClean="0"/>
              <a:t>českých knížat, později</a:t>
            </a:r>
            <a:r>
              <a:rPr lang="cs-CZ" b="1" dirty="0"/>
              <a:t> králů a od roku 1918 je sídlem </a:t>
            </a:r>
            <a:r>
              <a:rPr lang="cs-CZ" b="1" dirty="0" smtClean="0"/>
              <a:t>prezidenta                 republiky</a:t>
            </a:r>
            <a:r>
              <a:rPr lang="cs-CZ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5766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7165" y="556118"/>
            <a:ext cx="3515883" cy="26369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825425"/>
            <a:ext cx="2520280" cy="1890210"/>
          </a:xfrm>
          <a:prstGeom prst="rect">
            <a:avLst/>
          </a:prstGeom>
        </p:spPr>
      </p:pic>
      <p:pic>
        <p:nvPicPr>
          <p:cNvPr id="4098" name="Picture 2" descr="C:\Users\Andrea\AppData\Local\Microsoft\Windows\Temporary Internet Files\Content.IE5\KP7YBLQC\MP90040713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65393"/>
            <a:ext cx="4527893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5576" y="375390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Čestná stráž na Pražském hradě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6346303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Katedrála Svatého Víta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9" name="Picture 3" descr="C:\Users\Andrea\AppData\Local\Microsoft\Windows\Temporary Internet Files\Content.IE5\SI0Z3P59\MP9004021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89555"/>
            <a:ext cx="3570203" cy="237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70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258" y="476672"/>
            <a:ext cx="3889440" cy="53070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42570"/>
            <a:ext cx="3165816" cy="42210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5085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Matyášova brána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3400" y="6021288"/>
            <a:ext cx="4048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Zlatá ulička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8655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80671" y="2776129"/>
            <a:ext cx="4506697" cy="338002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603448"/>
            <a:ext cx="8229600" cy="1600200"/>
          </a:xfrm>
        </p:spPr>
        <p:txBody>
          <a:bodyPr/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5123" name="Picture 3" descr="C:\Users\Andrea\AppData\Local\Microsoft\Windows\Temporary Internet Files\Content.IE5\ER18ZYPA\MP9004279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71" y="2212791"/>
            <a:ext cx="2944048" cy="439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104943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Karlův most</a:t>
            </a:r>
            <a:r>
              <a:rPr lang="cs-CZ" sz="2400" dirty="0"/>
              <a:t> je </a:t>
            </a:r>
            <a:r>
              <a:rPr lang="cs-CZ" sz="2400" dirty="0" smtClean="0"/>
              <a:t>nejstarší stojící</a:t>
            </a:r>
            <a:r>
              <a:rPr lang="cs-CZ" sz="2400" dirty="0"/>
              <a:t> </a:t>
            </a:r>
            <a:r>
              <a:rPr lang="cs-CZ" sz="2400" dirty="0" smtClean="0"/>
              <a:t>most</a:t>
            </a:r>
            <a:r>
              <a:rPr lang="cs-CZ" sz="2400" dirty="0"/>
              <a:t> </a:t>
            </a:r>
            <a:r>
              <a:rPr lang="cs-CZ" sz="2400" dirty="0" smtClean="0"/>
              <a:t>přes řeku Vltavu. Dal ho postavit Karel IV místo zničeného Juditina mostu. </a:t>
            </a:r>
            <a:r>
              <a:rPr lang="cs-CZ" sz="2400" dirty="0"/>
              <a:t>Most byl postupně ozdoben jednatřiceti </a:t>
            </a:r>
            <a:r>
              <a:rPr lang="cs-CZ" sz="2400" dirty="0" smtClean="0"/>
              <a:t>sochami</a:t>
            </a:r>
            <a:r>
              <a:rPr lang="cs-CZ" sz="2400" dirty="0"/>
              <a:t> </a:t>
            </a:r>
            <a:r>
              <a:rPr lang="cs-CZ" sz="2400" dirty="0" smtClean="0"/>
              <a:t>a sousošími.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606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pic>
        <p:nvPicPr>
          <p:cNvPr id="6146" name="Picture 2" descr="C:\Users\Andrea\AppData\Local\Microsoft\Windows\Temporary Internet Files\Content.IE5\N9QPURIZ\MP90042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6588224" cy="417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1660158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centrem Starého Města a historického centra.  Prochází tudy  královská cesta.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7348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Andrea\AppData\Local\Microsoft\Windows\Temporary Internet Files\Content.IE5\N9QPURIZ\MP9004071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9050"/>
            <a:ext cx="460851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53524" y="1097741"/>
            <a:ext cx="4968552" cy="37264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5733256"/>
            <a:ext cx="3726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Pomník Jana Husa a </a:t>
            </a:r>
          </a:p>
          <a:p>
            <a:r>
              <a:rPr lang="cs-CZ" sz="2400" dirty="0"/>
              <a:t>Týnský chrám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97024" y="5392470"/>
            <a:ext cx="3726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Kostel Svatého Mikuláše 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Starém městě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681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Andrea\AppData\Local\Microsoft\Windows\Temporary Internet Files\Content.IE5\SI0Z3P59\MP9004424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74757"/>
            <a:ext cx="3491880" cy="244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11968" y="1228192"/>
            <a:ext cx="5436096" cy="40770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827030" y="3573016"/>
            <a:ext cx="39934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Staroměstský orloj nebo také Pražský orloj jsou 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středověké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astronomické hodiny  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umístěné na jižní straně věže Staroměstské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radnice. Podle pověsti ho vytvořil Mistr Hanuš a byl poté oslepen, ale skutečnost je jiná.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25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Václavské náměstí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8540" y="2132856"/>
            <a:ext cx="41044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Václavské náměstí se původně nazývalo </a:t>
            </a:r>
            <a:r>
              <a:rPr lang="cs-CZ" sz="2400" b="1" dirty="0"/>
              <a:t>Koňský </a:t>
            </a:r>
            <a:r>
              <a:rPr lang="cs-CZ" sz="2400" b="1" dirty="0" smtClean="0"/>
              <a:t>trh. </a:t>
            </a:r>
            <a:r>
              <a:rPr lang="cs-CZ" sz="2400" dirty="0" smtClean="0"/>
              <a:t>Má tvar velmi dlouhého obdélníku. </a:t>
            </a:r>
            <a:r>
              <a:rPr lang="cs-CZ" sz="2400" dirty="0"/>
              <a:t>Na horním konci náměstí tvoří dominantu velká budova Národního </a:t>
            </a:r>
            <a:r>
              <a:rPr lang="cs-CZ" sz="2400" dirty="0" smtClean="0"/>
              <a:t>muzea</a:t>
            </a:r>
            <a:r>
              <a:rPr lang="cs-CZ" sz="2400" dirty="0"/>
              <a:t>  a jezdecká socha </a:t>
            </a:r>
            <a:r>
              <a:rPr lang="cs-CZ" sz="2400" dirty="0" smtClean="0"/>
              <a:t>svatého Václava od</a:t>
            </a:r>
            <a:r>
              <a:rPr lang="cs-CZ" sz="2400" dirty="0"/>
              <a:t> Josefa Václava </a:t>
            </a:r>
            <a:r>
              <a:rPr lang="cs-CZ" sz="2400" dirty="0" smtClean="0"/>
              <a:t>Myslbeka</a:t>
            </a:r>
            <a:r>
              <a:rPr lang="cs-CZ" sz="2400" dirty="0"/>
              <a:t> z roku 1912</a:t>
            </a:r>
            <a:r>
              <a:rPr lang="cs-CZ" sz="2400" dirty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519094"/>
            <a:ext cx="3759882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45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4139682" cy="27580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520190"/>
            <a:ext cx="6380213" cy="31263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60032" y="1340768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Václavské náměstí –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ohled od Národního muzea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80528" y="450912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</a:t>
            </a:r>
            <a:r>
              <a:rPr lang="cs-CZ" sz="2400" dirty="0" smtClean="0"/>
              <a:t>Národní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muzeum</a:t>
            </a:r>
          </a:p>
        </p:txBody>
      </p:sp>
    </p:spTree>
    <p:extLst>
      <p:ext uri="{BB962C8B-B14F-4D97-AF65-F5344CB8AC3E}">
        <p14:creationId xmlns:p14="http://schemas.microsoft.com/office/powerpoint/2010/main" val="46249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31969"/>
            <a:ext cx="4464670" cy="33505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492896"/>
            <a:ext cx="2880360" cy="23215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551723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Národní divadlo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4"/>
          <p:cNvSpPr txBox="1"/>
          <p:nvPr/>
        </p:nvSpPr>
        <p:spPr>
          <a:xfrm>
            <a:off x="5418081" y="514789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Stavovské divadlo</a:t>
            </a:r>
          </a:p>
        </p:txBody>
      </p:sp>
    </p:spTree>
    <p:extLst>
      <p:ext uri="{BB962C8B-B14F-4D97-AF65-F5344CB8AC3E}">
        <p14:creationId xmlns:p14="http://schemas.microsoft.com/office/powerpoint/2010/main" val="52865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023120"/>
            <a:ext cx="5280587" cy="39604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1134" y="1741182"/>
            <a:ext cx="281271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Vyšehrad</a:t>
            </a:r>
            <a:r>
              <a:rPr lang="cs-CZ" sz="2400" dirty="0"/>
              <a:t> je historické opevnění na skále nad pravým břehem řeky </a:t>
            </a:r>
            <a:r>
              <a:rPr lang="cs-CZ" sz="2400" dirty="0" smtClean="0"/>
              <a:t>Vltavy. </a:t>
            </a:r>
            <a:r>
              <a:rPr lang="cs-CZ" sz="2400" dirty="0"/>
              <a:t> </a:t>
            </a:r>
            <a:r>
              <a:rPr lang="cs-CZ" sz="2400" dirty="0" smtClean="0"/>
              <a:t>Váže se </a:t>
            </a:r>
            <a:r>
              <a:rPr lang="cs-CZ" sz="2400" dirty="0"/>
              <a:t>k němu řada pověstí z počátků českých dějin</a:t>
            </a:r>
            <a:r>
              <a:rPr lang="cs-CZ" sz="2400" dirty="0" smtClean="0"/>
              <a:t>. Podle </a:t>
            </a:r>
            <a:r>
              <a:rPr lang="cs-CZ" sz="2400" dirty="0"/>
              <a:t>pověsti ho založil bájný kníže </a:t>
            </a:r>
            <a:r>
              <a:rPr lang="cs-CZ" sz="2400" dirty="0" smtClean="0"/>
              <a:t>Krok.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0425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815896"/>
            <a:ext cx="5910720" cy="47319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Židovský hřbitov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54247"/>
            <a:ext cx="28803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Židovský hřbitov leží v Praze – Josefově.</a:t>
            </a:r>
            <a:r>
              <a:rPr lang="cs-CZ" sz="2400" dirty="0"/>
              <a:t> Na hřbitově je pohřbena řada významných osobností židovské komunity, </a:t>
            </a:r>
            <a:r>
              <a:rPr lang="cs-CZ" sz="2400" dirty="0" smtClean="0"/>
              <a:t>jako například Jehuda Liva </a:t>
            </a:r>
            <a:r>
              <a:rPr lang="cs-CZ" sz="2400" dirty="0"/>
              <a:t>ben </a:t>
            </a:r>
            <a:r>
              <a:rPr lang="cs-CZ" sz="2400" dirty="0" smtClean="0"/>
              <a:t>Becalel zvaný Rabi Löw, který podle pověsti stvořil Golema.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97942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Moderní stavby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61993"/>
            <a:ext cx="3240360" cy="42847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92796"/>
            <a:ext cx="2328259" cy="34923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652" y="1772816"/>
            <a:ext cx="1849592" cy="27743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6004893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Tančící dům</a:t>
            </a:r>
            <a:r>
              <a:rPr lang="cs-CZ" sz="2400" dirty="0"/>
              <a:t>, jinak také </a:t>
            </a:r>
            <a:r>
              <a:rPr lang="cs-CZ" sz="2400" i="1" dirty="0"/>
              <a:t>Ginger </a:t>
            </a:r>
            <a:r>
              <a:rPr lang="cs-CZ" sz="2400" i="1" dirty="0" smtClean="0"/>
              <a:t>a Fred.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2247" y="5387451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Žižkovský vysílač zdobený miminky od Davida Černého.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0056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71691"/>
          </a:xfrm>
        </p:spPr>
        <p:txBody>
          <a:bodyPr/>
          <a:lstStyle/>
          <a:p>
            <a:r>
              <a:rPr lang="cs-CZ" sz="3200" dirty="0" smtClean="0"/>
              <a:t>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671691"/>
            <a:ext cx="889248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</a:t>
            </a:r>
            <a:r>
              <a:rPr lang="fr-FR" dirty="0" smtClean="0">
                <a:solidFill>
                  <a:srgbClr val="002060"/>
                </a:solidFill>
                <a:latin typeface="Arial" charset="0"/>
                <a:hlinkClick r:id="rId2"/>
              </a:rPr>
              <a:t>commons.wikimedia.org/wiki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upload.wikimedia.org/wikipedia/commons/thumb/4/47/Prague_Castle_from_Vltava_bank.jpg/800px-Prague_Castle_from_Vltava_bank.jpg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upload.wikimedia.org/wikipedia/commons/thumb/1/13/Prague_Castle_Mathias_Gate.jpg/450px-Prague_Castle_Mathias_Gate.jpg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http://upload.wikimedia.org/wikipedia/commons/thumb/b/b8/Praha_Dancing_House_from_N_DSCN1185.JPG/453px-Praha_Dancing_House_from_N_DSCN1185.JPG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upload.wikimedia.org/wikipedia/commons/thumb/e/ec/Prague_gold_alley.jpg/439px-Prague_gold_alley.jpg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6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6"/>
              </a:rPr>
              <a:t>upload.wikimedia.org/wikipedia/commons/thumb/d/d9/Wenzelsplatz-00.jpg/450px-Wenzelsplatz-00.jpg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http://upload.wikimedia.org/wikipedia/commons/thumb/8/8e/Zizkov_Television_Tower_Prague.jpg/400px-Zizkov_Television_Tower_Prague.jpg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7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7"/>
              </a:rPr>
              <a:t>upload.wikimedia.org/wikipedia/commons/thumb/3/33/Zizkov_Crawling_Babies.jpg/400px-Zizkov_Crawling_Babies.jpg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http://upload.wikimedia.org/wikipedia/commons/thumb/3/38/Vysehrad_as_seen_over_the_Vltava_from_Cisarska_louka_731.jpg/800px-Vysehrad_as_seen_over_the_Vltava_from_Cisarska_louka_731.jpg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8"/>
              </a:rPr>
              <a:t>http://</a:t>
            </a:r>
            <a:r>
              <a:rPr lang="cs-CZ" dirty="0" smtClean="0">
                <a:solidFill>
                  <a:srgbClr val="002060"/>
                </a:solidFill>
                <a:hlinkClick r:id="rId8"/>
              </a:rPr>
              <a:t>office.microsoft.com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Arial" charset="0"/>
              </a:rPr>
              <a:t>v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lastní fotografie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370</TotalTime>
  <Words>264</Words>
  <Application>Microsoft Office PowerPoint</Application>
  <PresentationFormat>Předvádění na obrazovce (4:3)</PresentationFormat>
  <Paragraphs>61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Anotace</vt:lpstr>
      <vt:lpstr>Praha</vt:lpstr>
      <vt:lpstr>Název města</vt:lpstr>
      <vt:lpstr>Pražský hrad</vt:lpstr>
      <vt:lpstr>Prezentace aplikace PowerPoint</vt:lpstr>
      <vt:lpstr>Prezentace aplikace PowerPoint</vt:lpstr>
      <vt:lpstr>Karlův most</vt:lpstr>
      <vt:lpstr>Staroměstské náměstí</vt:lpstr>
      <vt:lpstr>Prezentace aplikace PowerPoint</vt:lpstr>
      <vt:lpstr>Prezentace aplikace PowerPoint</vt:lpstr>
      <vt:lpstr>Václavské náměstí</vt:lpstr>
      <vt:lpstr>Prezentace aplikace PowerPoint</vt:lpstr>
      <vt:lpstr>Divadla</vt:lpstr>
      <vt:lpstr>Vyšehrad</vt:lpstr>
      <vt:lpstr>Židovský hřbitov</vt:lpstr>
      <vt:lpstr>Moderní stavby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44</cp:revision>
  <dcterms:created xsi:type="dcterms:W3CDTF">2011-08-21T15:31:45Z</dcterms:created>
  <dcterms:modified xsi:type="dcterms:W3CDTF">2013-10-23T15:50:35Z</dcterms:modified>
</cp:coreProperties>
</file>