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3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Andrea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Vlastivěda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 dirty="0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VY_32_INOVACE_8C_10_Karlovarský kraj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tint val="97000"/>
                <a:satMod val="10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tint val="97000"/>
                <a:satMod val="10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Andrea Kolářová</a:t>
          </a:r>
          <a:endParaRPr lang="cs-CZ" sz="14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tint val="97000"/>
                <a:satMod val="10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VY_32_INOVACE_8C_10_Karlovarský kraj</a:t>
          </a:r>
          <a:endParaRPr lang="cs-CZ" sz="14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tint val="97000"/>
                <a:satMod val="10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Vlastivěda</a:t>
          </a:r>
          <a:endParaRPr lang="cs-CZ" sz="14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tint val="97000"/>
                <a:satMod val="10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CZ.1.07/1.4.00/21.1431</a:t>
          </a:r>
          <a:endParaRPr lang="cs-CZ" sz="14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tint val="97000"/>
                <a:satMod val="10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90720B-3003-49B0-8D3E-320E254086B8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C8E70B-D05E-4C68-B4E9-DF539731CA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31364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8E70B-D05E-4C68-B4E9-DF539731CA20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35566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8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www.abicko.cz/clanek/precti-si-zabava/11378/ceske-prizraky-tajemstvi-zapomenuteho-relikviare.html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3.jp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image" Target="../media/image6.wmf"/><Relationship Id="rId7" Type="http://schemas.openxmlformats.org/officeDocument/2006/relationships/image" Target="../media/image25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jpg"/><Relationship Id="rId5" Type="http://schemas.openxmlformats.org/officeDocument/2006/relationships/image" Target="../media/image13.jpeg"/><Relationship Id="rId4" Type="http://schemas.openxmlformats.org/officeDocument/2006/relationships/image" Target="../media/image24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3/3a/Karlovarsk%C3%BD_kraj_in_Czech_Republic.svg/800px-Karlovarsk%C3%BD_kraj_in_Czech_Republic.svg.png" TargetMode="External"/><Relationship Id="rId7" Type="http://schemas.openxmlformats.org/officeDocument/2006/relationships/hyperlink" Target="http://office.microsoft.com/" TargetMode="External"/><Relationship Id="rId2" Type="http://schemas.openxmlformats.org/officeDocument/2006/relationships/hyperlink" Target="http://commons.wikimedia.org/wiki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3/30/Cheb_n%C3%A1m_ke_kostelu_DSCN1455.JPG/799px-Cheb_n%C3%A1m_ke_kostelu_DSCN1455.JPG" TargetMode="External"/><Relationship Id="rId5" Type="http://schemas.openxmlformats.org/officeDocument/2006/relationships/hyperlink" Target="http://upload.wikimedia.org/wikipedia/commons/thumb/a/a1/KarlovyVaryHotSpring.jpg/450px-KarlovyVaryHotSpring.jpg" TargetMode="External"/><Relationship Id="rId4" Type="http://schemas.openxmlformats.org/officeDocument/2006/relationships/hyperlink" Target="http://upload.wikimedia.org/wikipedia/commons/thumb/7/70/Karlsbad_Muehlbrunnkolonnade.jpg/800px-Karlsbad_Muehlbrunnkolonnad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57611916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na mapě ČR hledají Karlovarský kraj a určují jeho sousedy – provedou kontrolu.</a:t>
            </a:r>
          </a:p>
          <a:p>
            <a:r>
              <a:rPr lang="cs-CZ" dirty="0" smtClean="0"/>
              <a:t>Další informace o kraji získají čtením a prohlížením obrázků.</a:t>
            </a:r>
          </a:p>
          <a:p>
            <a:r>
              <a:rPr lang="cs-CZ" dirty="0" smtClean="0"/>
              <a:t>Nakonec hovoří podle obrázků o kraji a kontrolují.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2204864"/>
            <a:ext cx="7344816" cy="4471157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332656"/>
            <a:ext cx="6552728" cy="1471387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Karlovarský kraj</a:t>
            </a:r>
            <a:r>
              <a:rPr lang="cs-CZ" dirty="0" smtClean="0">
                <a:solidFill>
                  <a:schemeClr val="tx1">
                    <a:lumMod val="75000"/>
                  </a:schemeClr>
                </a:solidFill>
              </a:rPr>
              <a:t/>
            </a:r>
            <a:br>
              <a:rPr lang="cs-CZ" dirty="0" smtClean="0">
                <a:solidFill>
                  <a:schemeClr val="tx1">
                    <a:lumMod val="75000"/>
                  </a:schemeClr>
                </a:solidFill>
              </a:rPr>
            </a:br>
            <a:r>
              <a:rPr lang="cs-CZ" sz="2400" dirty="0" smtClean="0">
                <a:solidFill>
                  <a:schemeClr val="tx1">
                    <a:lumMod val="75000"/>
                  </a:schemeClr>
                </a:solidFill>
              </a:rPr>
              <a:t>Které kraje s ním sousedí?</a:t>
            </a:r>
            <a:endParaRPr lang="cs-CZ" sz="2400" dirty="0">
              <a:solidFill>
                <a:schemeClr val="tx1">
                  <a:lumMod val="75000"/>
                </a:schemeClr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332656"/>
            <a:ext cx="3183947" cy="2461815"/>
          </a:xfrm>
        </p:spPr>
      </p:pic>
      <p:sp>
        <p:nvSpPr>
          <p:cNvPr id="7" name="TextovéPole 6"/>
          <p:cNvSpPr txBox="1"/>
          <p:nvPr/>
        </p:nvSpPr>
        <p:spPr>
          <a:xfrm>
            <a:off x="1403648" y="2825265"/>
            <a:ext cx="28083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Ústecký kraj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4440442"/>
            <a:ext cx="28083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Plzeňský kraj</a:t>
            </a:r>
            <a:endParaRPr lang="cs-CZ" sz="3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5182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7736" y="260648"/>
            <a:ext cx="2674727" cy="292494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692696"/>
            <a:ext cx="6965245" cy="1202485"/>
          </a:xfrm>
        </p:spPr>
        <p:txBody>
          <a:bodyPr>
            <a:scene3d>
              <a:camera prst="orthographicFront"/>
              <a:lightRig rig="threePt" dir="t"/>
            </a:scene3d>
            <a:sp3d extrusionH="57150">
              <a:extrusionClr>
                <a:srgbClr val="FF0000"/>
              </a:extrusionClr>
            </a:sp3d>
          </a:bodyPr>
          <a:lstStyle/>
          <a:p>
            <a:r>
              <a:rPr lang="cs-CZ" sz="4400" b="1" dirty="0" smtClean="0">
                <a:solidFill>
                  <a:schemeClr val="tx1">
                    <a:lumMod val="60000"/>
                    <a:lumOff val="40000"/>
                  </a:schemeClr>
                </a:solidFill>
                <a:effectLst>
                  <a:outerShdw blurRad="50800" dist="50800" dir="5400000" algn="ctr" rotWithShape="0">
                    <a:schemeClr val="bg1"/>
                  </a:outerShdw>
                </a:effectLst>
                <a:latin typeface="Arial Rounded MT Bold" pitchFamily="34" charset="0"/>
                <a:cs typeface="Aharoni" pitchFamily="2" charset="-79"/>
              </a:rPr>
              <a:t>Karlovarský kraj</a:t>
            </a:r>
            <a:endParaRPr lang="cs-CZ" sz="4400" b="1" dirty="0">
              <a:solidFill>
                <a:schemeClr val="tx1">
                  <a:lumMod val="60000"/>
                  <a:lumOff val="40000"/>
                </a:schemeClr>
              </a:solidFill>
              <a:effectLst>
                <a:outerShdw blurRad="50800" dist="50800" dir="5400000" algn="ctr" rotWithShape="0">
                  <a:schemeClr val="bg1"/>
                </a:outerShdw>
              </a:effectLst>
              <a:latin typeface="Arial Rounded MT Bold" pitchFamily="34" charset="0"/>
              <a:cs typeface="Aharoni" pitchFamily="2" charset="-79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119257"/>
            <a:ext cx="6903869" cy="3603812"/>
          </a:xfrm>
        </p:spPr>
        <p:txBody>
          <a:bodyPr>
            <a:normAutofit/>
          </a:bodyPr>
          <a:lstStyle/>
          <a:p>
            <a:r>
              <a:rPr lang="cs-CZ" dirty="0"/>
              <a:t>Krajské město: </a:t>
            </a:r>
            <a:r>
              <a:rPr lang="cs-CZ" dirty="0" smtClean="0"/>
              <a:t>Karlovy Vary</a:t>
            </a:r>
            <a:endParaRPr lang="cs-CZ" dirty="0"/>
          </a:p>
          <a:p>
            <a:r>
              <a:rPr lang="cs-CZ" dirty="0" smtClean="0"/>
              <a:t>Pohoří</a:t>
            </a:r>
            <a:r>
              <a:rPr lang="cs-CZ" dirty="0"/>
              <a:t>: </a:t>
            </a:r>
            <a:r>
              <a:rPr lang="cs-CZ" dirty="0" smtClean="0"/>
              <a:t>Krušné hory - Klínovec </a:t>
            </a:r>
            <a:r>
              <a:rPr lang="cs-CZ" dirty="0"/>
              <a:t>1 244 m </a:t>
            </a:r>
            <a:r>
              <a:rPr lang="cs-CZ" dirty="0" smtClean="0"/>
              <a:t>n.m.              </a:t>
            </a:r>
            <a:endParaRPr lang="cs-CZ" dirty="0"/>
          </a:p>
          <a:p>
            <a:r>
              <a:rPr lang="cs-CZ" dirty="0" smtClean="0"/>
              <a:t>Řeky: Ohře, Teplá</a:t>
            </a:r>
          </a:p>
          <a:p>
            <a:r>
              <a:rPr lang="cs-CZ" dirty="0" smtClean="0"/>
              <a:t>Města: Cheb, Mariánské Lázně, Ostrov, Kraslice, Sokolov, Aš</a:t>
            </a:r>
          </a:p>
          <a:p>
            <a:r>
              <a:rPr lang="cs-CZ" dirty="0" smtClean="0"/>
              <a:t>Památky: zámek Bečov nad Teplou, hrad Cheb, hrad Loket</a:t>
            </a:r>
          </a:p>
          <a:p>
            <a:r>
              <a:rPr lang="cs-CZ" dirty="0" smtClean="0"/>
              <a:t>Významné:</a:t>
            </a:r>
            <a:r>
              <a:rPr lang="cs-CZ" b="1" dirty="0" smtClean="0"/>
              <a:t> lázeňství</a:t>
            </a:r>
            <a:r>
              <a:rPr lang="cs-CZ" dirty="0" smtClean="0"/>
              <a:t>, výroba keramiky, skla, těžba uhlí, minerálky </a:t>
            </a:r>
            <a:r>
              <a:rPr lang="cs-CZ" dirty="0" err="1" smtClean="0"/>
              <a:t>Mattoni</a:t>
            </a:r>
            <a:r>
              <a:rPr lang="cs-CZ" dirty="0" smtClean="0"/>
              <a:t>, výroba Becherovky</a:t>
            </a:r>
            <a:endParaRPr lang="cs-CZ" dirty="0"/>
          </a:p>
        </p:txBody>
      </p:sp>
      <p:pic>
        <p:nvPicPr>
          <p:cNvPr id="2050" name="Picture 2" descr="C:\Users\Andrea\AppData\Local\Microsoft\Windows\Temporary Internet Files\Content.IE5\858SS3H0\MC9001561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5570968"/>
            <a:ext cx="1823314" cy="1455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ndrea\AppData\Local\Microsoft\Windows\Temporary Internet Files\Content.IE5\4EZ2AW5U\MC9002797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5482742"/>
            <a:ext cx="1794967" cy="1375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Andrea\AppData\Local\Microsoft\Windows\Temporary Internet Files\Content.IE5\858SS3H0\MP90040010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0144" y="4494590"/>
            <a:ext cx="1668401" cy="20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5915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89377" y="188640"/>
            <a:ext cx="6965245" cy="1202485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>
                    <a:lumMod val="60000"/>
                    <a:lumOff val="4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  <a:latin typeface="Aharoni" pitchFamily="2" charset="-79"/>
                <a:cs typeface="Aharoni" pitchFamily="2" charset="-79"/>
              </a:rPr>
              <a:t>Karlovy Vary</a:t>
            </a:r>
            <a:endParaRPr lang="cs-CZ" sz="3600" b="1" dirty="0">
              <a:solidFill>
                <a:schemeClr val="tx1">
                  <a:lumMod val="60000"/>
                  <a:lumOff val="40000"/>
                </a:schemeClr>
              </a:solidFill>
              <a:effectLst>
                <a:glow rad="139700">
                  <a:schemeClr val="accent3">
                    <a:satMod val="175000"/>
                    <a:alpha val="40000"/>
                  </a:schemeClr>
                </a:glow>
              </a:effectLst>
              <a:latin typeface="Aharoni" pitchFamily="2" charset="-79"/>
              <a:cs typeface="Aharoni" pitchFamily="2" charset="-79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74720"/>
            <a:ext cx="2911485" cy="1968892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2" y="2060848"/>
            <a:ext cx="2247714" cy="299695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8871" y="2690310"/>
            <a:ext cx="5597753" cy="419831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592" y="5589240"/>
            <a:ext cx="24094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Kolonáda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54732" y="1458837"/>
            <a:ext cx="24094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Vřídlo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067944" y="2013006"/>
            <a:ext cx="52527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Mezinárodní filmový festival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400359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007027"/>
            <a:ext cx="7306971" cy="907503"/>
          </a:xfrm>
        </p:spPr>
        <p:txBody>
          <a:bodyPr/>
          <a:lstStyle/>
          <a:p>
            <a:r>
              <a:rPr lang="cs-CZ" b="1" dirty="0">
                <a:solidFill>
                  <a:schemeClr val="tx1">
                    <a:lumMod val="60000"/>
                    <a:lumOff val="40000"/>
                  </a:schemeClr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  <a:latin typeface="Aharoni" pitchFamily="2" charset="-79"/>
                <a:cs typeface="Aharoni" pitchFamily="2" charset="-79"/>
              </a:rPr>
              <a:t>Karlovy Vary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2" y="2636912"/>
            <a:ext cx="8134557" cy="38519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Jsou proslulé: lázněmi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			   výrobou porcelánu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výrobou Becherovky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výrobou skla – Moser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lázeňskými oplatkami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minerální vodou </a:t>
            </a:r>
            <a:r>
              <a:rPr lang="cs-CZ" sz="2400" dirty="0" err="1" smtClean="0"/>
              <a:t>Mattoni</a:t>
            </a:r>
            <a:r>
              <a:rPr lang="cs-CZ" sz="2400" dirty="0" smtClean="0"/>
              <a:t>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(Kyselka)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404664"/>
            <a:ext cx="1927982" cy="257064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889063"/>
            <a:ext cx="2732631" cy="226774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2198" y="3196998"/>
            <a:ext cx="1384130" cy="138413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188640"/>
            <a:ext cx="2544278" cy="2544278"/>
          </a:xfrm>
          <a:prstGeom prst="rect">
            <a:avLst/>
          </a:prstGeom>
        </p:spPr>
      </p:pic>
      <p:pic>
        <p:nvPicPr>
          <p:cNvPr id="1026" name="Picture 2" descr="C:\Users\Andrea\AppData\Local\Microsoft\Windows\Temporary Internet Files\Content.IE5\928V8WVT\MC90034652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4102" y="5229200"/>
            <a:ext cx="1052233" cy="1462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0236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427984" y="260648"/>
            <a:ext cx="4138619" cy="924475"/>
          </a:xfrm>
        </p:spPr>
        <p:txBody>
          <a:bodyPr/>
          <a:lstStyle/>
          <a:p>
            <a:r>
              <a:rPr lang="cs-CZ" dirty="0" smtClean="0"/>
              <a:t>Další lázně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1403648" y="1052737"/>
            <a:ext cx="3075816" cy="720080"/>
          </a:xfrm>
        </p:spPr>
        <p:txBody>
          <a:bodyPr/>
          <a:lstStyle/>
          <a:p>
            <a:r>
              <a:rPr lang="cs-CZ" dirty="0" smtClean="0"/>
              <a:t>Mariánské Lázně</a:t>
            </a:r>
            <a:endParaRPr lang="cs-CZ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831284"/>
            <a:ext cx="3816424" cy="2542692"/>
          </a:xfrm>
        </p:spPr>
      </p:pic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>
          <a:xfrm>
            <a:off x="5724128" y="2996952"/>
            <a:ext cx="3142488" cy="576262"/>
          </a:xfrm>
        </p:spPr>
        <p:txBody>
          <a:bodyPr/>
          <a:lstStyle/>
          <a:p>
            <a:r>
              <a:rPr lang="cs-CZ" dirty="0" smtClean="0"/>
              <a:t>Františkovy Lázně</a:t>
            </a:r>
            <a:endParaRPr lang="cs-CZ" dirty="0"/>
          </a:p>
        </p:txBody>
      </p:sp>
      <p:pic>
        <p:nvPicPr>
          <p:cNvPr id="11" name="Zástupný symbol pro obsah 10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3861048"/>
            <a:ext cx="4001293" cy="2680867"/>
          </a:xfr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8520" y="3735071"/>
            <a:ext cx="4320480" cy="3362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640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94955" y="535115"/>
            <a:ext cx="3347864" cy="25108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5633" y="1988840"/>
            <a:ext cx="5688327" cy="3789847"/>
          </a:xfrm>
          <a:prstGeom prst="rect">
            <a:avLst/>
          </a:prstGeom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2483768" y="260648"/>
            <a:ext cx="7595006" cy="924475"/>
          </a:xfrm>
        </p:spPr>
        <p:txBody>
          <a:bodyPr/>
          <a:lstStyle/>
          <a:p>
            <a:r>
              <a:rPr lang="cs-CZ" dirty="0" smtClean="0"/>
              <a:t>Bečov nad Teplou –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          Relikviář sv. Maura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20694" y="3131958"/>
            <a:ext cx="2520977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Je ze</a:t>
            </a:r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 13. století. Je považován za druhou nejcennější památku v České republice 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po</a:t>
            </a:r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 českých korunovačních 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klenotech. Jeho zajímavý příběh si můžete přečíst na 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hlinkClick r:id="rId4"/>
              </a:rPr>
              <a:t>http://www.abicko.cz/clanek/precti-si-zabava/11378/ceske-prizraky-tajemstvi-zapomenuteho-relikviare.html - </a:t>
            </a:r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2502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1043608" y="764704"/>
            <a:ext cx="3147824" cy="576262"/>
          </a:xfrm>
        </p:spPr>
        <p:txBody>
          <a:bodyPr/>
          <a:lstStyle/>
          <a:p>
            <a:r>
              <a:rPr lang="cs-CZ" sz="3600" dirty="0" smtClean="0"/>
              <a:t>Cheb</a:t>
            </a:r>
            <a:endParaRPr lang="cs-CZ" sz="3600" dirty="0"/>
          </a:p>
        </p:txBody>
      </p:sp>
      <p:pic>
        <p:nvPicPr>
          <p:cNvPr id="11" name="Zástupný symbol pro obsah 10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772816"/>
            <a:ext cx="4035109" cy="3025069"/>
          </a:xfrm>
        </p:spPr>
      </p:pic>
      <p:sp>
        <p:nvSpPr>
          <p:cNvPr id="9" name="Zástupný symbol pro text 8"/>
          <p:cNvSpPr>
            <a:spLocks noGrp="1"/>
          </p:cNvSpPr>
          <p:nvPr>
            <p:ph type="body" sz="quarter" idx="3"/>
          </p:nvPr>
        </p:nvSpPr>
        <p:spPr>
          <a:xfrm>
            <a:off x="4932040" y="764704"/>
            <a:ext cx="3142488" cy="576262"/>
          </a:xfrm>
        </p:spPr>
        <p:txBody>
          <a:bodyPr/>
          <a:lstStyle/>
          <a:p>
            <a:r>
              <a:rPr lang="cs-CZ" sz="3600" dirty="0" smtClean="0"/>
              <a:t>Loket</a:t>
            </a:r>
            <a:endParaRPr lang="cs-CZ" sz="3600" dirty="0"/>
          </a:p>
        </p:txBody>
      </p:sp>
      <p:pic>
        <p:nvPicPr>
          <p:cNvPr id="12" name="Zástupný symbol pro obsah 11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1628800"/>
            <a:ext cx="4508302" cy="3005534"/>
          </a:xfr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4387969"/>
            <a:ext cx="3707364" cy="24700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2373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07504" y="764704"/>
            <a:ext cx="8712968" cy="780459"/>
          </a:xfrm>
        </p:spPr>
        <p:txBody>
          <a:bodyPr/>
          <a:lstStyle/>
          <a:p>
            <a:r>
              <a:rPr lang="cs-CZ" sz="3600" b="1" dirty="0" smtClean="0"/>
              <a:t>Čím jsou Karlovy Vary proslulé?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Obrázky ti napoví.</a:t>
            </a:r>
            <a:endParaRPr lang="cs-CZ" dirty="0"/>
          </a:p>
        </p:txBody>
      </p:sp>
      <p:pic>
        <p:nvPicPr>
          <p:cNvPr id="3075" name="Picture 3" descr="C:\Users\Andrea\AppData\Local\Microsoft\Windows\Temporary Internet Files\Content.IE5\4EZ2AW5U\MC9002797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34" y="2852936"/>
            <a:ext cx="2264886" cy="1735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Andrea\AppData\Local\Microsoft\Windows\Temporary Internet Files\Content.IE5\4EZ2AW5U\MC9003540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628800"/>
            <a:ext cx="2296562" cy="1954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5301208"/>
            <a:ext cx="1384130" cy="138413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411760" y="2105512"/>
            <a:ext cx="3888432" cy="2954655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-lázněmi</a:t>
            </a:r>
          </a:p>
          <a:p>
            <a:r>
              <a:rPr lang="cs-CZ" sz="2400" dirty="0" smtClean="0"/>
              <a:t>-výrobou </a:t>
            </a:r>
            <a:r>
              <a:rPr lang="cs-CZ" sz="2400" dirty="0"/>
              <a:t>porcelánu</a:t>
            </a:r>
          </a:p>
          <a:p>
            <a:r>
              <a:rPr lang="cs-CZ" sz="2400" dirty="0" smtClean="0"/>
              <a:t>-výrobou Becherovky</a:t>
            </a:r>
          </a:p>
          <a:p>
            <a:r>
              <a:rPr lang="cs-CZ" sz="2400" dirty="0" smtClean="0"/>
              <a:t>-výrobou </a:t>
            </a:r>
            <a:r>
              <a:rPr lang="cs-CZ" sz="2400" dirty="0"/>
              <a:t>skla – Moser</a:t>
            </a:r>
          </a:p>
          <a:p>
            <a:r>
              <a:rPr lang="cs-CZ" sz="2400" dirty="0" smtClean="0"/>
              <a:t>-lázeňskými </a:t>
            </a:r>
            <a:r>
              <a:rPr lang="cs-CZ" sz="2400" dirty="0"/>
              <a:t>oplatkami</a:t>
            </a:r>
          </a:p>
          <a:p>
            <a:r>
              <a:rPr lang="cs-CZ" sz="2400" dirty="0" smtClean="0"/>
              <a:t>-minerální </a:t>
            </a:r>
            <a:r>
              <a:rPr lang="cs-CZ" sz="2400" dirty="0"/>
              <a:t>vodou </a:t>
            </a:r>
            <a:r>
              <a:rPr lang="cs-CZ" sz="2400" dirty="0" smtClean="0"/>
              <a:t>     </a:t>
            </a:r>
          </a:p>
          <a:p>
            <a:r>
              <a:rPr lang="cs-CZ" sz="2400" dirty="0" smtClean="0"/>
              <a:t>    </a:t>
            </a:r>
            <a:r>
              <a:rPr lang="cs-CZ" sz="2400" dirty="0" err="1" smtClean="0"/>
              <a:t>Mattoni</a:t>
            </a:r>
            <a:r>
              <a:rPr lang="cs-CZ" sz="2400" dirty="0" smtClean="0"/>
              <a:t> </a:t>
            </a:r>
            <a:endParaRPr lang="cs-CZ" sz="2400" dirty="0"/>
          </a:p>
          <a:p>
            <a:endParaRPr lang="cs-CZ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4248" y="3774846"/>
            <a:ext cx="1927982" cy="2570642"/>
          </a:xfrm>
          <a:prstGeom prst="rect">
            <a:avLst/>
          </a:prstGeom>
        </p:spPr>
      </p:pic>
      <p:pic>
        <p:nvPicPr>
          <p:cNvPr id="3076" name="Picture 4" descr="C:\Users\Andrea\AppData\Local\Microsoft\Windows\Temporary Internet Files\Content.IE5\HWMI5TK6\MC90041365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6803" y="4919554"/>
            <a:ext cx="1823820" cy="1938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Andrea\AppData\Local\Microsoft\Windows\Temporary Internet Files\Content.IE5\HWMI5TK6\MP90040120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2977" y="4614603"/>
            <a:ext cx="1656184" cy="2070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5587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fontAlgn="base">
              <a:spcAft>
                <a:spcPct val="0"/>
              </a:spcAft>
              <a:buNone/>
            </a:pPr>
            <a:r>
              <a:rPr lang="fr-FR" dirty="0">
                <a:solidFill>
                  <a:srgbClr val="002060"/>
                </a:solidFill>
                <a:latin typeface="Arial" charset="0"/>
                <a:hlinkClick r:id="rId2"/>
              </a:rPr>
              <a:t>http://commons.wikimedia.org/wiki</a:t>
            </a:r>
            <a:r>
              <a:rPr lang="cs-CZ" dirty="0">
                <a:solidFill>
                  <a:srgbClr val="002060"/>
                </a:solidFill>
                <a:latin typeface="Arial" charset="0"/>
              </a:rPr>
              <a:t> - otevřená </a:t>
            </a:r>
            <a:r>
              <a:rPr lang="cs-CZ" dirty="0" smtClean="0">
                <a:solidFill>
                  <a:srgbClr val="002060"/>
                </a:solidFill>
                <a:latin typeface="Arial" charset="0"/>
              </a:rPr>
              <a:t>galerie</a:t>
            </a:r>
          </a:p>
          <a:p>
            <a:pPr marL="0" indent="0" fontAlgn="base">
              <a:spcAft>
                <a:spcPct val="0"/>
              </a:spcAft>
              <a:buNone/>
            </a:pPr>
            <a:r>
              <a:rPr lang="cs-CZ" dirty="0">
                <a:solidFill>
                  <a:srgbClr val="002060"/>
                </a:solidFill>
                <a:latin typeface="Arial" charset="0"/>
                <a:hlinkClick r:id="rId3"/>
              </a:rPr>
              <a:t>http://</a:t>
            </a:r>
            <a:r>
              <a:rPr lang="cs-CZ" dirty="0" smtClean="0">
                <a:solidFill>
                  <a:srgbClr val="002060"/>
                </a:solidFill>
                <a:latin typeface="Arial" charset="0"/>
                <a:hlinkClick r:id="rId3"/>
              </a:rPr>
              <a:t>upload.wikimedia.org/wikipedia/commons/thumb/3/3a/Karlovarsk%C3%BD_kraj_in_Czech_Republic.svg/800px-Karlovarsk%C3%BD_kraj_in_Czech_Republic.svg.png</a:t>
            </a:r>
            <a:endParaRPr lang="cs-CZ" dirty="0" smtClean="0">
              <a:solidFill>
                <a:srgbClr val="002060"/>
              </a:solidFill>
              <a:latin typeface="Arial" charset="0"/>
            </a:endParaRPr>
          </a:p>
          <a:p>
            <a:pPr marL="0" indent="0" fontAlgn="base">
              <a:spcAft>
                <a:spcPct val="0"/>
              </a:spcAft>
              <a:buNone/>
            </a:pPr>
            <a:r>
              <a:rPr lang="cs-CZ" dirty="0">
                <a:solidFill>
                  <a:srgbClr val="002060"/>
                </a:solidFill>
                <a:latin typeface="Arial" charset="0"/>
                <a:hlinkClick r:id="rId4"/>
              </a:rPr>
              <a:t>http://</a:t>
            </a:r>
            <a:r>
              <a:rPr lang="cs-CZ" dirty="0" smtClean="0">
                <a:solidFill>
                  <a:srgbClr val="002060"/>
                </a:solidFill>
                <a:latin typeface="Arial" charset="0"/>
                <a:hlinkClick r:id="rId4"/>
              </a:rPr>
              <a:t>upload.wikimedia.org/wikipedia/commons/thumb/7/70/Karlsbad_Muehlbrunnkolonnade.jpg/800px-Karlsbad_Muehlbrunnkolonnade.jpg</a:t>
            </a:r>
            <a:endParaRPr lang="cs-CZ" dirty="0" smtClean="0">
              <a:solidFill>
                <a:srgbClr val="002060"/>
              </a:solidFill>
              <a:latin typeface="Arial" charset="0"/>
            </a:endParaRPr>
          </a:p>
          <a:p>
            <a:pPr marL="0" indent="0" fontAlgn="base">
              <a:spcAft>
                <a:spcPct val="0"/>
              </a:spcAft>
              <a:buNone/>
            </a:pPr>
            <a:r>
              <a:rPr lang="cs-CZ" dirty="0">
                <a:solidFill>
                  <a:srgbClr val="002060"/>
                </a:solidFill>
                <a:latin typeface="Arial" charset="0"/>
                <a:hlinkClick r:id="rId5"/>
              </a:rPr>
              <a:t>http://</a:t>
            </a:r>
            <a:r>
              <a:rPr lang="cs-CZ" dirty="0" smtClean="0">
                <a:solidFill>
                  <a:srgbClr val="002060"/>
                </a:solidFill>
                <a:latin typeface="Arial" charset="0"/>
                <a:hlinkClick r:id="rId5"/>
              </a:rPr>
              <a:t>upload.wikimedia.org/wikipedia/commons/thumb/a/a1/KarlovyVaryHotSpring.jpg/450px-KarlovyVaryHotSpring.jpg</a:t>
            </a:r>
            <a:endParaRPr lang="cs-CZ" dirty="0" smtClean="0">
              <a:solidFill>
                <a:srgbClr val="002060"/>
              </a:solidFill>
              <a:latin typeface="Arial" charset="0"/>
            </a:endParaRPr>
          </a:p>
          <a:p>
            <a:pPr marL="0" indent="0" fontAlgn="base">
              <a:spcAft>
                <a:spcPct val="0"/>
              </a:spcAft>
              <a:buNone/>
            </a:pPr>
            <a:r>
              <a:rPr lang="cs-CZ" dirty="0">
                <a:solidFill>
                  <a:srgbClr val="002060"/>
                </a:solidFill>
                <a:latin typeface="Arial" charset="0"/>
                <a:hlinkClick r:id="rId6"/>
              </a:rPr>
              <a:t>http://</a:t>
            </a:r>
            <a:r>
              <a:rPr lang="cs-CZ" dirty="0" smtClean="0">
                <a:solidFill>
                  <a:srgbClr val="002060"/>
                </a:solidFill>
                <a:latin typeface="Arial" charset="0"/>
                <a:hlinkClick r:id="rId6"/>
              </a:rPr>
              <a:t>upload.wikimedia.org/wikipedia/commons/thumb/3/30/Cheb_n%C3%A1m_ke_kostelu_DSCN1455.JPG/799px-Cheb_n%C3%A1m_ke_kostelu_DSCN1455.JPG</a:t>
            </a:r>
            <a:endParaRPr lang="cs-CZ" dirty="0" smtClean="0">
              <a:solidFill>
                <a:srgbClr val="002060"/>
              </a:solidFill>
              <a:latin typeface="Arial" charset="0"/>
            </a:endParaRPr>
          </a:p>
          <a:p>
            <a:pPr marL="0" indent="0" fontAlgn="base">
              <a:spcAft>
                <a:spcPct val="0"/>
              </a:spcAft>
              <a:buNone/>
            </a:pPr>
            <a:r>
              <a:rPr lang="cs-CZ">
                <a:solidFill>
                  <a:srgbClr val="002060"/>
                </a:solidFill>
                <a:latin typeface="Arial" charset="0"/>
              </a:rPr>
              <a:t>http://upload.wikimedia.org/wikipedia/commons/thumb/4/46/Cheb_Mikul%C3%A1%C5%A1_5.jpg/800px-Cheb_Mikul%C3%A1%C5%A1_5.jpg</a:t>
            </a:r>
            <a:endParaRPr lang="cs-CZ" dirty="0">
              <a:solidFill>
                <a:srgbClr val="002060"/>
              </a:solidFill>
              <a:latin typeface="Arial" charset="0"/>
            </a:endParaRPr>
          </a:p>
          <a:p>
            <a:pPr marL="0" indent="0" fontAlgn="base">
              <a:spcAft>
                <a:spcPct val="0"/>
              </a:spcAft>
              <a:buNone/>
            </a:pPr>
            <a:r>
              <a:rPr lang="cs-CZ" dirty="0">
                <a:solidFill>
                  <a:srgbClr val="002060"/>
                </a:solidFill>
                <a:hlinkClick r:id="rId7"/>
              </a:rPr>
              <a:t>http://office.microsoft.com</a:t>
            </a:r>
            <a:r>
              <a:rPr lang="cs-CZ" dirty="0">
                <a:solidFill>
                  <a:srgbClr val="002060"/>
                </a:solidFill>
              </a:rPr>
              <a:t> - </a:t>
            </a:r>
            <a:r>
              <a:rPr lang="cs-CZ" dirty="0">
                <a:solidFill>
                  <a:prstClr val="black"/>
                </a:solidFill>
                <a:latin typeface="Arial" charset="0"/>
              </a:rPr>
              <a:t>otevřená galerie</a:t>
            </a:r>
          </a:p>
          <a:p>
            <a:pPr marL="0" indent="0">
              <a:buNone/>
            </a:pPr>
            <a:r>
              <a:rPr lang="cs-CZ" dirty="0"/>
              <a:t>Vlastivěda 4, učebnice – Nová škola Brno </a:t>
            </a:r>
            <a:r>
              <a:rPr lang="cs-CZ" dirty="0" smtClean="0"/>
              <a:t>2003</a:t>
            </a:r>
          </a:p>
          <a:p>
            <a:pPr marL="0" indent="0">
              <a:buNone/>
            </a:pPr>
            <a:r>
              <a:rPr lang="cs-CZ" dirty="0" smtClean="0"/>
              <a:t>vlastní fotografie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499</TotalTime>
  <Words>179</Words>
  <Application>Microsoft Office PowerPoint</Application>
  <PresentationFormat>Předvádění na obrazovce (4:3)</PresentationFormat>
  <Paragraphs>57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Spring</vt:lpstr>
      <vt:lpstr>Prezentace aplikace PowerPoint</vt:lpstr>
      <vt:lpstr>Anotace</vt:lpstr>
      <vt:lpstr>Karlovarský kraj Které kraje s ním sousedí?</vt:lpstr>
      <vt:lpstr>Karlovarský kraj</vt:lpstr>
      <vt:lpstr>Karlovy Vary</vt:lpstr>
      <vt:lpstr>Karlovy Vary</vt:lpstr>
      <vt:lpstr>Další lázně</vt:lpstr>
      <vt:lpstr>Bečov nad Teplou –                  Relikviář sv. Maura</vt:lpstr>
      <vt:lpstr>Prezentace aplikace PowerPoint</vt:lpstr>
      <vt:lpstr>Čím jsou Karlovy Vary proslulé? Obrázky ti napoví.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</cp:lastModifiedBy>
  <cp:revision>60</cp:revision>
  <dcterms:created xsi:type="dcterms:W3CDTF">2011-08-21T15:31:45Z</dcterms:created>
  <dcterms:modified xsi:type="dcterms:W3CDTF">2013-10-23T16:34:38Z</dcterms:modified>
</cp:coreProperties>
</file>