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10"/>
  </p:notesMasterIdLst>
  <p:sldIdLst>
    <p:sldId id="256" r:id="rId2"/>
    <p:sldId id="257" r:id="rId3"/>
    <p:sldId id="259" r:id="rId4"/>
    <p:sldId id="260" r:id="rId5"/>
    <p:sldId id="263" r:id="rId6"/>
    <p:sldId id="261" r:id="rId7"/>
    <p:sldId id="262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4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Andrea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Vlastivěda 4.třída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VY_32_INOVACE_8C_12_Liberecký kraj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8000"/>
                <a:satMod val="150000"/>
              </a:schemeClr>
            </a:gs>
            <a:gs pos="72000">
              <a:schemeClr val="accent6">
                <a:alpha val="90000"/>
                <a:hueOff val="0"/>
                <a:satOff val="0"/>
                <a:lumOff val="0"/>
                <a:alphaOff val="0"/>
                <a:tint val="90000"/>
                <a:satMod val="13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tint val="8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58000"/>
                <a:satMod val="150000"/>
              </a:schemeClr>
            </a:gs>
            <a:gs pos="72000">
              <a:schemeClr val="accent6">
                <a:alpha val="90000"/>
                <a:hueOff val="0"/>
                <a:satOff val="0"/>
                <a:lumOff val="0"/>
                <a:alphaOff val="-6667"/>
                <a:tint val="90000"/>
                <a:satMod val="13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tint val="8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58000"/>
                <a:satMod val="150000"/>
              </a:schemeClr>
            </a:gs>
            <a:gs pos="72000">
              <a:schemeClr val="accent6">
                <a:alpha val="90000"/>
                <a:hueOff val="0"/>
                <a:satOff val="0"/>
                <a:lumOff val="0"/>
                <a:alphaOff val="-13333"/>
                <a:tint val="90000"/>
                <a:satMod val="13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tint val="8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/>
            <a:t>: </a:t>
          </a:r>
          <a:r>
            <a:rPr lang="cs-CZ" sz="1600" kern="1200" smtClean="0"/>
            <a:t>Andrea Kolářová</a:t>
          </a:r>
          <a:endParaRPr lang="cs-CZ" sz="16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8000"/>
                <a:satMod val="150000"/>
              </a:schemeClr>
            </a:gs>
            <a:gs pos="72000">
              <a:schemeClr val="accent6">
                <a:alpha val="90000"/>
                <a:hueOff val="0"/>
                <a:satOff val="0"/>
                <a:lumOff val="0"/>
                <a:alphaOff val="-20000"/>
                <a:tint val="90000"/>
                <a:satMod val="13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tint val="8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VY_32_INOVACE_8C_12_Liberecký kraj</a:t>
          </a:r>
          <a:endParaRPr lang="cs-CZ" sz="16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58000"/>
                <a:satMod val="150000"/>
              </a:schemeClr>
            </a:gs>
            <a:gs pos="72000">
              <a:schemeClr val="accent6">
                <a:alpha val="90000"/>
                <a:hueOff val="0"/>
                <a:satOff val="0"/>
                <a:lumOff val="0"/>
                <a:alphaOff val="-26667"/>
                <a:tint val="90000"/>
                <a:satMod val="13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tint val="8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smtClean="0"/>
            <a:t>: Vlastivěda 4.třída</a:t>
          </a:r>
          <a:endParaRPr lang="cs-CZ" sz="16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58000"/>
                <a:satMod val="150000"/>
              </a:schemeClr>
            </a:gs>
            <a:gs pos="72000">
              <a:schemeClr val="accent6">
                <a:alpha val="90000"/>
                <a:hueOff val="0"/>
                <a:satOff val="0"/>
                <a:lumOff val="0"/>
                <a:alphaOff val="-33333"/>
                <a:tint val="90000"/>
                <a:satMod val="13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tint val="8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dirty="0" smtClean="0"/>
            <a:t>: CZ.1.07/1.4.00/21.1431</a:t>
          </a:r>
          <a:endParaRPr lang="cs-CZ" sz="16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8000"/>
                <a:satMod val="150000"/>
              </a:schemeClr>
            </a:gs>
            <a:gs pos="72000">
              <a:schemeClr val="accent6">
                <a:alpha val="90000"/>
                <a:hueOff val="0"/>
                <a:satOff val="0"/>
                <a:lumOff val="0"/>
                <a:alphaOff val="-40000"/>
                <a:tint val="90000"/>
                <a:satMod val="13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tint val="8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42C64C-A459-41A3-97A6-D99594015EF8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B0892A-5736-4FB4-AC78-490E159E9B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09805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B0892A-5736-4FB4-AC78-490E159E9B5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26427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7" Type="http://schemas.openxmlformats.org/officeDocument/2006/relationships/image" Target="../media/image1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JPG"/><Relationship Id="rId5" Type="http://schemas.openxmlformats.org/officeDocument/2006/relationships/image" Target="../media/image13.JPG"/><Relationship Id="rId4" Type="http://schemas.openxmlformats.org/officeDocument/2006/relationships/image" Target="../media/image12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g"/><Relationship Id="rId5" Type="http://schemas.openxmlformats.org/officeDocument/2006/relationships/image" Target="../media/image19.jpeg"/><Relationship Id="rId4" Type="http://schemas.openxmlformats.org/officeDocument/2006/relationships/image" Target="../media/image18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e/ea/Weihnachtsmarkt_in_Reichenberg.jpg/800px-Weihnachtsmarkt_in_Reichenberg.jpg" TargetMode="External"/><Relationship Id="rId2" Type="http://schemas.openxmlformats.org/officeDocument/2006/relationships/hyperlink" Target="http://commons.wikimedia.org/wiki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office.microsoft.com/" TargetMode="External"/><Relationship Id="rId4" Type="http://schemas.openxmlformats.org/officeDocument/2006/relationships/hyperlink" Target="http://upload.wikimedia.org/wikipedia/commons/thumb/3/3f/Jested.jpg/800px-Jeste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20568282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Seznámení s Libereckým krajem pomocí mapek, textu a obrázků</a:t>
            </a:r>
          </a:p>
          <a:p>
            <a:r>
              <a:rPr lang="cs-CZ" dirty="0" smtClean="0"/>
              <a:t>Spojování obrázků a názvů – </a:t>
            </a:r>
            <a:r>
              <a:rPr lang="cs-CZ" smtClean="0"/>
              <a:t>kontrola šipkami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404664"/>
            <a:ext cx="6965245" cy="1202485"/>
          </a:xfrm>
        </p:spPr>
        <p:txBody>
          <a:bodyPr/>
          <a:lstStyle/>
          <a:p>
            <a:r>
              <a:rPr lang="cs-CZ" dirty="0" smtClean="0"/>
              <a:t>Liberecký kraj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700808"/>
            <a:ext cx="6453664" cy="4989947"/>
          </a:xfrm>
        </p:spPr>
      </p:pic>
    </p:spTree>
    <p:extLst>
      <p:ext uri="{BB962C8B-B14F-4D97-AF65-F5344CB8AC3E}">
        <p14:creationId xmlns:p14="http://schemas.microsoft.com/office/powerpoint/2010/main" val="2071423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Liberecký kraj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484783"/>
            <a:ext cx="5544239" cy="3178919"/>
          </a:xfrm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2267744" y="1700808"/>
            <a:ext cx="6732240" cy="4526280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                               Krajské město: Liberec</a:t>
            </a:r>
          </a:p>
          <a:p>
            <a:r>
              <a:rPr lang="cs-CZ" dirty="0" smtClean="0"/>
              <a:t>                               Pohoří: Krkonoše, Jizerské h.                   </a:t>
            </a:r>
          </a:p>
          <a:p>
            <a:r>
              <a:rPr lang="cs-CZ" dirty="0" smtClean="0"/>
              <a:t>                               Řeky: Jizera, Nisa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Města: Jablonec nad Nisou, Semily, </a:t>
            </a:r>
          </a:p>
          <a:p>
            <a:r>
              <a:rPr lang="cs-CZ" dirty="0"/>
              <a:t> </a:t>
            </a:r>
            <a:r>
              <a:rPr lang="cs-CZ" dirty="0" smtClean="0"/>
              <a:t>          Česká Lípa</a:t>
            </a:r>
          </a:p>
          <a:p>
            <a:r>
              <a:rPr lang="cs-CZ" dirty="0" smtClean="0"/>
              <a:t>Památky: hrad Bezděz, zámky Sychrov, Hrubá                                                                   skála, hotel Ještěd, zřícenina Trosky</a:t>
            </a:r>
          </a:p>
          <a:p>
            <a:r>
              <a:rPr lang="cs-CZ" dirty="0" smtClean="0"/>
              <a:t>Průmysl: sklářský – bižuterie, automobilový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703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Liberecký kraj</a:t>
            </a:r>
            <a:endParaRPr lang="cs-CZ" dirty="0"/>
          </a:p>
        </p:txBody>
      </p:sp>
      <p:pic>
        <p:nvPicPr>
          <p:cNvPr id="1027" name="Picture 3" descr="C:\Users\Andrea\AppData\Local\Microsoft\Windows\Temporary Internet Files\Content.IE5\928V8WVT\MP90040258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016867"/>
            <a:ext cx="2448272" cy="3670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ndrea\AppData\Local\Microsoft\Windows\Temporary Internet Files\Content.IE5\858SS3H0\MC9002177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32656"/>
            <a:ext cx="2304256" cy="1666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Andrea\AppData\Local\Microsoft\Windows\Temporary Internet Files\Content.IE5\928V8WVT\MC90015003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3131" y="1228273"/>
            <a:ext cx="2273929" cy="2356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Andrea\AppData\Local\Microsoft\Windows\Temporary Internet Files\Content.IE5\4EZ2AW5U\MP90043280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9110" y="3745632"/>
            <a:ext cx="2135737" cy="29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Andrea\AppData\Local\Microsoft\Windows\Temporary Internet Files\Content.IE5\928V8WVT\MP90043168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276872"/>
            <a:ext cx="1950915" cy="2924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Andrea\AppData\Local\Microsoft\Windows\Temporary Internet Files\Content.IE5\928V8WVT\MC90023828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9860" y="4917248"/>
            <a:ext cx="1993271" cy="1434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724128" y="1700808"/>
            <a:ext cx="30963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Co je pro tento kraj typické? Obrázky ti napoví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4837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Liberec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657" y="285757"/>
            <a:ext cx="4572000" cy="321183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8119" y="4359154"/>
            <a:ext cx="3176427" cy="232276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807" y="4212309"/>
            <a:ext cx="2911872" cy="218390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3741" y="1531613"/>
            <a:ext cx="2950805" cy="1965974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507227" y="809176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Ještěd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64003" y="5811438"/>
            <a:ext cx="34993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Babylon – zábavní centrum</a:t>
            </a:r>
          </a:p>
          <a:p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605564" y="3355914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ZOO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146332" y="3982156"/>
            <a:ext cx="248376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Radnice - náměstí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87650" y="3598994"/>
            <a:ext cx="2027093" cy="1520320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3266538" y="4981926"/>
            <a:ext cx="245525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Botanická zahrada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791838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1791" y="179088"/>
            <a:ext cx="8229600" cy="1143000"/>
          </a:xfrm>
        </p:spPr>
        <p:txBody>
          <a:bodyPr/>
          <a:lstStyle/>
          <a:p>
            <a:r>
              <a:rPr lang="cs-CZ" dirty="0" smtClean="0"/>
              <a:t>Památky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723" y="4771619"/>
            <a:ext cx="2444386" cy="1833289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501516"/>
            <a:ext cx="2448272" cy="183620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837" y="446185"/>
            <a:ext cx="2448272" cy="162816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1064" y="1916832"/>
            <a:ext cx="2808312" cy="187103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1064" y="4419925"/>
            <a:ext cx="2931464" cy="1956752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3242455" y="1751338"/>
            <a:ext cx="2448272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Harrachov</a:t>
            </a:r>
          </a:p>
          <a:p>
            <a:endParaRPr lang="cs-CZ" sz="2800" dirty="0"/>
          </a:p>
          <a:p>
            <a:r>
              <a:rPr lang="cs-CZ" sz="2800" dirty="0" smtClean="0"/>
              <a:t>Zámek Hrubá skála</a:t>
            </a:r>
          </a:p>
          <a:p>
            <a:endParaRPr lang="cs-CZ" sz="2800" dirty="0"/>
          </a:p>
          <a:p>
            <a:r>
              <a:rPr lang="cs-CZ" sz="2800" dirty="0" smtClean="0"/>
              <a:t>Zámek Sychrov</a:t>
            </a:r>
          </a:p>
          <a:p>
            <a:endParaRPr lang="cs-CZ" sz="2800" dirty="0"/>
          </a:p>
          <a:p>
            <a:r>
              <a:rPr lang="cs-CZ" sz="2800" dirty="0" smtClean="0"/>
              <a:t>Trosky</a:t>
            </a:r>
          </a:p>
          <a:p>
            <a:endParaRPr lang="cs-CZ" sz="2800" dirty="0"/>
          </a:p>
          <a:p>
            <a:r>
              <a:rPr lang="cs-CZ" sz="2800" dirty="0" smtClean="0"/>
              <a:t>Hrad Bezděz</a:t>
            </a:r>
            <a:endParaRPr lang="cs-CZ" sz="2800" dirty="0"/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2555776" y="2060848"/>
            <a:ext cx="720080" cy="1152128"/>
          </a:xfrm>
          <a:prstGeom prst="straightConnector1">
            <a:avLst/>
          </a:prstGeom>
          <a:ln w="762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 flipV="1">
            <a:off x="2562109" y="1556792"/>
            <a:ext cx="713747" cy="1295559"/>
          </a:xfrm>
          <a:prstGeom prst="straightConnector1">
            <a:avLst/>
          </a:prstGeom>
          <a:ln w="762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4644008" y="3212976"/>
            <a:ext cx="1297056" cy="1124744"/>
          </a:xfrm>
          <a:prstGeom prst="straightConnector1">
            <a:avLst/>
          </a:prstGeom>
          <a:ln w="762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endCxn id="8" idx="1"/>
          </p:cNvCxnSpPr>
          <p:nvPr/>
        </p:nvCxnSpPr>
        <p:spPr>
          <a:xfrm>
            <a:off x="4466591" y="5398301"/>
            <a:ext cx="1474473" cy="0"/>
          </a:xfrm>
          <a:prstGeom prst="straightConnector1">
            <a:avLst/>
          </a:prstGeom>
          <a:ln w="762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endCxn id="4" idx="3"/>
          </p:cNvCxnSpPr>
          <p:nvPr/>
        </p:nvCxnSpPr>
        <p:spPr>
          <a:xfrm flipH="1" flipV="1">
            <a:off x="2562109" y="5688264"/>
            <a:ext cx="713747" cy="688413"/>
          </a:xfrm>
          <a:prstGeom prst="straightConnector1">
            <a:avLst/>
          </a:prstGeom>
          <a:ln w="762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5572445" y="1329722"/>
            <a:ext cx="35455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Dokážeš správně spojit?</a:t>
            </a:r>
            <a:endParaRPr lang="cs-CZ" sz="2400" dirty="0">
              <a:solidFill>
                <a:schemeClr val="bg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3583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 fontAlgn="base">
              <a:spcAft>
                <a:spcPct val="0"/>
              </a:spcAft>
              <a:buNone/>
            </a:pPr>
            <a:r>
              <a:rPr lang="fr-FR" dirty="0">
                <a:solidFill>
                  <a:srgbClr val="002060"/>
                </a:solidFill>
                <a:latin typeface="Arial" charset="0"/>
                <a:hlinkClick r:id="rId2"/>
              </a:rPr>
              <a:t>http://commons.wikimedia.org/wiki</a:t>
            </a:r>
            <a:r>
              <a:rPr lang="cs-CZ" dirty="0">
                <a:solidFill>
                  <a:srgbClr val="002060"/>
                </a:solidFill>
                <a:latin typeface="Arial" charset="0"/>
              </a:rPr>
              <a:t> - otevřená </a:t>
            </a:r>
            <a:r>
              <a:rPr lang="cs-CZ" dirty="0" smtClean="0">
                <a:solidFill>
                  <a:srgbClr val="002060"/>
                </a:solidFill>
                <a:latin typeface="Arial" charset="0"/>
              </a:rPr>
              <a:t>galerie</a:t>
            </a:r>
          </a:p>
          <a:p>
            <a:pPr marL="0" indent="0" fontAlgn="base">
              <a:spcAft>
                <a:spcPct val="0"/>
              </a:spcAft>
              <a:buNone/>
            </a:pPr>
            <a:r>
              <a:rPr lang="cs-CZ" dirty="0">
                <a:solidFill>
                  <a:srgbClr val="002060"/>
                </a:solidFill>
                <a:latin typeface="Arial" charset="0"/>
                <a:hlinkClick r:id="rId3"/>
              </a:rPr>
              <a:t>http://</a:t>
            </a:r>
            <a:r>
              <a:rPr lang="cs-CZ" dirty="0" smtClean="0">
                <a:solidFill>
                  <a:srgbClr val="002060"/>
                </a:solidFill>
                <a:latin typeface="Arial" charset="0"/>
                <a:hlinkClick r:id="rId3"/>
              </a:rPr>
              <a:t>upload.wikimedia.org/wikipedia/commons/thumb/e/ea/Weihnachtsmarkt_in_Reichenberg.jpg/800px-Weihnachtsmarkt_in_Reichenberg.jpg</a:t>
            </a:r>
            <a:endParaRPr lang="cs-CZ" dirty="0" smtClean="0">
              <a:solidFill>
                <a:srgbClr val="002060"/>
              </a:solidFill>
              <a:latin typeface="Arial" charset="0"/>
            </a:endParaRPr>
          </a:p>
          <a:p>
            <a:pPr marL="0" indent="0" fontAlgn="base">
              <a:spcAft>
                <a:spcPct val="0"/>
              </a:spcAft>
              <a:buNone/>
            </a:pPr>
            <a:r>
              <a:rPr lang="cs-CZ" dirty="0">
                <a:solidFill>
                  <a:srgbClr val="002060"/>
                </a:solidFill>
                <a:latin typeface="Arial" charset="0"/>
              </a:rPr>
              <a:t>http://upload.wikimedia.org/wikipedia/commons/thumb/d/dc/Trosky001.jpg/800px-Trosky001.jpg</a:t>
            </a:r>
            <a:endParaRPr lang="cs-CZ" dirty="0" smtClean="0">
              <a:solidFill>
                <a:srgbClr val="002060"/>
              </a:solidFill>
              <a:latin typeface="Arial" charset="0"/>
            </a:endParaRPr>
          </a:p>
          <a:p>
            <a:pPr marL="0" indent="0" fontAlgn="base">
              <a:spcAft>
                <a:spcPct val="0"/>
              </a:spcAft>
              <a:buNone/>
            </a:pPr>
            <a:r>
              <a:rPr lang="cs-CZ" dirty="0">
                <a:solidFill>
                  <a:srgbClr val="002060"/>
                </a:solidFill>
                <a:latin typeface="Arial" charset="0"/>
                <a:hlinkClick r:id="rId4"/>
              </a:rPr>
              <a:t>http://</a:t>
            </a:r>
            <a:r>
              <a:rPr lang="cs-CZ" dirty="0" smtClean="0">
                <a:solidFill>
                  <a:srgbClr val="002060"/>
                </a:solidFill>
                <a:latin typeface="Arial" charset="0"/>
                <a:hlinkClick r:id="rId4"/>
              </a:rPr>
              <a:t>upload.wikimedia.org/wikipedia/commons/thumb/3/3f/Jested.jpg/800px-Jested.jpg</a:t>
            </a:r>
            <a:endParaRPr lang="cs-CZ" dirty="0" smtClean="0">
              <a:solidFill>
                <a:srgbClr val="002060"/>
              </a:solidFill>
              <a:latin typeface="Arial" charset="0"/>
            </a:endParaRPr>
          </a:p>
          <a:p>
            <a:pPr marL="0" indent="0" fontAlgn="base">
              <a:spcAft>
                <a:spcPct val="0"/>
              </a:spcAft>
              <a:buNone/>
            </a:pPr>
            <a:r>
              <a:rPr lang="cs-CZ" dirty="0">
                <a:solidFill>
                  <a:srgbClr val="002060"/>
                </a:solidFill>
                <a:latin typeface="Arial" charset="0"/>
              </a:rPr>
              <a:t>http://upload.wikimedia.org/wikipedia/commons/thumb/d/d9/Harrachov_smaller_ski_jumps.jpg/800px-Harrachov_smaller_ski_jumps.jpg</a:t>
            </a:r>
            <a:endParaRPr lang="cs-CZ" dirty="0">
              <a:solidFill>
                <a:srgbClr val="002060"/>
              </a:solidFill>
              <a:latin typeface="Arial" charset="0"/>
            </a:endParaRPr>
          </a:p>
          <a:p>
            <a:pPr marL="0" indent="0" fontAlgn="base">
              <a:spcAft>
                <a:spcPct val="0"/>
              </a:spcAft>
              <a:buNone/>
            </a:pPr>
            <a:r>
              <a:rPr lang="cs-CZ" dirty="0">
                <a:solidFill>
                  <a:srgbClr val="002060"/>
                </a:solidFill>
                <a:hlinkClick r:id="rId5"/>
              </a:rPr>
              <a:t>http://office.microsoft.com</a:t>
            </a:r>
            <a:r>
              <a:rPr lang="cs-CZ" dirty="0">
                <a:solidFill>
                  <a:srgbClr val="002060"/>
                </a:solidFill>
              </a:rPr>
              <a:t> - </a:t>
            </a:r>
            <a:r>
              <a:rPr lang="cs-CZ" dirty="0">
                <a:solidFill>
                  <a:prstClr val="black"/>
                </a:solidFill>
                <a:latin typeface="Arial" charset="0"/>
              </a:rPr>
              <a:t>otevřená galerie</a:t>
            </a:r>
          </a:p>
          <a:p>
            <a:pPr marL="0" indent="0">
              <a:buNone/>
            </a:pPr>
            <a:r>
              <a:rPr lang="cs-CZ" dirty="0"/>
              <a:t>Vlastivěda 4, učebnice – Nová škola Brno </a:t>
            </a:r>
            <a:r>
              <a:rPr lang="cs-CZ" dirty="0" smtClean="0"/>
              <a:t>2003</a:t>
            </a:r>
          </a:p>
          <a:p>
            <a:pPr marL="0" indent="0">
              <a:buNone/>
            </a:pPr>
            <a:r>
              <a:rPr lang="cs-CZ"/>
              <a:t>v</a:t>
            </a:r>
            <a:r>
              <a:rPr lang="cs-CZ" smtClean="0"/>
              <a:t>lastní </a:t>
            </a:r>
            <a:r>
              <a:rPr lang="cs-CZ" dirty="0" smtClean="0"/>
              <a:t>fotografie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Vlastní 4">
      <a:dk1>
        <a:srgbClr val="7030A0"/>
      </a:dk1>
      <a:lt1>
        <a:sysClr val="window" lastClr="FFFFFF"/>
      </a:lt1>
      <a:dk2>
        <a:srgbClr val="0070C0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11B2EB"/>
      </a:accent5>
      <a:accent6>
        <a:srgbClr val="BEEBDF"/>
      </a:accent6>
      <a:hlink>
        <a:srgbClr val="56C7AA"/>
      </a:hlink>
      <a:folHlink>
        <a:srgbClr val="59A8D1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431</TotalTime>
  <Words>182</Words>
  <Application>Microsoft Office PowerPoint</Application>
  <PresentationFormat>Předvádění na obrazovce (4:3)</PresentationFormat>
  <Paragraphs>53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Lití písma</vt:lpstr>
      <vt:lpstr>Prezentace aplikace PowerPoint</vt:lpstr>
      <vt:lpstr>Anotace</vt:lpstr>
      <vt:lpstr>Liberecký kraj</vt:lpstr>
      <vt:lpstr>Liberecký kraj</vt:lpstr>
      <vt:lpstr>Liberecký kraj</vt:lpstr>
      <vt:lpstr>Liberec</vt:lpstr>
      <vt:lpstr>Památky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Andrea</cp:lastModifiedBy>
  <cp:revision>53</cp:revision>
  <dcterms:created xsi:type="dcterms:W3CDTF">2011-08-21T15:31:45Z</dcterms:created>
  <dcterms:modified xsi:type="dcterms:W3CDTF">2013-10-23T16:46:17Z</dcterms:modified>
</cp:coreProperties>
</file>