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F31D4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 varScale="1">
        <p:scale>
          <a:sx n="81" d="100"/>
          <a:sy n="81" d="100"/>
        </p:scale>
        <p:origin x="-103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Andrea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smtClean="0"/>
            <a:t>VY_32_INOVACE_8C_13_Liberecký kraj  </a:t>
          </a:r>
          <a:r>
            <a:rPr lang="cs-CZ" dirty="0" smtClean="0"/>
            <a:t>- opakování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Vlastivěda 4.třída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Andrea Kolářová</a:t>
          </a:r>
          <a:endParaRPr lang="cs-CZ" sz="14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smtClean="0"/>
            <a:t>VY_32_INOVACE_8C_13_Liberecký kraj  </a:t>
          </a:r>
          <a:r>
            <a:rPr lang="cs-CZ" sz="1400" kern="1200" dirty="0" smtClean="0"/>
            <a:t>- opakování</a:t>
          </a:r>
          <a:endParaRPr lang="cs-CZ" sz="14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Vlastivěda 4.třída</a:t>
          </a:r>
          <a:endParaRPr lang="cs-CZ" sz="14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CZ.1.07/1.4.00/21.1431</a:t>
          </a:r>
          <a:endParaRPr lang="cs-CZ" sz="14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5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prstClr val="black"/>
              <a:schemeClr val="accent4">
                <a:tint val="45000"/>
                <a:satMod val="400000"/>
              </a:schemeClr>
            </a:duotone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4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6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3/3f/Jested.jpg/800px-Jested.jpg" TargetMode="External"/><Relationship Id="rId2" Type="http://schemas.openxmlformats.org/officeDocument/2006/relationships/hyperlink" Target="http://commons.wikimedia.org/wiki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42229158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Opakovací prezentace</a:t>
            </a:r>
          </a:p>
          <a:p>
            <a:r>
              <a:rPr lang="cs-CZ" dirty="0" smtClean="0"/>
              <a:t>Žáci si samostatně na papír zapisují odpovědi na otázky nebo jen správné písmeno a řeší tajenku</a:t>
            </a:r>
          </a:p>
          <a:p>
            <a:r>
              <a:rPr lang="cs-CZ" dirty="0" smtClean="0"/>
              <a:t>Kontrola správnosti – poslední snímek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7269" y="3028319"/>
            <a:ext cx="3219822" cy="4293096"/>
          </a:xfrm>
          <a:prstGeom prst="rect">
            <a:avLst/>
          </a:prstGeom>
        </p:spPr>
      </p:pic>
      <p:sp>
        <p:nvSpPr>
          <p:cNvPr id="7" name="Oválný popisek 6"/>
          <p:cNvSpPr/>
          <p:nvPr/>
        </p:nvSpPr>
        <p:spPr>
          <a:xfrm>
            <a:off x="3059832" y="2852936"/>
            <a:ext cx="3236451" cy="1324862"/>
          </a:xfrm>
          <a:prstGeom prst="wedgeEllipseCallout">
            <a:avLst>
              <a:gd name="adj1" fmla="val -53969"/>
              <a:gd name="adj2" fmla="val 57784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Liberecký kraj -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119257"/>
            <a:ext cx="8496944" cy="3603812"/>
          </a:xfrm>
        </p:spPr>
        <p:txBody>
          <a:bodyPr/>
          <a:lstStyle/>
          <a:p>
            <a:r>
              <a:rPr lang="cs-CZ" dirty="0"/>
              <a:t>Odpovídej na otázky a piš si první nebo poslední písmeno z odpovědi. Vyluštíš název </a:t>
            </a:r>
            <a:r>
              <a:rPr lang="cs-CZ" dirty="0" smtClean="0"/>
              <a:t>zříceniny hradu v Libereckém kraji.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 flipH="1">
            <a:off x="3563888" y="3122245"/>
            <a:ext cx="27323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Zjisti moje jméno a jméno mého hradu!</a:t>
            </a:r>
            <a:endParaRPr lang="cs-CZ" sz="20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1261" y="4343400"/>
            <a:ext cx="2909259" cy="2181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3106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se jmenuje městečko skokanských můstků a skla?</a:t>
            </a:r>
            <a:br>
              <a:rPr lang="cs-CZ" dirty="0" smtClean="0"/>
            </a:br>
            <a:r>
              <a:rPr lang="cs-CZ" dirty="0" smtClean="0"/>
              <a:t>(poslední písmeno)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502" y="2244094"/>
            <a:ext cx="5712634" cy="4284476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2082552"/>
            <a:ext cx="2860126" cy="4745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4617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se jmenuje největší řeka Libereckého kraje?</a:t>
            </a:r>
            <a:br>
              <a:rPr lang="cs-CZ" dirty="0" smtClean="0"/>
            </a:br>
            <a:r>
              <a:rPr lang="cs-CZ" dirty="0" smtClean="0"/>
              <a:t>(poslední písmeno)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2492896"/>
            <a:ext cx="5616624" cy="4212468"/>
          </a:xfrm>
        </p:spPr>
      </p:pic>
    </p:spTree>
    <p:extLst>
      <p:ext uri="{BB962C8B-B14F-4D97-AF65-F5344CB8AC3E}">
        <p14:creationId xmlns:p14="http://schemas.microsoft.com/office/powerpoint/2010/main" val="2859065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Název města, ve kterém je ZOO a botanická zahrada?</a:t>
            </a:r>
            <a:br>
              <a:rPr lang="cs-CZ" dirty="0" smtClean="0"/>
            </a:br>
            <a:r>
              <a:rPr lang="cs-CZ" dirty="0" smtClean="0"/>
              <a:t>(první písmeno)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4196964"/>
            <a:ext cx="3744416" cy="2494717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15" t="12537" r="8291" b="15334"/>
          <a:stretch/>
        </p:blipFill>
        <p:spPr>
          <a:xfrm>
            <a:off x="4191017" y="2852936"/>
            <a:ext cx="4806588" cy="311745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8151" y="2271551"/>
            <a:ext cx="2086266" cy="2314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7255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Comic Sans MS" pitchFamily="66" charset="0"/>
                <a:cs typeface="Aharoni" pitchFamily="2" charset="-79"/>
              </a:rPr>
              <a:t>Jak se jmenuje dominanta Liberce? </a:t>
            </a:r>
            <a:r>
              <a:rPr lang="cs-CZ" dirty="0">
                <a:latin typeface="Comic Sans MS" pitchFamily="66" charset="0"/>
                <a:cs typeface="Aharoni" pitchFamily="2" charset="-79"/>
              </a:rPr>
              <a:t/>
            </a:r>
            <a:br>
              <a:rPr lang="cs-CZ" dirty="0">
                <a:latin typeface="Comic Sans MS" pitchFamily="66" charset="0"/>
                <a:cs typeface="Aharoni" pitchFamily="2" charset="-79"/>
              </a:rPr>
            </a:br>
            <a:r>
              <a:rPr lang="cs-CZ" dirty="0" smtClean="0">
                <a:latin typeface="Comic Sans MS" pitchFamily="66" charset="0"/>
                <a:cs typeface="Aharoni" pitchFamily="2" charset="-79"/>
              </a:rPr>
              <a:t>(poslední písmeno)</a:t>
            </a:r>
            <a:endParaRPr lang="cs-CZ" dirty="0">
              <a:latin typeface="Comic Sans MS" pitchFamily="66" charset="0"/>
              <a:cs typeface="Aharoni" pitchFamily="2" charset="-79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2492896"/>
            <a:ext cx="5949735" cy="4179689"/>
          </a:xfrm>
        </p:spPr>
      </p:pic>
    </p:spTree>
    <p:extLst>
      <p:ext uri="{BB962C8B-B14F-4D97-AF65-F5344CB8AC3E}">
        <p14:creationId xmlns:p14="http://schemas.microsoft.com/office/powerpoint/2010/main" val="2728957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908720"/>
            <a:ext cx="6965245" cy="1202485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Comic Sans MS" pitchFamily="66" charset="0"/>
              </a:rPr>
              <a:t>Jak se jmenuje vládce těchto hor?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>
                <a:latin typeface="Comic Sans MS" pitchFamily="66" charset="0"/>
                <a:cs typeface="Aharoni" pitchFamily="2" charset="-79"/>
              </a:rPr>
              <a:t>(poslední písmeno)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0" y="908720"/>
            <a:ext cx="2286000" cy="304800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908720"/>
            <a:ext cx="2286000" cy="3429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2852936"/>
            <a:ext cx="5472608" cy="3646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619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814215"/>
            <a:ext cx="7556232" cy="5043785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se jmenuje dominanta Českého ráje?</a:t>
            </a:r>
            <a:br>
              <a:rPr lang="cs-CZ" dirty="0" smtClean="0"/>
            </a:br>
            <a:r>
              <a:rPr lang="cs-CZ" dirty="0" smtClean="0"/>
              <a:t>(první písmeno)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8015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Co se vyrábí v Jablonci nad Nisou?</a:t>
            </a:r>
            <a:br>
              <a:rPr lang="cs-CZ" dirty="0" smtClean="0"/>
            </a:br>
            <a:r>
              <a:rPr lang="cs-CZ" dirty="0" smtClean="0"/>
              <a:t>(poslední písmeno)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2996952"/>
            <a:ext cx="5080000" cy="3467100"/>
          </a:xfrm>
        </p:spPr>
      </p:pic>
      <p:pic>
        <p:nvPicPr>
          <p:cNvPr id="1026" name="Picture 2" descr="C:\Users\Andrea\AppData\Local\Microsoft\Windows\Temporary Internet Files\Content.IE5\4EZ2AW5U\MC9002905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3628" y="2276872"/>
            <a:ext cx="2682108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0381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Comic Sans MS" pitchFamily="66" charset="0"/>
              </a:rPr>
              <a:t>Jak se jmenuje pohoří v Libereckám kraji?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>
                <a:latin typeface="Comic Sans MS" pitchFamily="66" charset="0"/>
                <a:cs typeface="Aharoni" pitchFamily="2" charset="-79"/>
              </a:rPr>
              <a:t>(</a:t>
            </a:r>
            <a:r>
              <a:rPr lang="cs-CZ" dirty="0" smtClean="0">
                <a:latin typeface="Comic Sans MS" pitchFamily="66" charset="0"/>
                <a:cs typeface="Aharoni" pitchFamily="2" charset="-79"/>
              </a:rPr>
              <a:t>první </a:t>
            </a:r>
            <a:r>
              <a:rPr lang="cs-CZ" dirty="0">
                <a:latin typeface="Comic Sans MS" pitchFamily="66" charset="0"/>
                <a:cs typeface="Aharoni" pitchFamily="2" charset="-79"/>
              </a:rPr>
              <a:t>písmeno)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1282" y="1484784"/>
            <a:ext cx="2702718" cy="3603625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492896"/>
            <a:ext cx="6336704" cy="4221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219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Comic Sans MS" pitchFamily="66" charset="0"/>
              </a:rPr>
              <a:t>Jak se jmenuje aquapark a zábavní centrum v Liberci?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>
                <a:latin typeface="Comic Sans MS" pitchFamily="66" charset="0"/>
                <a:cs typeface="Aharoni" pitchFamily="2" charset="-79"/>
              </a:rPr>
              <a:t>(poslední písmeno)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2420888"/>
            <a:ext cx="5936340" cy="4452255"/>
          </a:xfrm>
        </p:spPr>
      </p:pic>
    </p:spTree>
    <p:extLst>
      <p:ext uri="{BB962C8B-B14F-4D97-AF65-F5344CB8AC3E}">
        <p14:creationId xmlns:p14="http://schemas.microsoft.com/office/powerpoint/2010/main" val="2178625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7" y="2492896"/>
            <a:ext cx="3370447" cy="4104456"/>
          </a:xfrm>
          <a:prstGeom prst="rect">
            <a:avLst/>
          </a:prstGeom>
        </p:spPr>
      </p:pic>
      <p:sp>
        <p:nvSpPr>
          <p:cNvPr id="7" name="Obláček 6"/>
          <p:cNvSpPr/>
          <p:nvPr/>
        </p:nvSpPr>
        <p:spPr>
          <a:xfrm>
            <a:off x="1530734" y="451132"/>
            <a:ext cx="6497649" cy="2268194"/>
          </a:xfrm>
          <a:prstGeom prst="cloudCallou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Vyluštili jste, kdo jsem?</a:t>
            </a:r>
            <a:br>
              <a:rPr lang="cs-CZ" sz="2800" dirty="0" smtClean="0">
                <a:latin typeface="Comic Sans MS" pitchFamily="66" charset="0"/>
              </a:rPr>
            </a:br>
            <a:r>
              <a:rPr lang="cs-CZ" sz="2800" dirty="0" smtClean="0">
                <a:latin typeface="Comic Sans MS" pitchFamily="66" charset="0"/>
              </a:rPr>
              <a:t>No přeci Albrecht z Valdštejna.</a:t>
            </a:r>
            <a:br>
              <a:rPr lang="cs-CZ" sz="2800" dirty="0" smtClean="0">
                <a:latin typeface="Comic Sans MS" pitchFamily="66" charset="0"/>
              </a:rPr>
            </a:br>
            <a:r>
              <a:rPr lang="cs-CZ" sz="2800" dirty="0" smtClean="0">
                <a:latin typeface="Comic Sans MS" pitchFamily="66" charset="0"/>
              </a:rPr>
              <a:t>A můj hrad se jmenuje Valdštejn.</a:t>
            </a:r>
            <a:endParaRPr lang="cs-CZ" sz="2800" dirty="0">
              <a:latin typeface="Comic Sans MS" pitchFamily="66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9865" y="2492896"/>
            <a:ext cx="2214246" cy="2952328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4372209" y="2852936"/>
            <a:ext cx="243203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Harracho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v</a:t>
            </a:r>
          </a:p>
          <a:p>
            <a:r>
              <a:rPr lang="cs-CZ" sz="2400" dirty="0" smtClean="0">
                <a:latin typeface="Comic Sans MS" pitchFamily="66" charset="0"/>
              </a:rPr>
              <a:t>Jizer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a</a:t>
            </a:r>
          </a:p>
          <a:p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L</a:t>
            </a:r>
            <a:r>
              <a:rPr lang="cs-CZ" sz="2400" dirty="0" smtClean="0">
                <a:latin typeface="Comic Sans MS" pitchFamily="66" charset="0"/>
              </a:rPr>
              <a:t>iberec</a:t>
            </a:r>
          </a:p>
          <a:p>
            <a:r>
              <a:rPr lang="cs-CZ" sz="2400" dirty="0" smtClean="0">
                <a:latin typeface="Comic Sans MS" pitchFamily="66" charset="0"/>
              </a:rPr>
              <a:t>Ještě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d</a:t>
            </a:r>
          </a:p>
          <a:p>
            <a:r>
              <a:rPr lang="cs-CZ" sz="2400" dirty="0" smtClean="0">
                <a:latin typeface="Comic Sans MS" pitchFamily="66" charset="0"/>
              </a:rPr>
              <a:t>Krakono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š</a:t>
            </a:r>
          </a:p>
          <a:p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T</a:t>
            </a:r>
            <a:r>
              <a:rPr lang="cs-CZ" sz="2400" dirty="0" smtClean="0">
                <a:latin typeface="Comic Sans MS" pitchFamily="66" charset="0"/>
              </a:rPr>
              <a:t>rosky</a:t>
            </a:r>
          </a:p>
          <a:p>
            <a:r>
              <a:rPr lang="cs-CZ" sz="2400" dirty="0" smtClean="0">
                <a:latin typeface="Comic Sans MS" pitchFamily="66" charset="0"/>
              </a:rPr>
              <a:t>Bižuteri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e</a:t>
            </a:r>
          </a:p>
          <a:p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J</a:t>
            </a:r>
            <a:r>
              <a:rPr lang="cs-CZ" sz="2400" dirty="0" smtClean="0">
                <a:latin typeface="Comic Sans MS" pitchFamily="66" charset="0"/>
              </a:rPr>
              <a:t>izerské hory</a:t>
            </a:r>
          </a:p>
          <a:p>
            <a:r>
              <a:rPr lang="cs-CZ" sz="2400" dirty="0" smtClean="0">
                <a:latin typeface="Comic Sans MS" pitchFamily="66" charset="0"/>
              </a:rPr>
              <a:t>Babylo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n</a:t>
            </a:r>
          </a:p>
          <a:p>
            <a:endParaRPr lang="cs-CZ" sz="2400" dirty="0" smtClean="0">
              <a:latin typeface="Comic Sans MS" pitchFamily="66" charset="0"/>
            </a:endParaRPr>
          </a:p>
          <a:p>
            <a:endParaRPr lang="cs-CZ" sz="2400" dirty="0" smtClean="0">
              <a:latin typeface="Comic Sans MS" pitchFamily="66" charset="0"/>
            </a:endParaRPr>
          </a:p>
          <a:p>
            <a:endParaRPr lang="cs-CZ" sz="24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8277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fontAlgn="base">
              <a:spcAft>
                <a:spcPct val="0"/>
              </a:spcAft>
              <a:buNone/>
            </a:pPr>
            <a:r>
              <a:rPr lang="fr-FR" dirty="0">
                <a:solidFill>
                  <a:srgbClr val="002060"/>
                </a:solidFill>
                <a:latin typeface="Arial" charset="0"/>
                <a:hlinkClick r:id="rId2"/>
              </a:rPr>
              <a:t>http://commons.wikimedia.org/wiki</a:t>
            </a:r>
            <a:r>
              <a:rPr lang="cs-CZ" dirty="0">
                <a:solidFill>
                  <a:srgbClr val="002060"/>
                </a:solidFill>
                <a:latin typeface="Arial" charset="0"/>
              </a:rPr>
              <a:t> - otevřená </a:t>
            </a:r>
            <a:r>
              <a:rPr lang="cs-CZ" dirty="0">
                <a:solidFill>
                  <a:srgbClr val="002060"/>
                </a:solidFill>
                <a:latin typeface="Arial" charset="0"/>
              </a:rPr>
              <a:t>galeriehttp://upload.wikimedia.org/wikipedia/commons/thumb/d/dc/Trosky001.jpg/800px-Trosky001.jpg</a:t>
            </a:r>
          </a:p>
          <a:p>
            <a:pPr marL="0" indent="0" fontAlgn="base">
              <a:spcAft>
                <a:spcPct val="0"/>
              </a:spcAft>
              <a:buNone/>
            </a:pPr>
            <a:r>
              <a:rPr lang="cs-CZ" dirty="0">
                <a:solidFill>
                  <a:srgbClr val="002060"/>
                </a:solidFill>
                <a:latin typeface="Arial" charset="0"/>
                <a:hlinkClick r:id="rId3"/>
              </a:rPr>
              <a:t>http://upload.wikimedia.org/wikipedia/commons/thumb/3/3f/Jested.jpg/800px-Jested.jpg</a:t>
            </a:r>
            <a:endParaRPr lang="cs-CZ" dirty="0">
              <a:solidFill>
                <a:srgbClr val="002060"/>
              </a:solidFill>
              <a:latin typeface="Arial" charset="0"/>
            </a:endParaRPr>
          </a:p>
          <a:p>
            <a:pPr marL="0" indent="0" fontAlgn="base">
              <a:spcAft>
                <a:spcPct val="0"/>
              </a:spcAft>
              <a:buNone/>
            </a:pPr>
            <a:r>
              <a:rPr lang="cs-CZ">
                <a:solidFill>
                  <a:srgbClr val="002060"/>
                </a:solidFill>
                <a:latin typeface="Arial" charset="0"/>
              </a:rPr>
              <a:t>http://upload.wikimedia.org/wikipedia/commons/thumb/d/d9/Harrachov_smaller_ski_jumps.jpg/800px-Harrachov_smaller_ski_jumps.jpg</a:t>
            </a:r>
            <a:endParaRPr lang="cs-CZ" dirty="0">
              <a:solidFill>
                <a:srgbClr val="002060"/>
              </a:solidFill>
              <a:latin typeface="Arial" charset="0"/>
            </a:endParaRPr>
          </a:p>
          <a:p>
            <a:pPr marL="0" indent="0" fontAlgn="base">
              <a:spcAft>
                <a:spcPct val="0"/>
              </a:spcAft>
              <a:buNone/>
            </a:pPr>
            <a:r>
              <a:rPr lang="cs-CZ" dirty="0">
                <a:solidFill>
                  <a:srgbClr val="002060"/>
                </a:solidFill>
                <a:hlinkClick r:id="rId4"/>
              </a:rPr>
              <a:t>http://office.microsoft.com</a:t>
            </a:r>
            <a:r>
              <a:rPr lang="cs-CZ" dirty="0">
                <a:solidFill>
                  <a:srgbClr val="002060"/>
                </a:solidFill>
              </a:rPr>
              <a:t> - </a:t>
            </a:r>
            <a:r>
              <a:rPr lang="cs-CZ" dirty="0">
                <a:solidFill>
                  <a:prstClr val="black"/>
                </a:solidFill>
                <a:latin typeface="Arial" charset="0"/>
              </a:rPr>
              <a:t>otevřená galerie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lastní fotografie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Vlastní 4">
      <a:dk1>
        <a:srgbClr val="7030A0"/>
      </a:dk1>
      <a:lt1>
        <a:sysClr val="window" lastClr="FFFFFF"/>
      </a:lt1>
      <a:dk2>
        <a:srgbClr val="0070C0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11B2EB"/>
      </a:accent5>
      <a:accent6>
        <a:srgbClr val="BEEBDF"/>
      </a:accent6>
      <a:hlink>
        <a:srgbClr val="56C7AA"/>
      </a:hlink>
      <a:folHlink>
        <a:srgbClr val="59A8D1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637</TotalTime>
  <Words>203</Words>
  <Application>Microsoft Office PowerPoint</Application>
  <PresentationFormat>Předvádění na obrazovce (4:3)</PresentationFormat>
  <Paragraphs>38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Špendlík</vt:lpstr>
      <vt:lpstr>Prezentace aplikace PowerPoint</vt:lpstr>
      <vt:lpstr>Anotace</vt:lpstr>
      <vt:lpstr>Liberecký kraj - opakování</vt:lpstr>
      <vt:lpstr>Jak se jmenuje městečko skokanských můstků a skla? (poslední písmeno) </vt:lpstr>
      <vt:lpstr>Jak se jmenuje největší řeka Libereckého kraje? (poslední písmeno)</vt:lpstr>
      <vt:lpstr>Název města, ve kterém je ZOO a botanická zahrada? (první písmeno)</vt:lpstr>
      <vt:lpstr>Jak se jmenuje dominanta Liberce?  (poslední písmeno)</vt:lpstr>
      <vt:lpstr>Jak se jmenuje vládce těchto hor? (poslední písmeno) </vt:lpstr>
      <vt:lpstr>Jak se jmenuje dominanta Českého ráje? (první písmeno)</vt:lpstr>
      <vt:lpstr>Co se vyrábí v Jablonci nad Nisou? (poslední písmeno)</vt:lpstr>
      <vt:lpstr>Jak se jmenuje pohoří v Libereckám kraji? (první písmeno)</vt:lpstr>
      <vt:lpstr>Jak se jmenuje aquapark a zábavní centrum v Liberci? (poslední písmeno)</vt:lpstr>
      <vt:lpstr>Vyluštili jste, kdo jsem? No přeci Albrecht z Valdštejna. A můj hrad se jmenuje Valdštejn.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Andrea</cp:lastModifiedBy>
  <cp:revision>67</cp:revision>
  <dcterms:created xsi:type="dcterms:W3CDTF">2011-08-21T15:31:45Z</dcterms:created>
  <dcterms:modified xsi:type="dcterms:W3CDTF">2013-10-23T16:49:32Z</dcterms:modified>
</cp:coreProperties>
</file>