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31D4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smtClean="0"/>
            <a:t>VY_32_INOVACE_8C_16_Pardubický kraj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Vlastivěda 4.třída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/>
            <a:t>: </a:t>
          </a:r>
          <a:r>
            <a:rPr lang="cs-CZ" sz="1700" kern="1200" smtClean="0"/>
            <a:t>Andrea Kolářová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smtClean="0"/>
            <a:t>VY_32_INOVACE_8C_16_Pardubický kraj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Vlastivěda 4.třída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75">
          <a:fgClr>
            <a:srgbClr val="FF00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7" Type="http://schemas.openxmlformats.org/officeDocument/2006/relationships/image" Target="../media/image25.wmf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3/Pardubice_districts.png/776px-Pardubice_districts.pn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" TargetMode="External"/><Relationship Id="rId5" Type="http://schemas.openxmlformats.org/officeDocument/2006/relationships/hyperlink" Target="http://upload.wikimedia.org/wikipedia/commons/thumb/a/a1/Pardubice_CZ_main_square.JPG/800px-Pardubice_CZ_main_square.JPG" TargetMode="External"/><Relationship Id="rId4" Type="http://schemas.openxmlformats.org/officeDocument/2006/relationships/hyperlink" Target="http://upload.wikimedia.org/wikipedia/commons/thumb/c/cc/Pardubicky_kraj.svg/800px-Pardubicky_kraj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1765617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seznámení s učivem o Pardubickém kraji.</a:t>
            </a:r>
          </a:p>
          <a:p>
            <a:r>
              <a:rPr lang="cs-CZ" dirty="0" smtClean="0"/>
              <a:t>Na mapce žáci hledají Pardubický kraj a určují jeho sousedy – kontrola kliknutím.</a:t>
            </a:r>
          </a:p>
          <a:p>
            <a:r>
              <a:rPr lang="cs-CZ" dirty="0" smtClean="0"/>
              <a:t>Informace o kraji mohou číst nahlas nebo samostatně.</a:t>
            </a:r>
          </a:p>
          <a:p>
            <a:r>
              <a:rPr lang="cs-CZ" dirty="0" smtClean="0"/>
              <a:t>Nejdůležitější památky kraje vidí na fotografiích a spojují.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82" y="1572986"/>
            <a:ext cx="8625435" cy="525073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rgbClr val="C00000"/>
                </a:solidFill>
              </a:rPr>
              <a:t>Pardubický kraj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>
                <a:solidFill>
                  <a:srgbClr val="FF0066"/>
                </a:solidFill>
              </a:rPr>
              <a:t>S kterými kraji sousedí?</a:t>
            </a:r>
            <a:endParaRPr lang="cs-CZ" sz="3100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2852936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66"/>
                </a:solidFill>
              </a:rPr>
              <a:t>Královehradecký kraj</a:t>
            </a:r>
            <a:endParaRPr lang="cs-CZ" sz="2000" b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3933056"/>
            <a:ext cx="19768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66"/>
                </a:solidFill>
              </a:rPr>
              <a:t>Středočeský kraj</a:t>
            </a:r>
            <a:endParaRPr lang="cs-CZ" sz="2000" b="1" dirty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45324" y="4137875"/>
            <a:ext cx="14790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66"/>
                </a:solidFill>
              </a:rPr>
              <a:t>Olomoucký kraj</a:t>
            </a:r>
            <a:endParaRPr lang="cs-CZ" sz="2000" b="1" dirty="0">
              <a:solidFill>
                <a:srgbClr val="FF00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38492" y="4533221"/>
            <a:ext cx="16430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66"/>
                </a:solidFill>
              </a:rPr>
              <a:t>Kraj Vysočina</a:t>
            </a:r>
            <a:endParaRPr lang="cs-CZ" sz="2000" b="1" dirty="0">
              <a:solidFill>
                <a:srgbClr val="FF006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56634" y="5157192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66"/>
                </a:solidFill>
              </a:rPr>
              <a:t>Jihomoravský kraj</a:t>
            </a:r>
            <a:endParaRPr lang="cs-CZ" sz="20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546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068960"/>
            <a:ext cx="4427984" cy="342369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6965245" cy="1202485"/>
          </a:xfrm>
        </p:spPr>
        <p:txBody>
          <a:bodyPr/>
          <a:lstStyle/>
          <a:p>
            <a:r>
              <a:rPr lang="cs-CZ" dirty="0" smtClean="0">
                <a:solidFill>
                  <a:srgbClr val="FF0066"/>
                </a:solidFill>
              </a:rPr>
              <a:t>Pardubický kraj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78807" y="1792527"/>
            <a:ext cx="6196405" cy="4700131"/>
          </a:xfrm>
        </p:spPr>
        <p:txBody>
          <a:bodyPr>
            <a:normAutofit/>
          </a:bodyPr>
          <a:lstStyle/>
          <a:p>
            <a:r>
              <a:rPr lang="cs-CZ" dirty="0"/>
              <a:t>Krajské město: </a:t>
            </a:r>
            <a:r>
              <a:rPr lang="cs-CZ" dirty="0" smtClean="0"/>
              <a:t>Pardubice</a:t>
            </a:r>
            <a:endParaRPr lang="cs-CZ" dirty="0"/>
          </a:p>
          <a:p>
            <a:r>
              <a:rPr lang="cs-CZ" dirty="0"/>
              <a:t>Pohoří</a:t>
            </a:r>
            <a:r>
              <a:rPr lang="cs-CZ" dirty="0" smtClean="0"/>
              <a:t>: Kralický Sněžník, Orlické hory, Žďárské vrchy</a:t>
            </a:r>
            <a:endParaRPr lang="cs-CZ" dirty="0"/>
          </a:p>
          <a:p>
            <a:r>
              <a:rPr lang="cs-CZ" dirty="0"/>
              <a:t>Řeky: </a:t>
            </a:r>
            <a:r>
              <a:rPr lang="cs-CZ" dirty="0" smtClean="0"/>
              <a:t>Labe, Chrudimka</a:t>
            </a:r>
            <a:endParaRPr lang="cs-CZ" dirty="0"/>
          </a:p>
          <a:p>
            <a:r>
              <a:rPr lang="cs-CZ" dirty="0"/>
              <a:t>Města: </a:t>
            </a:r>
            <a:r>
              <a:rPr lang="cs-CZ" dirty="0" smtClean="0"/>
              <a:t>Chrudim, Svitavy,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Ústí nad Orlicí, Moravská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Třebová, Litomyšl, Polička</a:t>
            </a:r>
            <a:endParaRPr lang="cs-CZ" dirty="0"/>
          </a:p>
          <a:p>
            <a:r>
              <a:rPr lang="cs-CZ" dirty="0"/>
              <a:t>Památky</a:t>
            </a:r>
            <a:r>
              <a:rPr lang="cs-CZ" dirty="0" smtClean="0"/>
              <a:t>: Litomyšl – památka UNESCO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skanzen Veselý kopec, zámek </a:t>
            </a:r>
          </a:p>
          <a:p>
            <a:pPr marL="0" indent="0">
              <a:buNone/>
            </a:pPr>
            <a:r>
              <a:rPr lang="cs-CZ" dirty="0" smtClean="0"/>
              <a:t>    Slatiňany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2886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375153" y="446550"/>
            <a:ext cx="6965245" cy="1202485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Pardubice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855074"/>
            <a:ext cx="3339788" cy="25048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602202"/>
            <a:ext cx="4014116" cy="301058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8120" y="291658"/>
            <a:ext cx="4788159" cy="319011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30424" y="3481769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náměstí</a:t>
            </a:r>
            <a:endParaRPr lang="cs-CZ" sz="2800" dirty="0">
              <a:solidFill>
                <a:srgbClr val="FF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87924" y="55659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zámek</a:t>
            </a:r>
            <a:endParaRPr lang="cs-CZ" sz="2800" dirty="0">
              <a:solidFill>
                <a:srgbClr val="FF0066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90092" y="3765175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Labe</a:t>
            </a:r>
            <a:endParaRPr lang="cs-CZ" sz="2800" dirty="0">
              <a:solidFill>
                <a:srgbClr val="FF0066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316"/>
          <a:stretch/>
        </p:blipFill>
        <p:spPr>
          <a:xfrm>
            <a:off x="1835696" y="1649035"/>
            <a:ext cx="1917139" cy="237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658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Pardubice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100" b="1" dirty="0" smtClean="0">
                <a:solidFill>
                  <a:schemeClr val="tx2">
                    <a:lumMod val="75000"/>
                  </a:schemeClr>
                </a:solidFill>
              </a:rPr>
              <a:t>Čím je město známé?</a:t>
            </a:r>
            <a:endParaRPr lang="cs-CZ" sz="31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Andrea\AppData\Local\Microsoft\Windows\Temporary Internet Files\Content.IE5\4EZ2AW5U\MP90040731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16832"/>
            <a:ext cx="3931332" cy="26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ndrea\AppData\Local\Microsoft\Windows\Temporary Internet Files\Content.IE5\858SS3H0\MC9003965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69" y="612095"/>
            <a:ext cx="2065874" cy="1852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ndrea\AppData\Local\Microsoft\Windows\Temporary Internet Files\Content.IE5\4EZ2AW5U\MC900446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424" y="4969853"/>
            <a:ext cx="2737400" cy="1715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9512" y="2636912"/>
            <a:ext cx="3036131" cy="404817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395538"/>
            <a:ext cx="2039520" cy="3289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6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74597" y="817582"/>
            <a:ext cx="4885671" cy="120248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Litomyšl</a:t>
            </a:r>
            <a:br>
              <a:rPr lang="cs-CZ" dirty="0" smtClean="0">
                <a:solidFill>
                  <a:srgbClr val="7030A0"/>
                </a:solidFill>
              </a:rPr>
            </a:br>
            <a:r>
              <a:rPr lang="cs-CZ" dirty="0" smtClean="0">
                <a:solidFill>
                  <a:srgbClr val="7030A0"/>
                </a:solidFill>
              </a:rPr>
              <a:t>  </a:t>
            </a:r>
            <a:r>
              <a:rPr lang="cs-CZ" sz="3100" dirty="0" smtClean="0">
                <a:solidFill>
                  <a:srgbClr val="7030A0"/>
                </a:solidFill>
              </a:rPr>
              <a:t>památka UNESCO, rodiště Bedřicha Smetany</a:t>
            </a:r>
            <a:endParaRPr lang="cs-CZ" sz="3100" dirty="0">
              <a:solidFill>
                <a:srgbClr val="7030A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6712"/>
            <a:ext cx="3004849" cy="201054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995" y="2619756"/>
            <a:ext cx="5233205" cy="34735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3140968"/>
            <a:ext cx="2008688" cy="3246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935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78466" y="950377"/>
            <a:ext cx="3446062" cy="5707762"/>
          </a:xfrm>
        </p:spPr>
        <p:txBody>
          <a:bodyPr/>
          <a:lstStyle/>
          <a:p>
            <a:r>
              <a:rPr lang="cs-CZ" sz="2000" dirty="0" smtClean="0">
                <a:solidFill>
                  <a:srgbClr val="7030A0"/>
                </a:solidFill>
              </a:rPr>
              <a:t>Dokážeš spojit?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Chrudim</a:t>
            </a:r>
            <a:br>
              <a:rPr lang="cs-CZ" sz="3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</a:t>
            </a:r>
            <a:r>
              <a:rPr lang="cs-CZ" sz="3600" dirty="0" smtClean="0"/>
              <a:t>Veselý kopec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Slatiňany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509120"/>
            <a:ext cx="2865358" cy="214901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843" y="2348880"/>
            <a:ext cx="2842727" cy="189396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970" y="332656"/>
            <a:ext cx="2828872" cy="1877664"/>
          </a:xfrm>
          <a:prstGeom prst="rect">
            <a:avLst/>
          </a:prstGeom>
        </p:spPr>
      </p:pic>
      <p:pic>
        <p:nvPicPr>
          <p:cNvPr id="2051" name="Picture 3" descr="C:\Users\Andrea\AppData\Local\Microsoft\Windows\Temporary Internet Files\Content.IE5\928V8WVT\MP9002629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861" y="405218"/>
            <a:ext cx="1090424" cy="1615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ndrea\AppData\Local\Microsoft\Windows\Temporary Internet Files\Content.IE5\928V8WVT\MC9000900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861" y="2431847"/>
            <a:ext cx="1312839" cy="172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ndrea\AppData\Local\Microsoft\Windows\Temporary Internet Files\Content.IE5\928V8WVT\MC9004149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001" y="4809477"/>
            <a:ext cx="1836293" cy="1849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 flipV="1">
            <a:off x="5004298" y="2040908"/>
            <a:ext cx="1655934" cy="2768569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096700" y="2431847"/>
            <a:ext cx="1563532" cy="1069161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292080" y="3645024"/>
            <a:ext cx="1224136" cy="1368152"/>
          </a:xfrm>
          <a:prstGeom prst="straightConnector1">
            <a:avLst/>
          </a:prstGeom>
          <a:ln w="76200">
            <a:solidFill>
              <a:srgbClr val="EF31D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1251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8024" y="755139"/>
            <a:ext cx="3024336" cy="577977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Kunětická hora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Kladrubský hřebčín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744" y="548679"/>
            <a:ext cx="4188256" cy="280613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645024"/>
            <a:ext cx="4248472" cy="2831516"/>
          </a:xfrm>
          <a:prstGeom prst="rect">
            <a:avLst/>
          </a:prstGeom>
        </p:spPr>
      </p:pic>
      <p:pic>
        <p:nvPicPr>
          <p:cNvPr id="3074" name="Picture 2" descr="C:\Users\Andrea\AppData\Local\Microsoft\Windows\Temporary Internet Files\Content.IE5\4EZ2AW5U\MC9003256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25144"/>
            <a:ext cx="1854403" cy="118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ndrea\AppData\Local\Microsoft\Windows\Temporary Internet Files\Content.IE5\928V8WVT\MC9003557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942" y="1501951"/>
            <a:ext cx="1372514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36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965245" cy="1202485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7056784" cy="4536504"/>
          </a:xfrm>
        </p:spPr>
        <p:txBody>
          <a:bodyPr>
            <a:normAutofit fontScale="85000" lnSpcReduction="20000"/>
          </a:bodyPr>
          <a:lstStyle/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upload.wikimedia.org/wikipedia/commons/thumb/e/e3/Pardubice_districts.png/776px-Pardubice_districts.png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4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4"/>
              </a:rPr>
              <a:t>upload.wikimedia.org/wikipedia/commons/thumb/c/cc/Pardubicky_kraj.svg/800px-Pardubicky_kraj.svg.png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5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5"/>
              </a:rPr>
              <a:t>upload.wikimedia.org/wikipedia/commons/thumb/a/a1/Pardubice_CZ_main_square.JPG/800px-Pardubice_CZ_main_square.JPG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http://upload.wikimedia.org/wikipedia/commons/thumb/2/2f/Z%C3%A1mek_Litomy%C5%A1l.JPG/800px-Z%C3%A1mek_Litomy%C5%A1l.JPG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http://upload.wikimedia.org/wikipedia/commons/thumb/e/ea/Pardubice_Castle%2C_Czech_Republic.jpg/800px-Pardubice_Castle%2C_Czech_Republic.jpg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hlinkClick r:id="rId6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r>
              <a:rPr lang="cs-CZ" dirty="0"/>
              <a:t>vlastní fotografie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560</TotalTime>
  <Words>180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Špendlík</vt:lpstr>
      <vt:lpstr>Prezentace aplikace PowerPoint</vt:lpstr>
      <vt:lpstr>Anotace</vt:lpstr>
      <vt:lpstr>Pardubický kraj S kterými kraji sousedí?</vt:lpstr>
      <vt:lpstr>Pardubický kraj</vt:lpstr>
      <vt:lpstr>Pardubice</vt:lpstr>
      <vt:lpstr>Pardubice Čím je město známé?</vt:lpstr>
      <vt:lpstr>Litomyšl   památka UNESCO, rodiště Bedřicha Smetany</vt:lpstr>
      <vt:lpstr>Dokážeš spojit?  Chrudim     Veselý kopec  Slatiňany  </vt:lpstr>
      <vt:lpstr>Kunětická hora     Kladrubský hřebčín 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57</cp:revision>
  <dcterms:created xsi:type="dcterms:W3CDTF">2011-08-21T15:31:45Z</dcterms:created>
  <dcterms:modified xsi:type="dcterms:W3CDTF">2013-10-24T16:05:55Z</dcterms:modified>
</cp:coreProperties>
</file>