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1" r:id="rId5"/>
    <p:sldId id="263" r:id="rId6"/>
    <p:sldId id="260" r:id="rId7"/>
    <p:sldId id="262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320" autoAdjust="0"/>
    <p:restoredTop sz="94660"/>
  </p:normalViewPr>
  <p:slideViewPr>
    <p:cSldViewPr>
      <p:cViewPr varScale="1">
        <p:scale>
          <a:sx n="69" d="100"/>
          <a:sy n="69" d="100"/>
        </p:scale>
        <p:origin x="-16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VY_32_INOVACE_1A_06_Orientace v krajině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Prvouka 3.třída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/>
            <a:t>: </a:t>
          </a:r>
          <a:r>
            <a:rPr lang="cs-CZ" sz="1600" kern="1200" smtClean="0"/>
            <a:t>Andrea Kolářová</a:t>
          </a:r>
          <a:endParaRPr lang="cs-CZ" sz="16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VY_32_INOVACE_1A_06_Orientace v krajině</a:t>
          </a:r>
          <a:endParaRPr lang="cs-CZ" sz="16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</a:t>
          </a:r>
          <a:r>
            <a:rPr lang="cs-CZ" sz="1600" kern="1200" smtClean="0"/>
            <a:t>Prvouka 3.třída</a:t>
          </a:r>
          <a:endParaRPr lang="cs-CZ" sz="16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CZ.1.07/1.4.00/21.1431</a:t>
          </a:r>
          <a:endParaRPr lang="cs-CZ" sz="16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6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651910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je jednoduše vysvětleno,  doplněno obrázky.</a:t>
            </a:r>
          </a:p>
          <a:p>
            <a:r>
              <a:rPr lang="cs-CZ" dirty="0" smtClean="0"/>
              <a:t>Pochopení může učitel zkontrolovat v poslední části prezentace, kde žáci sami hledají sever a kliknutím kontrolují.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Orientace v krajině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krajině se můžeme orientovat podle slunce nebo hvězd nebo přesně pomocí kompasu nebo GPS navigace.</a:t>
            </a:r>
          </a:p>
          <a:p>
            <a:r>
              <a:rPr lang="cs-CZ" dirty="0" smtClean="0"/>
              <a:t>Správně se orientovat je důležité pro lodě, letadla, vojáky, turisty …</a:t>
            </a:r>
          </a:p>
          <a:p>
            <a:endParaRPr lang="cs-CZ" dirty="0"/>
          </a:p>
        </p:txBody>
      </p:sp>
      <p:pic>
        <p:nvPicPr>
          <p:cNvPr id="1027" name="Picture 3" descr="C:\Users\Andrea\AppData\Local\Microsoft\Windows\Temporary Internet Files\Content.IE5\N9QPURIZ\MC9002899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1" y="4065886"/>
            <a:ext cx="1823158" cy="2541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ndrea\AppData\Local\Microsoft\Windows\Temporary Internet Files\Content.IE5\N9QPURIZ\MC9001987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93096"/>
            <a:ext cx="2541006" cy="2095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ndrea\AppData\Local\Microsoft\Windows\Temporary Internet Files\Content.IE5\SI0Z3P59\MC9002505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302149"/>
            <a:ext cx="2030994" cy="2086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2732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Kompas, buzola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 </a:t>
            </a:r>
            <a:r>
              <a:rPr lang="cs-CZ" b="1" dirty="0"/>
              <a:t>Kompas</a:t>
            </a:r>
            <a:r>
              <a:rPr lang="cs-CZ" dirty="0"/>
              <a:t> a </a:t>
            </a:r>
            <a:r>
              <a:rPr lang="cs-CZ" b="1" dirty="0"/>
              <a:t>buzola</a:t>
            </a:r>
            <a:r>
              <a:rPr lang="cs-CZ" dirty="0"/>
              <a:t> jsou zařízení určující světové strany.</a:t>
            </a:r>
          </a:p>
          <a:p>
            <a:r>
              <a:rPr lang="cs-CZ" dirty="0"/>
              <a:t>    Skládají se ze </a:t>
            </a:r>
            <a:r>
              <a:rPr lang="cs-CZ" b="1" dirty="0"/>
              <a:t>směrové růžice</a:t>
            </a:r>
            <a:r>
              <a:rPr lang="cs-CZ" dirty="0"/>
              <a:t> a </a:t>
            </a:r>
            <a:r>
              <a:rPr lang="cs-CZ" b="1" dirty="0"/>
              <a:t>magnetické střelky,</a:t>
            </a:r>
            <a:r>
              <a:rPr lang="cs-CZ" dirty="0"/>
              <a:t> která </a:t>
            </a:r>
            <a:r>
              <a:rPr lang="cs-CZ" dirty="0" smtClean="0"/>
              <a:t>vždy</a:t>
            </a:r>
            <a:r>
              <a:rPr lang="cs-CZ" dirty="0"/>
              <a:t> </a:t>
            </a:r>
            <a:r>
              <a:rPr lang="cs-CZ" b="1" dirty="0" smtClean="0"/>
              <a:t>ukazuje</a:t>
            </a:r>
            <a:r>
              <a:rPr lang="cs-CZ" b="1" dirty="0"/>
              <a:t> k </a:t>
            </a:r>
            <a:r>
              <a:rPr lang="cs-CZ" b="1" dirty="0" smtClean="0"/>
              <a:t>severu.</a:t>
            </a:r>
          </a:p>
          <a:p>
            <a:endParaRPr lang="cs-CZ" b="1" dirty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sever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Andrea\AppData\Local\Microsoft\Windows\Temporary Internet Files\Content.IE5\KP7YBLQC\MC90043982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65109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ndrea\AppData\Local\Microsoft\Windows\Temporary Internet Files\Content.IE5\ER18ZYPA\MC90043257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978806">
            <a:off x="4900701" y="3570473"/>
            <a:ext cx="280831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76256" y="3764065"/>
            <a:ext cx="21098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ever -  N</a:t>
            </a:r>
            <a:endParaRPr lang="cs-CZ" sz="2400" dirty="0"/>
          </a:p>
          <a:p>
            <a:r>
              <a:rPr lang="cs-CZ" sz="2400" dirty="0"/>
              <a:t>a</a:t>
            </a:r>
            <a:r>
              <a:rPr lang="cs-CZ" sz="2400" dirty="0" smtClean="0"/>
              <a:t>nglicky NORD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69033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G</a:t>
            </a:r>
            <a:r>
              <a:rPr lang="cs-CZ" dirty="0" smtClean="0"/>
              <a:t>PS navigace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současnosti se  k orientaci nejčastěji využívají GPS navigace, které určují přesnou polohu a směr díky signálu z družice.</a:t>
            </a:r>
            <a:endParaRPr lang="cs-CZ" dirty="0"/>
          </a:p>
        </p:txBody>
      </p:sp>
      <p:pic>
        <p:nvPicPr>
          <p:cNvPr id="5122" name="Picture 2" descr="C:\Users\Andrea\AppData\Local\Microsoft\Windows\Temporary Internet Files\Content.IE5\ER18ZYPA\MC9003969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163352">
            <a:off x="7572673" y="163192"/>
            <a:ext cx="1136509" cy="1716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212976"/>
            <a:ext cx="4104456" cy="345638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6820" y="3645024"/>
            <a:ext cx="2976331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12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ndrea\AppData\Local\Microsoft\Windows\Temporary Internet Files\Content.IE5\ER18ZYPA\MC9003381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16832"/>
            <a:ext cx="3552395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Orientace podle slunce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Ráno slunce </a:t>
            </a:r>
            <a:r>
              <a:rPr lang="cs-CZ" b="1" dirty="0"/>
              <a:t>vychází na východě</a:t>
            </a:r>
            <a:r>
              <a:rPr lang="cs-CZ" dirty="0"/>
              <a:t>, v poledne je na jihu a </a:t>
            </a:r>
            <a:r>
              <a:rPr lang="cs-CZ" dirty="0" smtClean="0"/>
              <a:t>večer </a:t>
            </a:r>
            <a:r>
              <a:rPr lang="cs-CZ" b="1" dirty="0" smtClean="0"/>
              <a:t>zapadá</a:t>
            </a:r>
            <a:r>
              <a:rPr lang="cs-CZ" b="1" dirty="0"/>
              <a:t> na západě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pPr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Dříve lidé používali sluneční hodiny.</a:t>
            </a:r>
            <a:endParaRPr lang="cs-CZ" dirty="0"/>
          </a:p>
          <a:p>
            <a:endParaRPr lang="cs-CZ" dirty="0"/>
          </a:p>
        </p:txBody>
      </p:sp>
      <p:pic>
        <p:nvPicPr>
          <p:cNvPr id="2051" name="Picture 3" descr="C:\Users\Andrea\AppData\Local\Microsoft\Windows\Temporary Internet Files\Content.IE5\N9QPURIZ\MC900198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6074" y="4763794"/>
            <a:ext cx="2224135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2004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Andrea\AppData\Local\Microsoft\Windows\Temporary Internet Files\Content.IE5\KP7YBLQC\MC9001979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645024"/>
            <a:ext cx="3385356" cy="3069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Orientace podle hvězd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   Za jasné noci se můžeme orientovat i podle hvězd</a:t>
            </a:r>
            <a:r>
              <a:rPr lang="cs-CZ" dirty="0" smtClean="0"/>
              <a:t>.</a:t>
            </a:r>
          </a:p>
          <a:p>
            <a:pPr indent="0">
              <a:buNone/>
            </a:pPr>
            <a:endParaRPr lang="cs-CZ" dirty="0"/>
          </a:p>
          <a:p>
            <a:r>
              <a:rPr lang="cs-CZ" b="1" dirty="0"/>
              <a:t>   Polárka (Severka)</a:t>
            </a:r>
            <a:r>
              <a:rPr lang="cs-CZ" dirty="0"/>
              <a:t>,</a:t>
            </a:r>
            <a:r>
              <a:rPr lang="cs-CZ" b="1" dirty="0"/>
              <a:t> </a:t>
            </a:r>
            <a:r>
              <a:rPr lang="cs-CZ" dirty="0"/>
              <a:t>která je koncovou hvězdou souhvězdí Malého vozu</a:t>
            </a:r>
            <a:r>
              <a:rPr lang="cs-CZ" dirty="0" smtClean="0"/>
              <a:t>,</a:t>
            </a:r>
            <a:r>
              <a:rPr lang="cs-CZ" dirty="0"/>
              <a:t>  se </a:t>
            </a:r>
            <a:r>
              <a:rPr lang="cs-CZ"/>
              <a:t>nachází </a:t>
            </a:r>
            <a:r>
              <a:rPr lang="cs-CZ" b="1" dirty="0"/>
              <a:t> </a:t>
            </a:r>
            <a:r>
              <a:rPr lang="cs-CZ" b="1" dirty="0" smtClean="0"/>
              <a:t>na severu.</a:t>
            </a:r>
            <a:endParaRPr lang="cs-CZ" dirty="0"/>
          </a:p>
          <a:p>
            <a:pPr algn="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5110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vál 23"/>
          <p:cNvSpPr/>
          <p:nvPr/>
        </p:nvSpPr>
        <p:spPr>
          <a:xfrm>
            <a:off x="6089900" y="5279906"/>
            <a:ext cx="570332" cy="1682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Orientace v lese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Podle mraveniště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 Strmější strana mraveniště směřuje</a:t>
            </a:r>
            <a:r>
              <a:rPr lang="cs-CZ" b="1" dirty="0"/>
              <a:t> na sever.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Podle lišejníků a letokruhů.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Letokruhy na pařezech stromů jsou </a:t>
            </a:r>
            <a:r>
              <a:rPr lang="cs-CZ" dirty="0" smtClean="0"/>
              <a:t>na</a:t>
            </a:r>
            <a:r>
              <a:rPr lang="cs-CZ" dirty="0"/>
              <a:t> </a:t>
            </a:r>
            <a:r>
              <a:rPr lang="cs-CZ" b="1" dirty="0"/>
              <a:t>severní straně </a:t>
            </a:r>
            <a:r>
              <a:rPr lang="cs-CZ" b="1" dirty="0" smtClean="0"/>
              <a:t>hustší</a:t>
            </a:r>
            <a:r>
              <a:rPr lang="cs-CZ" b="1" dirty="0"/>
              <a:t> </a:t>
            </a:r>
            <a:r>
              <a:rPr lang="cs-CZ" dirty="0"/>
              <a:t>než na jižní.</a:t>
            </a:r>
          </a:p>
          <a:p>
            <a:r>
              <a:rPr lang="cs-CZ" dirty="0"/>
              <a:t>   Lišejníky na kmenech osamělých stromů rostou obvykle </a:t>
            </a:r>
            <a:r>
              <a:rPr lang="cs-CZ" b="1" dirty="0"/>
              <a:t>na </a:t>
            </a:r>
            <a:r>
              <a:rPr lang="cs-CZ" b="1" dirty="0" smtClean="0"/>
              <a:t>severní</a:t>
            </a:r>
            <a:r>
              <a:rPr lang="cs-CZ" dirty="0"/>
              <a:t> </a:t>
            </a:r>
            <a:r>
              <a:rPr lang="cs-CZ" b="1" dirty="0" smtClean="0"/>
              <a:t>straně</a:t>
            </a:r>
            <a:r>
              <a:rPr lang="cs-CZ" dirty="0"/>
              <a:t>.</a:t>
            </a:r>
          </a:p>
          <a:p>
            <a:pPr indent="0">
              <a:buNone/>
            </a:pPr>
            <a:endParaRPr lang="cs-CZ" dirty="0"/>
          </a:p>
        </p:txBody>
      </p:sp>
      <p:pic>
        <p:nvPicPr>
          <p:cNvPr id="6146" name="Picture 2" descr="C:\Users\Andrea\AppData\Local\Microsoft\Windows\Temporary Internet Files\Content.IE5\KP7YBLQC\MC9002811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8176" y="4448132"/>
            <a:ext cx="2035521" cy="1910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Volný tvar 7"/>
          <p:cNvSpPr/>
          <p:nvPr/>
        </p:nvSpPr>
        <p:spPr>
          <a:xfrm>
            <a:off x="651164" y="3789040"/>
            <a:ext cx="3463636" cy="1655796"/>
          </a:xfrm>
          <a:custGeom>
            <a:avLst/>
            <a:gdLst>
              <a:gd name="connsiteX0" fmla="*/ 0 w 3463636"/>
              <a:gd name="connsiteY0" fmla="*/ 1820718 h 1820718"/>
              <a:gd name="connsiteX1" fmla="*/ 1011381 w 3463636"/>
              <a:gd name="connsiteY1" fmla="*/ 19627 h 1820718"/>
              <a:gd name="connsiteX2" fmla="*/ 2022763 w 3463636"/>
              <a:gd name="connsiteY2" fmla="*/ 920173 h 1820718"/>
              <a:gd name="connsiteX3" fmla="*/ 3463636 w 3463636"/>
              <a:gd name="connsiteY3" fmla="*/ 1820718 h 18207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3636" h="1820718">
                <a:moveTo>
                  <a:pt x="0" y="1820718"/>
                </a:moveTo>
                <a:cubicBezTo>
                  <a:pt x="337127" y="995218"/>
                  <a:pt x="674254" y="169718"/>
                  <a:pt x="1011381" y="19627"/>
                </a:cubicBezTo>
                <a:cubicBezTo>
                  <a:pt x="1348508" y="-130464"/>
                  <a:pt x="1614054" y="619991"/>
                  <a:pt x="2022763" y="920173"/>
                </a:cubicBezTo>
                <a:cubicBezTo>
                  <a:pt x="2431472" y="1220355"/>
                  <a:pt x="3225800" y="1679863"/>
                  <a:pt x="3463636" y="182071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51520" y="3954965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sever</a:t>
            </a:r>
          </a:p>
        </p:txBody>
      </p:sp>
      <p:cxnSp>
        <p:nvCxnSpPr>
          <p:cNvPr id="14" name="Přímá spojnice 13"/>
          <p:cNvCxnSpPr/>
          <p:nvPr/>
        </p:nvCxnSpPr>
        <p:spPr>
          <a:xfrm>
            <a:off x="6012160" y="5444836"/>
            <a:ext cx="0" cy="1444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012160" y="5589240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Volný tvar 16"/>
          <p:cNvSpPr/>
          <p:nvPr/>
        </p:nvSpPr>
        <p:spPr>
          <a:xfrm>
            <a:off x="5935351" y="5403273"/>
            <a:ext cx="132940" cy="362908"/>
          </a:xfrm>
          <a:custGeom>
            <a:avLst/>
            <a:gdLst>
              <a:gd name="connsiteX0" fmla="*/ 132940 w 132940"/>
              <a:gd name="connsiteY0" fmla="*/ 138545 h 362908"/>
              <a:gd name="connsiteX1" fmla="*/ 22104 w 132940"/>
              <a:gd name="connsiteY1" fmla="*/ 152400 h 362908"/>
              <a:gd name="connsiteX2" fmla="*/ 91376 w 132940"/>
              <a:gd name="connsiteY2" fmla="*/ 235527 h 362908"/>
              <a:gd name="connsiteX3" fmla="*/ 77522 w 132940"/>
              <a:gd name="connsiteY3" fmla="*/ 304800 h 362908"/>
              <a:gd name="connsiteX4" fmla="*/ 63667 w 132940"/>
              <a:gd name="connsiteY4" fmla="*/ 263236 h 362908"/>
              <a:gd name="connsiteX5" fmla="*/ 77522 w 132940"/>
              <a:gd name="connsiteY5" fmla="*/ 180109 h 362908"/>
              <a:gd name="connsiteX6" fmla="*/ 35958 w 132940"/>
              <a:gd name="connsiteY6" fmla="*/ 152400 h 362908"/>
              <a:gd name="connsiteX7" fmla="*/ 22104 w 132940"/>
              <a:gd name="connsiteY7" fmla="*/ 193963 h 362908"/>
              <a:gd name="connsiteX8" fmla="*/ 77522 w 132940"/>
              <a:gd name="connsiteY8" fmla="*/ 290945 h 362908"/>
              <a:gd name="connsiteX9" fmla="*/ 49813 w 132940"/>
              <a:gd name="connsiteY9" fmla="*/ 360218 h 362908"/>
              <a:gd name="connsiteX10" fmla="*/ 35958 w 132940"/>
              <a:gd name="connsiteY10" fmla="*/ 318654 h 362908"/>
              <a:gd name="connsiteX11" fmla="*/ 63667 w 132940"/>
              <a:gd name="connsiteY11" fmla="*/ 235527 h 362908"/>
              <a:gd name="connsiteX12" fmla="*/ 91376 w 132940"/>
              <a:gd name="connsiteY12" fmla="*/ 180109 h 362908"/>
              <a:gd name="connsiteX13" fmla="*/ 119085 w 132940"/>
              <a:gd name="connsiteY13" fmla="*/ 96982 h 362908"/>
              <a:gd name="connsiteX14" fmla="*/ 35958 w 132940"/>
              <a:gd name="connsiteY14" fmla="*/ 96982 h 362908"/>
              <a:gd name="connsiteX15" fmla="*/ 77522 w 132940"/>
              <a:gd name="connsiteY15" fmla="*/ 124691 h 362908"/>
              <a:gd name="connsiteX16" fmla="*/ 105231 w 132940"/>
              <a:gd name="connsiteY16" fmla="*/ 166254 h 362908"/>
              <a:gd name="connsiteX17" fmla="*/ 105231 w 132940"/>
              <a:gd name="connsiteY17" fmla="*/ 277091 h 362908"/>
              <a:gd name="connsiteX18" fmla="*/ 63667 w 132940"/>
              <a:gd name="connsiteY18" fmla="*/ 304800 h 362908"/>
              <a:gd name="connsiteX19" fmla="*/ 35958 w 132940"/>
              <a:gd name="connsiteY19" fmla="*/ 221672 h 362908"/>
              <a:gd name="connsiteX20" fmla="*/ 91376 w 132940"/>
              <a:gd name="connsiteY20" fmla="*/ 138545 h 362908"/>
              <a:gd name="connsiteX21" fmla="*/ 77522 w 132940"/>
              <a:gd name="connsiteY21" fmla="*/ 55418 h 362908"/>
              <a:gd name="connsiteX22" fmla="*/ 105231 w 132940"/>
              <a:gd name="connsiteY22" fmla="*/ 0 h 362908"/>
              <a:gd name="connsiteX23" fmla="*/ 77522 w 132940"/>
              <a:gd name="connsiteY23" fmla="*/ 69272 h 3629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32940" h="362908">
                <a:moveTo>
                  <a:pt x="132940" y="138545"/>
                </a:moveTo>
                <a:lnTo>
                  <a:pt x="22104" y="152400"/>
                </a:lnTo>
                <a:cubicBezTo>
                  <a:pt x="-53357" y="217080"/>
                  <a:pt x="88354" y="234772"/>
                  <a:pt x="91376" y="235527"/>
                </a:cubicBezTo>
                <a:cubicBezTo>
                  <a:pt x="86758" y="258618"/>
                  <a:pt x="94173" y="288149"/>
                  <a:pt x="77522" y="304800"/>
                </a:cubicBezTo>
                <a:cubicBezTo>
                  <a:pt x="67195" y="315127"/>
                  <a:pt x="63667" y="277840"/>
                  <a:pt x="63667" y="263236"/>
                </a:cubicBezTo>
                <a:cubicBezTo>
                  <a:pt x="63667" y="235145"/>
                  <a:pt x="72904" y="207818"/>
                  <a:pt x="77522" y="180109"/>
                </a:cubicBezTo>
                <a:cubicBezTo>
                  <a:pt x="63667" y="170873"/>
                  <a:pt x="52112" y="148362"/>
                  <a:pt x="35958" y="152400"/>
                </a:cubicBezTo>
                <a:cubicBezTo>
                  <a:pt x="21790" y="155942"/>
                  <a:pt x="22104" y="179359"/>
                  <a:pt x="22104" y="193963"/>
                </a:cubicBezTo>
                <a:cubicBezTo>
                  <a:pt x="22104" y="286078"/>
                  <a:pt x="17758" y="271025"/>
                  <a:pt x="77522" y="290945"/>
                </a:cubicBezTo>
                <a:cubicBezTo>
                  <a:pt x="80938" y="301193"/>
                  <a:pt x="121431" y="378123"/>
                  <a:pt x="49813" y="360218"/>
                </a:cubicBezTo>
                <a:cubicBezTo>
                  <a:pt x="35645" y="356676"/>
                  <a:pt x="40576" y="332509"/>
                  <a:pt x="35958" y="318654"/>
                </a:cubicBezTo>
                <a:cubicBezTo>
                  <a:pt x="45194" y="290945"/>
                  <a:pt x="50605" y="261651"/>
                  <a:pt x="63667" y="235527"/>
                </a:cubicBezTo>
                <a:cubicBezTo>
                  <a:pt x="72903" y="217054"/>
                  <a:pt x="83706" y="199285"/>
                  <a:pt x="91376" y="180109"/>
                </a:cubicBezTo>
                <a:cubicBezTo>
                  <a:pt x="102224" y="152990"/>
                  <a:pt x="119085" y="96982"/>
                  <a:pt x="119085" y="96982"/>
                </a:cubicBezTo>
                <a:cubicBezTo>
                  <a:pt x="119085" y="96982"/>
                  <a:pt x="35958" y="60035"/>
                  <a:pt x="35958" y="96982"/>
                </a:cubicBezTo>
                <a:cubicBezTo>
                  <a:pt x="35958" y="113633"/>
                  <a:pt x="63667" y="115455"/>
                  <a:pt x="77522" y="124691"/>
                </a:cubicBezTo>
                <a:cubicBezTo>
                  <a:pt x="86758" y="138545"/>
                  <a:pt x="97785" y="151361"/>
                  <a:pt x="105231" y="166254"/>
                </a:cubicBezTo>
                <a:cubicBezTo>
                  <a:pt x="123226" y="202244"/>
                  <a:pt x="127279" y="238507"/>
                  <a:pt x="105231" y="277091"/>
                </a:cubicBezTo>
                <a:cubicBezTo>
                  <a:pt x="96970" y="291548"/>
                  <a:pt x="77522" y="295564"/>
                  <a:pt x="63667" y="304800"/>
                </a:cubicBezTo>
                <a:cubicBezTo>
                  <a:pt x="11224" y="287318"/>
                  <a:pt x="761" y="299105"/>
                  <a:pt x="35958" y="221672"/>
                </a:cubicBezTo>
                <a:cubicBezTo>
                  <a:pt x="49738" y="191355"/>
                  <a:pt x="91376" y="138545"/>
                  <a:pt x="91376" y="138545"/>
                </a:cubicBezTo>
                <a:cubicBezTo>
                  <a:pt x="86758" y="110836"/>
                  <a:pt x="69805" y="82428"/>
                  <a:pt x="77522" y="55418"/>
                </a:cubicBezTo>
                <a:cubicBezTo>
                  <a:pt x="105941" y="-44051"/>
                  <a:pt x="150701" y="136412"/>
                  <a:pt x="105231" y="0"/>
                </a:cubicBezTo>
                <a:cubicBezTo>
                  <a:pt x="76062" y="87508"/>
                  <a:pt x="77522" y="112335"/>
                  <a:pt x="77522" y="69272"/>
                </a:cubicBezTo>
              </a:path>
            </a:pathLst>
          </a:custGeom>
          <a:noFill/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B05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6065443" y="5279906"/>
            <a:ext cx="522781" cy="2371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6068291" y="5279906"/>
            <a:ext cx="367645" cy="2371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 flipH="1" flipV="1">
            <a:off x="6094406" y="5295084"/>
            <a:ext cx="268430" cy="16310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4644008" y="540569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sever</a:t>
            </a:r>
          </a:p>
        </p:txBody>
      </p:sp>
    </p:spTree>
    <p:extLst>
      <p:ext uri="{BB962C8B-B14F-4D97-AF65-F5344CB8AC3E}">
        <p14:creationId xmlns:p14="http://schemas.microsoft.com/office/powerpoint/2010/main" val="1155592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Urči, kde je sever</a:t>
            </a:r>
            <a:endParaRPr lang="cs-CZ" dirty="0"/>
          </a:p>
        </p:txBody>
      </p:sp>
      <p:pic>
        <p:nvPicPr>
          <p:cNvPr id="1026" name="Picture 2" descr="C:\Program Files (x86)\Microsoft Office\MEDIA\CAGCAT10\j0335112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276872"/>
            <a:ext cx="1671735" cy="1671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Volný tvar 9"/>
          <p:cNvSpPr/>
          <p:nvPr/>
        </p:nvSpPr>
        <p:spPr>
          <a:xfrm>
            <a:off x="1475656" y="5301207"/>
            <a:ext cx="2617262" cy="1021195"/>
          </a:xfrm>
          <a:custGeom>
            <a:avLst/>
            <a:gdLst>
              <a:gd name="connsiteX0" fmla="*/ 0 w 3463636"/>
              <a:gd name="connsiteY0" fmla="*/ 1820718 h 1820718"/>
              <a:gd name="connsiteX1" fmla="*/ 1011381 w 3463636"/>
              <a:gd name="connsiteY1" fmla="*/ 19627 h 1820718"/>
              <a:gd name="connsiteX2" fmla="*/ 2022763 w 3463636"/>
              <a:gd name="connsiteY2" fmla="*/ 920173 h 1820718"/>
              <a:gd name="connsiteX3" fmla="*/ 3463636 w 3463636"/>
              <a:gd name="connsiteY3" fmla="*/ 1820718 h 18207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3636" h="1820718">
                <a:moveTo>
                  <a:pt x="0" y="1820718"/>
                </a:moveTo>
                <a:cubicBezTo>
                  <a:pt x="337127" y="995218"/>
                  <a:pt x="674254" y="169718"/>
                  <a:pt x="1011381" y="19627"/>
                </a:cubicBezTo>
                <a:cubicBezTo>
                  <a:pt x="1348508" y="-130464"/>
                  <a:pt x="1614054" y="619991"/>
                  <a:pt x="2022763" y="920173"/>
                </a:cubicBezTo>
                <a:cubicBezTo>
                  <a:pt x="2431472" y="1220355"/>
                  <a:pt x="3225800" y="1679863"/>
                  <a:pt x="3463636" y="182071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2" descr="C:\Users\Andrea\AppData\Local\Microsoft\Windows\Temporary Internet Files\Content.IE5\KP7YBLQC\MC9002811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1446" y="4428904"/>
            <a:ext cx="2035521" cy="1910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6065369" y="5455148"/>
            <a:ext cx="238789" cy="6218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 descr="C:\Users\Andrea\AppData\Local\Microsoft\Windows\Temporary Internet Files\Content.IE5\KP7YBLQC\MC90043982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45" y="1772816"/>
            <a:ext cx="2114973" cy="2114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Andrea\AppData\Local\Microsoft\Windows\Temporary Internet Files\Content.IE5\ER18ZYPA\MC90043257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53308">
            <a:off x="3171080" y="1329719"/>
            <a:ext cx="2198198" cy="2218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619672" y="2377448"/>
            <a:ext cx="1027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SEVER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91827" y="5535237"/>
            <a:ext cx="1027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SEVER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16016" y="2823319"/>
            <a:ext cx="1027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SEVER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37524" y="5224315"/>
            <a:ext cx="1027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SEVER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380312" y="1928569"/>
            <a:ext cx="1027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SEVER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6184763" y="5265478"/>
            <a:ext cx="522781" cy="2371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225401" y="5268126"/>
            <a:ext cx="367645" cy="2371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 flipH="1" flipV="1">
            <a:off x="6317116" y="5295084"/>
            <a:ext cx="45719" cy="8896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 flipH="1" flipV="1">
            <a:off x="6250605" y="5273958"/>
            <a:ext cx="224459" cy="20140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2" descr="C:\Users\Andrea\AppData\Local\Microsoft\Windows\Temporary Internet Files\Content.IE5\N9QPURIZ\MC9002372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5583" y="4234221"/>
            <a:ext cx="1984475" cy="1199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3242334" y="3967239"/>
            <a:ext cx="1027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SEVER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4436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8" grpId="0"/>
      <p:bldP spid="19" grpId="0"/>
      <p:bldP spid="20" grpId="0"/>
      <p:bldP spid="21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r>
              <a:rPr lang="cs-CZ" sz="2400" dirty="0"/>
              <a:t>Učebnice prvouky 3. ročník – Alter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fr-FR" sz="2400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sz="2400" dirty="0">
                <a:solidFill>
                  <a:srgbClr val="002060"/>
                </a:solidFill>
                <a:latin typeface="Arial" charset="0"/>
              </a:rPr>
              <a:t> - otevřená galerie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sz="2400" dirty="0">
                <a:solidFill>
                  <a:srgbClr val="002060"/>
                </a:solidFill>
                <a:hlinkClick r:id="rId3"/>
              </a:rPr>
              <a:t>http://office.microsoft.com</a:t>
            </a:r>
            <a:r>
              <a:rPr lang="cs-CZ" sz="2400" dirty="0">
                <a:solidFill>
                  <a:srgbClr val="002060"/>
                </a:solidFill>
              </a:rPr>
              <a:t> - </a:t>
            </a:r>
            <a:r>
              <a:rPr lang="cs-CZ" sz="2400" dirty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136</TotalTime>
  <Words>181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Human</vt:lpstr>
      <vt:lpstr>Prezentace aplikace PowerPoint</vt:lpstr>
      <vt:lpstr>Anotace</vt:lpstr>
      <vt:lpstr>Orientace v krajině</vt:lpstr>
      <vt:lpstr>Kompas, buzola</vt:lpstr>
      <vt:lpstr>GPS navigace</vt:lpstr>
      <vt:lpstr>Orientace podle slunce</vt:lpstr>
      <vt:lpstr>Orientace podle hvězd</vt:lpstr>
      <vt:lpstr>Orientace v lese</vt:lpstr>
      <vt:lpstr>Urči, kde je sever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22</cp:revision>
  <dcterms:created xsi:type="dcterms:W3CDTF">2011-08-21T15:31:45Z</dcterms:created>
  <dcterms:modified xsi:type="dcterms:W3CDTF">2013-01-08T16:47:25Z</dcterms:modified>
</cp:coreProperties>
</file>