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2" r:id="rId4"/>
    <p:sldId id="259" r:id="rId5"/>
    <p:sldId id="264" r:id="rId6"/>
    <p:sldId id="260" r:id="rId7"/>
    <p:sldId id="263" r:id="rId8"/>
    <p:sldId id="261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Andrea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VY_32_INOVACE_1A_17_Rostliny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</a:t>
          </a:r>
          <a:r>
            <a:rPr lang="cs-CZ" smtClean="0"/>
            <a:t>Prvouka 3.třída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38100" dir="2700000">
            <a:schemeClr val="accent6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alpha val="90000"/>
            <a:hueOff val="0"/>
            <a:satOff val="0"/>
            <a:lumOff val="0"/>
            <a:alphaOff val="-6667"/>
          </a:schemeClr>
        </a:solidFill>
        <a:ln>
          <a:noFill/>
        </a:ln>
        <a:effectLst>
          <a:innerShdw blurRad="25400" dist="38100" dir="2700000">
            <a:schemeClr val="accent6">
              <a:alpha val="90000"/>
              <a:hueOff val="0"/>
              <a:satOff val="0"/>
              <a:lumOff val="0"/>
              <a:alphaOff val="-6667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alpha val="90000"/>
            <a:hueOff val="0"/>
            <a:satOff val="0"/>
            <a:lumOff val="0"/>
            <a:alphaOff val="-13333"/>
          </a:schemeClr>
        </a:solidFill>
        <a:ln>
          <a:noFill/>
        </a:ln>
        <a:effectLst>
          <a:innerShdw blurRad="25400" dist="38100" dir="2700000">
            <a:schemeClr val="accent6">
              <a:alpha val="90000"/>
              <a:hueOff val="0"/>
              <a:satOff val="0"/>
              <a:lumOff val="0"/>
              <a:alphaOff val="-13333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</a:t>
          </a:r>
          <a:r>
            <a:rPr lang="cs-CZ" sz="1900" kern="1200"/>
            <a:t>: </a:t>
          </a:r>
          <a:r>
            <a:rPr lang="cs-CZ" sz="1900" kern="1200" smtClean="0"/>
            <a:t>Andrea Kolářová</a:t>
          </a:r>
          <a:endParaRPr lang="cs-CZ" sz="19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>
          <a:innerShdw blurRad="25400" dist="38100" dir="2700000">
            <a:schemeClr val="accent6">
              <a:alpha val="90000"/>
              <a:hueOff val="0"/>
              <a:satOff val="0"/>
              <a:lumOff val="0"/>
              <a:alphaOff val="-20000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: </a:t>
          </a:r>
          <a:r>
            <a:rPr lang="cs-CZ" sz="1900" kern="1200" dirty="0" smtClean="0"/>
            <a:t>VY_32_INOVACE_1A_17_Rostliny</a:t>
          </a:r>
          <a:endParaRPr lang="cs-CZ" sz="19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alpha val="90000"/>
            <a:hueOff val="0"/>
            <a:satOff val="0"/>
            <a:lumOff val="0"/>
            <a:alphaOff val="-26667"/>
          </a:schemeClr>
        </a:solidFill>
        <a:ln>
          <a:noFill/>
        </a:ln>
        <a:effectLst>
          <a:innerShdw blurRad="25400" dist="38100" dir="2700000">
            <a:schemeClr val="accent6">
              <a:alpha val="90000"/>
              <a:hueOff val="0"/>
              <a:satOff val="0"/>
              <a:lumOff val="0"/>
              <a:alphaOff val="-26667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Téma</a:t>
          </a:r>
          <a:r>
            <a:rPr lang="cs-CZ" sz="1900" kern="1200" smtClean="0"/>
            <a:t>: </a:t>
          </a:r>
          <a:r>
            <a:rPr lang="cs-CZ" sz="1900" kern="1200" smtClean="0"/>
            <a:t>Prvouka 3.třída</a:t>
          </a:r>
          <a:endParaRPr lang="cs-CZ" sz="19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alpha val="90000"/>
            <a:hueOff val="0"/>
            <a:satOff val="0"/>
            <a:lumOff val="0"/>
            <a:alphaOff val="-33333"/>
          </a:schemeClr>
        </a:solidFill>
        <a:ln>
          <a:noFill/>
        </a:ln>
        <a:effectLst>
          <a:innerShdw blurRad="25400" dist="38100" dir="2700000">
            <a:schemeClr val="accent6">
              <a:alpha val="90000"/>
              <a:hueOff val="0"/>
              <a:satOff val="0"/>
              <a:lumOff val="0"/>
              <a:alphaOff val="-33333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projektu</a:t>
          </a:r>
          <a:r>
            <a:rPr lang="cs-CZ" sz="1900" kern="1200" dirty="0" smtClean="0"/>
            <a:t>: CZ.1.07/1.4.00/21.1431</a:t>
          </a:r>
          <a:endParaRPr lang="cs-CZ" sz="19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innerShdw blurRad="25400" dist="38100" dir="2700000">
            <a:schemeClr val="accent6">
              <a:alpha val="90000"/>
              <a:hueOff val="0"/>
              <a:satOff val="0"/>
              <a:lumOff val="0"/>
              <a:alphaOff val="-40000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 anchor="ctr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3397" y="3214686"/>
            <a:ext cx="5897206" cy="1500198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50000"/>
              <a:buFont typeface="Wingdings"/>
              <a:buChar char=""/>
              <a:defRPr/>
            </a:lvl1pPr>
            <a:lvl2pPr>
              <a:buSzPct val="50000"/>
              <a:buFont typeface="Wingdings 2"/>
              <a:buChar char=""/>
              <a:defRPr/>
            </a:lvl2pPr>
            <a:lvl3pPr>
              <a:buSzPct val="50000"/>
              <a:buFont typeface="Wingdings"/>
              <a:buChar char="Y"/>
              <a:defRPr/>
            </a:lvl3pPr>
            <a:lvl4pPr>
              <a:buSzPct val="50000"/>
              <a:buFont typeface="Wingdings 2"/>
              <a:buChar char="³"/>
              <a:defRPr/>
            </a:lvl4pPr>
            <a:lvl5pPr>
              <a:buSzPct val="50000"/>
              <a:buFont typeface="Wingdings 2"/>
              <a:buChar char=""/>
              <a:defRPr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43183"/>
            <a:ext cx="6457968" cy="1362075"/>
          </a:xfrm>
        </p:spPr>
        <p:txBody>
          <a:bodyPr anchor="ctr"/>
          <a:lstStyle>
            <a:lvl1pPr algn="l">
              <a:defRPr sz="4000" b="0" cap="all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009383"/>
            <a:ext cx="4529142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0"/>
            </a:lvl2pPr>
            <a:lvl3pPr marL="914400" indent="0">
              <a:buNone/>
              <a:defRPr sz="1800" b="0"/>
            </a:lvl3pPr>
            <a:lvl4pPr marL="1371600" indent="0">
              <a:buNone/>
              <a:defRPr sz="1600" b="0"/>
            </a:lvl4pPr>
            <a:lvl5pPr marL="1828800" indent="0">
              <a:buNone/>
              <a:defRPr sz="1600" b="0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0">
                <a:effectLst/>
              </a:defRPr>
            </a:lvl1pPr>
            <a:lvl2pPr marL="457200" indent="0">
              <a:buNone/>
              <a:defRPr sz="2000" b="0">
                <a:effectLst/>
              </a:defRPr>
            </a:lvl2pPr>
            <a:lvl3pPr marL="914400" indent="0">
              <a:buNone/>
              <a:defRPr sz="1800" b="0">
                <a:effectLst/>
              </a:defRPr>
            </a:lvl3pPr>
            <a:lvl4pPr marL="1371600" indent="0">
              <a:buNone/>
              <a:defRPr sz="1600" b="0">
                <a:effectLst/>
              </a:defRPr>
            </a:lvl4pPr>
            <a:lvl5pPr marL="1828800" indent="0">
              <a:buNone/>
              <a:defRPr sz="1600" b="0"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71480"/>
            <a:ext cx="3008313" cy="1071570"/>
          </a:xfrm>
        </p:spPr>
        <p:txBody>
          <a:bodyPr anchor="t"/>
          <a:lstStyle>
            <a:lvl1pPr algn="l">
              <a:defRPr sz="2000" b="0"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71481"/>
            <a:ext cx="5111750" cy="55546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643051"/>
            <a:ext cx="3008313" cy="44831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687306"/>
            <a:ext cx="850886" cy="4670520"/>
          </a:xfrm>
        </p:spPr>
        <p:txBody>
          <a:bodyPr vert="eaVert" anchor="ctr"/>
          <a:lstStyle>
            <a:lvl1pPr algn="ctr">
              <a:defRPr sz="2000" b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0166" y="684213"/>
            <a:ext cx="6929486" cy="4673613"/>
          </a:xfrm>
          <a:prstGeom prst="roundRect">
            <a:avLst>
              <a:gd name="adj" fmla="val 5966"/>
            </a:avLst>
          </a:prstGeom>
          <a:solidFill>
            <a:schemeClr val="bg2">
              <a:tint val="60000"/>
              <a:alpha val="50000"/>
            </a:schemeClr>
          </a:solidFill>
          <a:effectLst>
            <a:outerShdw blurRad="127000" dist="101600" dir="2700000" algn="tl" rotWithShape="0">
              <a:srgbClr val="000000">
                <a:alpha val="43137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166" y="5481658"/>
            <a:ext cx="6924037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43768" y="642918"/>
            <a:ext cx="1543032" cy="5483246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42918"/>
            <a:ext cx="6615130" cy="548324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01090" y="0"/>
            <a:ext cx="642910" cy="571480"/>
          </a:xfrm>
          <a:prstGeom prst="roundRect">
            <a:avLst>
              <a:gd name="adj" fmla="val 16667"/>
            </a:avLst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  <a:tileRect/>
          </a:gra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z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Y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³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¹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commons.wikimedia.org/wik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13759778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Učivo o rostlinách je vysvětleno v této prezentaci a podpořeno obrázky.</a:t>
            </a:r>
          </a:p>
          <a:p>
            <a:r>
              <a:rPr lang="cs-CZ" sz="2800" dirty="0" smtClean="0">
                <a:solidFill>
                  <a:srgbClr val="7030A0"/>
                </a:solidFill>
              </a:rPr>
              <a:t>Žáci by měli doplňovat šipky k částem rostlin a poté si kliknutím zkontrolovat.</a:t>
            </a:r>
            <a:endParaRPr lang="cs-CZ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Andrea\AppData\Local\Microsoft\Windows\Temporary Internet Files\Content.IE5\858SS3H0\MP90043862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07" y="332656"/>
            <a:ext cx="8399349" cy="600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Rostliny dýchají, přijímají vodu a živiny, vylučují odpadní látky, rozmnožují se, rostou a vyvíjejí se.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10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951336" y="138482"/>
            <a:ext cx="9731424" cy="1490317"/>
          </a:xfrm>
        </p:spPr>
        <p:txBody>
          <a:bodyPr>
            <a:normAutofit/>
          </a:bodyPr>
          <a:lstStyle/>
          <a:p>
            <a:r>
              <a:rPr lang="cs-CZ" sz="6000" dirty="0" smtClean="0"/>
              <a:t>Rostliny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4747" y="1797781"/>
            <a:ext cx="8229600" cy="4525963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Rostliny dělíme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na byliny 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a dřeviny.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6" name="Picture 6" descr="C:\Users\Andrea\AppData\Local\Microsoft\Windows\Temporary Internet Files\Content.IE5\858SS3H0\MP90043853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63239"/>
            <a:ext cx="4279392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drea\AppData\Local\Microsoft\Windows\Temporary Internet Files\Content.IE5\928V8WVT\MP90043332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86593"/>
            <a:ext cx="3645270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913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Andrea\AppData\Local\Microsoft\Windows\Temporary Internet Files\Content.IE5\858SS3H0\MP90043872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86000"/>
            <a:ext cx="8496944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Byliny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Jejich stonek je dužnatý a nedřevnatý.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Jsou spojeny kořeny s půdou, na níž rostou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865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8686800" cy="1228998"/>
          </a:xfrm>
        </p:spPr>
        <p:txBody>
          <a:bodyPr>
            <a:normAutofit/>
          </a:bodyPr>
          <a:lstStyle/>
          <a:p>
            <a:r>
              <a:rPr lang="cs-CZ" sz="5400" dirty="0" smtClean="0"/>
              <a:t>Byliny – doplň šipky</a:t>
            </a:r>
            <a:endParaRPr lang="cs-CZ" sz="5400" dirty="0"/>
          </a:p>
        </p:txBody>
      </p:sp>
      <p:pic>
        <p:nvPicPr>
          <p:cNvPr id="2053" name="Picture 5" descr="C:\Users\Andrea\AppData\Local\Microsoft\Windows\Temporary Internet Files\Content.IE5\858SS3H0\MC9003339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3384376" cy="4801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06982" y="1761866"/>
            <a:ext cx="3062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  <a:latin typeface="Britannic Bold" pitchFamily="34" charset="0"/>
              </a:rPr>
              <a:t>květ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939538" y="313234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Britannic Bold" pitchFamily="34" charset="0"/>
              </a:rPr>
              <a:t>list</a:t>
            </a:r>
            <a:endParaRPr lang="cs-CZ" sz="4000" dirty="0">
              <a:solidFill>
                <a:srgbClr val="FF0000"/>
              </a:solidFill>
              <a:latin typeface="Britannic Bold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09539" y="3840226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Britannic Bold" pitchFamily="34" charset="0"/>
              </a:rPr>
              <a:t>stonek</a:t>
            </a:r>
            <a:endParaRPr lang="cs-CZ" sz="4000" dirty="0">
              <a:solidFill>
                <a:srgbClr val="FF0000"/>
              </a:solidFill>
              <a:latin typeface="Britannic Bold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083743" y="5587757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Britannic Bold" pitchFamily="34" charset="0"/>
              </a:rPr>
              <a:t>kořen</a:t>
            </a:r>
            <a:endParaRPr lang="cs-CZ" sz="4000" dirty="0">
              <a:solidFill>
                <a:srgbClr val="FF0000"/>
              </a:solidFill>
              <a:latin typeface="Britannic Bold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23928" y="2426985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Britannic Bold" pitchFamily="34" charset="0"/>
              </a:rPr>
              <a:t>plod</a:t>
            </a:r>
            <a:endParaRPr lang="cs-CZ" sz="4000" dirty="0">
              <a:solidFill>
                <a:srgbClr val="FF0000"/>
              </a:solidFill>
              <a:latin typeface="Britannic Bold" pitchFamily="34" charset="0"/>
            </a:endParaRPr>
          </a:p>
        </p:txBody>
      </p:sp>
      <p:pic>
        <p:nvPicPr>
          <p:cNvPr id="2051" name="Picture 3" descr="C:\Users\Andrea\AppData\Local\Microsoft\Windows\Temporary Internet Files\Content.IE5\4EZ2AW5U\MC90023954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196752"/>
            <a:ext cx="2492541" cy="489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Šipka doprava 9"/>
          <p:cNvSpPr/>
          <p:nvPr/>
        </p:nvSpPr>
        <p:spPr>
          <a:xfrm rot="941025">
            <a:off x="5042881" y="2716497"/>
            <a:ext cx="1531228" cy="576064"/>
          </a:xfrm>
          <a:prstGeom prst="rightArrow">
            <a:avLst>
              <a:gd name="adj1" fmla="val 46989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10320331">
            <a:off x="2327603" y="2030020"/>
            <a:ext cx="1646246" cy="591427"/>
          </a:xfrm>
          <a:prstGeom prst="rightArrow">
            <a:avLst>
              <a:gd name="adj1" fmla="val 46989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 rot="11078309">
            <a:off x="2381437" y="3093477"/>
            <a:ext cx="1555840" cy="569426"/>
          </a:xfrm>
          <a:prstGeom prst="rightArrow">
            <a:avLst>
              <a:gd name="adj1" fmla="val 46989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 rot="11078309">
            <a:off x="2055632" y="3888745"/>
            <a:ext cx="1831325" cy="569426"/>
          </a:xfrm>
          <a:prstGeom prst="rightArrow">
            <a:avLst>
              <a:gd name="adj1" fmla="val 46989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 rot="12116408">
            <a:off x="2466938" y="5303044"/>
            <a:ext cx="1555840" cy="569426"/>
          </a:xfrm>
          <a:prstGeom prst="rightArrow">
            <a:avLst>
              <a:gd name="adj1" fmla="val 46989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704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Dřeviny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Jejich nadzemní části jsou dřevnaté: kmen, větve.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Mezi dřeviny patří </a:t>
            </a:r>
            <a:r>
              <a:rPr lang="cs-CZ" b="1" dirty="0" smtClean="0">
                <a:solidFill>
                  <a:srgbClr val="FF0000"/>
                </a:solidFill>
              </a:rPr>
              <a:t>stromy</a:t>
            </a:r>
            <a:r>
              <a:rPr lang="cs-CZ" dirty="0" smtClean="0">
                <a:solidFill>
                  <a:srgbClr val="FF0000"/>
                </a:solidFill>
              </a:rPr>
              <a:t> a </a:t>
            </a:r>
            <a:r>
              <a:rPr lang="cs-CZ" b="1" dirty="0" smtClean="0">
                <a:solidFill>
                  <a:srgbClr val="FF0000"/>
                </a:solidFill>
              </a:rPr>
              <a:t>keře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Andrea\AppData\Local\Microsoft\Windows\Temporary Internet Files\Content.IE5\858SS3H0\MP9004242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49321"/>
            <a:ext cx="4828062" cy="292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ndrea\AppData\Local\Microsoft\Windows\Temporary Internet Files\Content.IE5\HWMI5TK6\MP90040715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192456"/>
            <a:ext cx="2550870" cy="447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179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8229600" cy="1143000"/>
          </a:xfrm>
        </p:spPr>
        <p:txBody>
          <a:bodyPr/>
          <a:lstStyle/>
          <a:p>
            <a:r>
              <a:rPr lang="cs-CZ" dirty="0" smtClean="0"/>
              <a:t>Dřeviny – doplň šipky</a:t>
            </a:r>
            <a:endParaRPr lang="cs-CZ" dirty="0"/>
          </a:p>
        </p:txBody>
      </p:sp>
      <p:pic>
        <p:nvPicPr>
          <p:cNvPr id="3074" name="Picture 2" descr="C:\Users\Andrea\AppData\Local\Microsoft\Windows\Temporary Internet Files\Content.IE5\HWMI5TK6\MC90044187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928430"/>
            <a:ext cx="6408712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32240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Britannic Bold" pitchFamily="34" charset="0"/>
              </a:rPr>
              <a:t>kořeny</a:t>
            </a:r>
            <a:endParaRPr lang="cs-CZ" sz="4000" dirty="0">
              <a:solidFill>
                <a:srgbClr val="FF0000"/>
              </a:solidFill>
              <a:latin typeface="Britannic Bold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623720" y="3778843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Britannic Bold" pitchFamily="34" charset="0"/>
              </a:rPr>
              <a:t>kmen</a:t>
            </a:r>
            <a:endParaRPr lang="cs-CZ" sz="4000" dirty="0">
              <a:solidFill>
                <a:srgbClr val="FF0000"/>
              </a:solidFill>
              <a:latin typeface="Britannic Bold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623720" y="2956742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Britannic Bold" pitchFamily="34" charset="0"/>
              </a:rPr>
              <a:t>větve</a:t>
            </a:r>
            <a:endParaRPr lang="cs-CZ" sz="4000" dirty="0">
              <a:solidFill>
                <a:srgbClr val="FF0000"/>
              </a:solidFill>
              <a:latin typeface="Britannic Bold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623720" y="2200821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  <a:latin typeface="Britannic Bold" pitchFamily="34" charset="0"/>
              </a:rPr>
              <a:t>l</a:t>
            </a:r>
            <a:r>
              <a:rPr lang="cs-CZ" sz="4000" dirty="0" smtClean="0">
                <a:solidFill>
                  <a:srgbClr val="FF0000"/>
                </a:solidFill>
                <a:latin typeface="Britannic Bold" pitchFamily="34" charset="0"/>
              </a:rPr>
              <a:t>isty </a:t>
            </a:r>
            <a:endParaRPr lang="cs-CZ" sz="4000" dirty="0">
              <a:solidFill>
                <a:srgbClr val="FF0000"/>
              </a:solidFill>
              <a:latin typeface="Britannic Bold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566227" y="1485531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Britannic Bold" pitchFamily="34" charset="0"/>
              </a:rPr>
              <a:t>koruna</a:t>
            </a:r>
            <a:endParaRPr lang="cs-CZ" sz="4000" dirty="0">
              <a:solidFill>
                <a:srgbClr val="FF0000"/>
              </a:solidFill>
              <a:latin typeface="Britannic Bold" pitchFamily="34" charset="0"/>
            </a:endParaRPr>
          </a:p>
        </p:txBody>
      </p:sp>
      <p:sp>
        <p:nvSpPr>
          <p:cNvPr id="11" name="Šipka doprava 10"/>
          <p:cNvSpPr/>
          <p:nvPr/>
        </p:nvSpPr>
        <p:spPr>
          <a:xfrm rot="11078309">
            <a:off x="4090548" y="3089314"/>
            <a:ext cx="2460436" cy="476608"/>
          </a:xfrm>
          <a:prstGeom prst="rightArrow">
            <a:avLst>
              <a:gd name="adj1" fmla="val 46989"/>
              <a:gd name="adj2" fmla="val 283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11078309">
            <a:off x="4148042" y="2299526"/>
            <a:ext cx="2460436" cy="476608"/>
          </a:xfrm>
          <a:prstGeom prst="rightArrow">
            <a:avLst>
              <a:gd name="adj1" fmla="val 46989"/>
              <a:gd name="adj2" fmla="val 283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11078309">
            <a:off x="4970599" y="1548400"/>
            <a:ext cx="1574150" cy="476608"/>
          </a:xfrm>
          <a:prstGeom prst="rightArrow">
            <a:avLst>
              <a:gd name="adj1" fmla="val 46989"/>
              <a:gd name="adj2" fmla="val 283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10626433">
            <a:off x="4090548" y="3948340"/>
            <a:ext cx="2460436" cy="476608"/>
          </a:xfrm>
          <a:prstGeom prst="rightArrow">
            <a:avLst>
              <a:gd name="adj1" fmla="val 46989"/>
              <a:gd name="adj2" fmla="val 283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 rot="10626433">
            <a:off x="4213151" y="5064222"/>
            <a:ext cx="2460436" cy="476608"/>
          </a:xfrm>
          <a:prstGeom prst="rightArrow">
            <a:avLst>
              <a:gd name="adj1" fmla="val 46989"/>
              <a:gd name="adj2" fmla="val 283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7944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solidFill>
                  <a:srgbClr val="002060"/>
                </a:solidFill>
                <a:latin typeface="Arial" charset="0"/>
                <a:hlinkClick r:id="rId2"/>
              </a:rPr>
              <a:t>http</a:t>
            </a:r>
            <a:r>
              <a:rPr lang="fr-FR" sz="2400" dirty="0">
                <a:solidFill>
                  <a:srgbClr val="002060"/>
                </a:solidFill>
                <a:latin typeface="Arial" charset="0"/>
                <a:hlinkClick r:id="rId2"/>
              </a:rPr>
              <a:t>://commons.wikimedia.org/wiki</a:t>
            </a:r>
            <a:r>
              <a:rPr lang="cs-CZ" sz="2400" dirty="0">
                <a:solidFill>
                  <a:srgbClr val="002060"/>
                </a:solidFill>
                <a:latin typeface="Arial" charset="0"/>
              </a:rPr>
              <a:t> - otevřená galerie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sz="2400" dirty="0">
                <a:solidFill>
                  <a:srgbClr val="002060"/>
                </a:solidFill>
                <a:hlinkClick r:id="rId3"/>
              </a:rPr>
              <a:t>http://office.microsoft.com</a:t>
            </a:r>
            <a:r>
              <a:rPr lang="cs-CZ" sz="2400" dirty="0">
                <a:solidFill>
                  <a:srgbClr val="002060"/>
                </a:solidFill>
              </a:rPr>
              <a:t> - </a:t>
            </a:r>
            <a:r>
              <a:rPr lang="cs-CZ" sz="2400" dirty="0">
                <a:solidFill>
                  <a:prstClr val="black"/>
                </a:solidFill>
                <a:latin typeface="Arial" charset="0"/>
              </a:rPr>
              <a:t>otevřená </a:t>
            </a:r>
            <a:r>
              <a:rPr lang="cs-CZ" sz="2400" dirty="0" smtClean="0">
                <a:solidFill>
                  <a:prstClr val="black"/>
                </a:solidFill>
                <a:latin typeface="Arial" charset="0"/>
              </a:rPr>
              <a:t>galerie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sz="2400" dirty="0"/>
              <a:t>Učebnice prvouky 3. ročník – Alter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endParaRPr lang="cs-CZ" dirty="0">
              <a:solidFill>
                <a:prstClr val="black"/>
              </a:solidFill>
              <a:latin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ckyTi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Lucky Tie">
      <a:majorFont>
        <a:latin typeface="Tahoma"/>
        <a:ea typeface=""/>
        <a:cs typeface=""/>
        <a:font script="Cyrl" typeface="Tahoma"/>
        <a:font script="Grek" typeface="Tahoma"/>
        <a:font script="Jpan" typeface="ＭＳ Ｐ明朝"/>
        <a:font script="Hang" typeface="굴림"/>
        <a:font script="Hans" typeface="黑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Franklin Gothic Book"/>
        <a:ea typeface=""/>
        <a:cs typeface=""/>
        <a:font script="Cyrl" typeface="Arial"/>
        <a:font script="Grek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ucky Tie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90000"/>
              </a:schemeClr>
            </a:gs>
            <a:gs pos="50000">
              <a:schemeClr val="phClr">
                <a:tint val="5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solidFill>
          <a:schemeClr val="phClr">
            <a:tint val="100000"/>
            <a:shade val="100000"/>
            <a:hueMod val="100000"/>
            <a:satMod val="100000"/>
          </a:schemeClr>
        </a:solidFill>
      </a:fillStyleLst>
      <a:lnStyleLst>
        <a:ln w="20000" cap="flat" cmpd="sng" algn="ctr">
          <a:solidFill>
            <a:schemeClr val="phClr"/>
          </a:solidFill>
          <a:prstDash val="solid"/>
        </a:ln>
        <a:ln w="30000" cap="flat" cmpd="sng" algn="ctr">
          <a:solidFill>
            <a:schemeClr val="phClr"/>
          </a:solidFill>
          <a:prstDash val="solid"/>
        </a:ln>
        <a:ln w="400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12700">
              <a:schemeClr val="phClr">
                <a:tint val="100000"/>
                <a:shade val="100000"/>
                <a:alpha val="50196"/>
                <a:hueMod val="100000"/>
                <a:satMod val="100000"/>
              </a:schemeClr>
            </a:glow>
          </a:effectLst>
        </a:effectStyle>
        <a:effectStyle>
          <a:effectLst>
            <a:innerShdw blurRad="25400" dist="38100" dir="2700000">
              <a:schemeClr val="phClr">
                <a:tint val="90000"/>
                <a:shade val="100000"/>
                <a:hueMod val="100000"/>
                <a:satMod val="100000"/>
              </a:schemeClr>
            </a:innerShdw>
          </a:effectLst>
        </a:effectStyle>
        <a:effectStyle>
          <a:effectLst>
            <a:innerShdw blurRad="25400" dist="38100" dir="2700000">
              <a:schemeClr val="phClr">
                <a:tint val="100000"/>
                <a:shade val="50000"/>
                <a:hueMod val="100000"/>
                <a:satMod val="100000"/>
              </a:schemeClr>
            </a:innerShdw>
          </a:effectLst>
          <a:scene3d>
            <a:camera prst="orthographicFront"/>
            <a:lightRig rig="soft" dir="t"/>
          </a:scene3d>
          <a:sp3d extrusionH="76200" prstMaterial="matte">
            <a:bevelT h="50800"/>
            <a:bevelB w="0" h="0"/>
            <a:extrusionClr>
              <a:schemeClr val="accent3">
                <a:tint val="40000"/>
              </a:schemeClr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50000"/>
                <a:hueMod val="100000"/>
                <a:satMod val="100000"/>
              </a:schemeClr>
            </a:gs>
            <a:gs pos="40000">
              <a:schemeClr val="phClr">
                <a:tint val="8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vzorku kravaty</Template>
  <TotalTime>281</TotalTime>
  <Words>162</Words>
  <Application>Microsoft Office PowerPoint</Application>
  <PresentationFormat>Předvádění na obrazovce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LuckyTie</vt:lpstr>
      <vt:lpstr>Prezentace aplikace PowerPoint</vt:lpstr>
      <vt:lpstr>Anotace</vt:lpstr>
      <vt:lpstr>Rostliny</vt:lpstr>
      <vt:lpstr>Rostliny</vt:lpstr>
      <vt:lpstr>Byliny</vt:lpstr>
      <vt:lpstr>Byliny – doplň šipky</vt:lpstr>
      <vt:lpstr>Dřeviny</vt:lpstr>
      <vt:lpstr>Dřeviny – doplň šipky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</cp:lastModifiedBy>
  <cp:revision>39</cp:revision>
  <dcterms:created xsi:type="dcterms:W3CDTF">2011-08-21T15:31:45Z</dcterms:created>
  <dcterms:modified xsi:type="dcterms:W3CDTF">2013-01-08T16:07:53Z</dcterms:modified>
</cp:coreProperties>
</file>