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57" r:id="rId3"/>
    <p:sldId id="265" r:id="rId4"/>
    <p:sldId id="260" r:id="rId5"/>
    <p:sldId id="261" r:id="rId6"/>
    <p:sldId id="266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73720-373F-4430-904D-C6C8B7F2600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5F2251-BA40-4B7E-B42C-1DE8E6DCE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84578-B4BB-4029-9680-C7505F882F5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FA44F-072F-4A7C-917F-2EAC0376ED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emoce" TargetMode="External"/><Relationship Id="rId2" Type="http://schemas.openxmlformats.org/officeDocument/2006/relationships/hyperlink" Target="http://office.microsoft.com/cs-cz/images/results.aspx?qu=dopra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Konjunktiv II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Konjunktiv préterita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Tvoření a procvičení konjunktivu préterita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Konjunktiv II sloves </a:t>
            </a:r>
            <a:r>
              <a:rPr lang="cs-CZ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haben</a:t>
            </a:r>
            <a:r>
              <a:rPr lang="cs-CZ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i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se tvoří od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jejich tvaru  préterita doplněním koncovky –e  a přehláskou a, o, u. </a:t>
            </a:r>
            <a:endParaRPr lang="de-DE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Konjunktiv II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odpovídá českému podmiňovacímu způsobu</a:t>
            </a:r>
            <a:endParaRPr lang="de-DE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wäre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byl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bych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hätte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–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l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bych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würde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stal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bych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se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äre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wär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er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wäre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wäre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ihr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wär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wäre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h</a:t>
            </a:r>
            <a:r>
              <a:rPr lang="de-DE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ätte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hätte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                          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hätte                  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hätte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                    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hätte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                                  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    hätte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                          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erden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würde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würde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würde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rde</a:t>
            </a:r>
            <a:r>
              <a:rPr lang="cs-CZ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de-DE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würde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de-DE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würde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Ergänzen Sie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richtige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haben, sein, werden </a:t>
            </a:r>
          </a:p>
          <a:p>
            <a:pPr>
              <a:buNone/>
            </a:pP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von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 Konjunktiv II: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……………….   keine Zeit.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………………. etwas für dich. 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An deiner Stelle……………..ich sie fragen.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 ……………….gern ein neues Auto.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 ………………in die Alpen fahren.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……………..schön.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Lösung: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hätte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….   keine Zeit.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wäre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…. etwas für dich. 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An deiner Stelle…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würde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..ich sie fragen.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 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hätte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….gern ein neues Auto.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Sie 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würden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…in die Alpen fahren.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…</a:t>
            </a:r>
            <a:r>
              <a:rPr lang="de-DE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wäre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..schön.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dirty="0" smtClean="0"/>
              <a:t>Český kondicionál přítomný se vyjadřuje v němčině u pravidelných a většinou i </a:t>
            </a:r>
          </a:p>
          <a:p>
            <a:pPr>
              <a:buNone/>
            </a:pPr>
            <a:r>
              <a:rPr lang="cs-CZ" i="1" dirty="0" smtClean="0"/>
              <a:t>    u nepravidelných sloves opisným tvarem: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C00000"/>
                </a:solidFill>
              </a:rPr>
              <a:t>w</a:t>
            </a:r>
            <a:r>
              <a:rPr lang="de-DE" dirty="0" smtClean="0">
                <a:solidFill>
                  <a:srgbClr val="C00000"/>
                </a:solidFill>
              </a:rPr>
              <a:t>ü</a:t>
            </a:r>
            <a:r>
              <a:rPr lang="cs-CZ" dirty="0" err="1" smtClean="0">
                <a:solidFill>
                  <a:srgbClr val="C00000"/>
                </a:solidFill>
              </a:rPr>
              <a:t>rde</a:t>
            </a:r>
            <a:r>
              <a:rPr lang="cs-CZ" dirty="0" smtClean="0">
                <a:solidFill>
                  <a:srgbClr val="C00000"/>
                </a:solidFill>
              </a:rPr>
              <a:t> + infinitiv</a:t>
            </a:r>
            <a:r>
              <a:rPr lang="cs-CZ" dirty="0" smtClean="0"/>
              <a:t> významového slovesa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w</a:t>
            </a:r>
            <a:r>
              <a:rPr lang="de-DE" dirty="0" smtClean="0">
                <a:solidFill>
                  <a:srgbClr val="C00000"/>
                </a:solidFill>
              </a:rPr>
              <a:t>ü</a:t>
            </a:r>
            <a:r>
              <a:rPr lang="cs-CZ" dirty="0" err="1" smtClean="0">
                <a:solidFill>
                  <a:srgbClr val="C00000"/>
                </a:solidFill>
              </a:rPr>
              <a:t>rde</a:t>
            </a:r>
            <a:r>
              <a:rPr lang="de-DE" dirty="0" smtClean="0">
                <a:solidFill>
                  <a:srgbClr val="C00000"/>
                </a:solidFill>
              </a:rPr>
              <a:t> </a:t>
            </a:r>
            <a:r>
              <a:rPr lang="de-DE" dirty="0" smtClean="0"/>
              <a:t>es dir </a:t>
            </a:r>
            <a:r>
              <a:rPr lang="de-DE" dirty="0" smtClean="0">
                <a:solidFill>
                  <a:srgbClr val="C00000"/>
                </a:solidFill>
              </a:rPr>
              <a:t>sagen</a:t>
            </a:r>
            <a:r>
              <a:rPr lang="de-DE" dirty="0" smtClean="0"/>
              <a:t>. </a:t>
            </a:r>
            <a:r>
              <a:rPr lang="cs-CZ" dirty="0" smtClean="0"/>
              <a:t>  </a:t>
            </a:r>
            <a:r>
              <a:rPr lang="de-DE" dirty="0" smtClean="0"/>
              <a:t> </a:t>
            </a:r>
            <a:r>
              <a:rPr lang="cs-CZ" dirty="0" smtClean="0"/>
              <a:t>Ř</a:t>
            </a:r>
            <a:r>
              <a:rPr lang="de-DE" dirty="0" err="1" smtClean="0"/>
              <a:t>ekl</a:t>
            </a:r>
            <a:r>
              <a:rPr lang="de-DE" dirty="0" smtClean="0"/>
              <a:t> </a:t>
            </a:r>
            <a:r>
              <a:rPr lang="de-DE" dirty="0" err="1" smtClean="0"/>
              <a:t>bych</a:t>
            </a:r>
            <a:r>
              <a:rPr lang="de-DE" dirty="0" smtClean="0"/>
              <a:t> </a:t>
            </a:r>
            <a:r>
              <a:rPr lang="de-DE" dirty="0" err="1" smtClean="0"/>
              <a:t>ti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de-DE" dirty="0" smtClean="0"/>
              <a:t>Er würde es verlieren.    </a:t>
            </a:r>
            <a:r>
              <a:rPr lang="cs-CZ" dirty="0" smtClean="0"/>
              <a:t>  </a:t>
            </a:r>
            <a:r>
              <a:rPr lang="de-DE" dirty="0" err="1" smtClean="0"/>
              <a:t>Ztratil</a:t>
            </a:r>
            <a:r>
              <a:rPr lang="de-DE" dirty="0" smtClean="0"/>
              <a:t> </a:t>
            </a:r>
            <a:r>
              <a:rPr lang="de-DE" dirty="0" err="1" smtClean="0"/>
              <a:t>by</a:t>
            </a:r>
            <a:r>
              <a:rPr lang="de-DE" dirty="0" smtClean="0"/>
              <a:t> </a:t>
            </a:r>
            <a:r>
              <a:rPr lang="de-DE" dirty="0" err="1" smtClean="0"/>
              <a:t>to</a:t>
            </a:r>
            <a:r>
              <a:rPr lang="de-DE" dirty="0" smtClean="0"/>
              <a:t>.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de-DE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de-DE" dirty="0" smtClean="0"/>
              <a:t>Wir würden es </a:t>
            </a:r>
            <a:r>
              <a:rPr lang="cs-CZ" dirty="0" err="1" smtClean="0"/>
              <a:t>kaufen</a:t>
            </a:r>
            <a:r>
              <a:rPr lang="de-DE" dirty="0" smtClean="0"/>
              <a:t>. </a:t>
            </a:r>
            <a:r>
              <a:rPr lang="cs-CZ" dirty="0" smtClean="0"/>
              <a:t>   Koupili bychom to.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Konjunktiv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i="1" dirty="0" smtClean="0"/>
              <a:t>Konjunktiv II </a:t>
            </a:r>
            <a:r>
              <a:rPr lang="de-DE" i="1" dirty="0" err="1" smtClean="0"/>
              <a:t>vyjad</a:t>
            </a:r>
            <a:r>
              <a:rPr lang="cs-CZ" i="1" dirty="0" smtClean="0"/>
              <a:t>ř</a:t>
            </a:r>
            <a:r>
              <a:rPr lang="de-DE" i="1" dirty="0" err="1" smtClean="0"/>
              <a:t>uje</a:t>
            </a:r>
            <a:r>
              <a:rPr lang="de-DE" i="1" dirty="0" smtClean="0"/>
              <a:t> </a:t>
            </a:r>
            <a:r>
              <a:rPr lang="de-DE" i="1" dirty="0" err="1" smtClean="0"/>
              <a:t>mo</a:t>
            </a:r>
            <a:r>
              <a:rPr lang="cs-CZ" i="1" dirty="0" smtClean="0"/>
              <a:t>ž</a:t>
            </a:r>
            <a:r>
              <a:rPr lang="de-DE" i="1" dirty="0" err="1" smtClean="0"/>
              <a:t>nost</a:t>
            </a:r>
            <a:r>
              <a:rPr lang="de-DE" i="1" dirty="0" smtClean="0"/>
              <a:t>, </a:t>
            </a:r>
            <a:r>
              <a:rPr lang="de-DE" i="1" dirty="0" err="1" smtClean="0"/>
              <a:t>radu</a:t>
            </a:r>
            <a:r>
              <a:rPr lang="de-DE" i="1" dirty="0" smtClean="0"/>
              <a:t>, m</a:t>
            </a:r>
            <a:r>
              <a:rPr lang="cs-CZ" i="1" dirty="0" err="1" smtClean="0"/>
              <a:t>ínění</a:t>
            </a:r>
            <a:r>
              <a:rPr lang="cs-CZ" i="1" dirty="0" smtClean="0"/>
              <a:t>.</a:t>
            </a:r>
            <a:endParaRPr lang="de-DE" i="1" dirty="0" smtClean="0"/>
          </a:p>
          <a:p>
            <a:pPr>
              <a:buNone/>
            </a:pPr>
            <a:r>
              <a:rPr lang="de-DE" i="1" dirty="0" smtClean="0"/>
              <a:t>Übersetzen Sie:</a:t>
            </a:r>
            <a:endParaRPr lang="cs-CZ" i="1" dirty="0" smtClean="0"/>
          </a:p>
          <a:p>
            <a:r>
              <a:rPr lang="cs-CZ" dirty="0" smtClean="0"/>
              <a:t>Vyprávěl bych ti to.</a:t>
            </a:r>
          </a:p>
          <a:p>
            <a:r>
              <a:rPr lang="cs-CZ" dirty="0" smtClean="0"/>
              <a:t>Měl byste ještě nějaké přání?</a:t>
            </a:r>
          </a:p>
          <a:p>
            <a:r>
              <a:rPr lang="cs-CZ" dirty="0" smtClean="0"/>
              <a:t>Na tvém místě bych to nedělal.</a:t>
            </a:r>
          </a:p>
          <a:p>
            <a:r>
              <a:rPr lang="cs-CZ" dirty="0" smtClean="0"/>
              <a:t>To by bylo od Vás </a:t>
            </a:r>
            <a:r>
              <a:rPr lang="de-DE" dirty="0" err="1" smtClean="0"/>
              <a:t>velmi</a:t>
            </a:r>
            <a:r>
              <a:rPr lang="de-DE" dirty="0" smtClean="0"/>
              <a:t> </a:t>
            </a:r>
            <a:r>
              <a:rPr lang="cs-CZ" dirty="0" smtClean="0"/>
              <a:t>milé.</a:t>
            </a:r>
          </a:p>
          <a:p>
            <a:r>
              <a:rPr lang="cs-CZ" dirty="0" smtClean="0"/>
              <a:t>Pro tebe by to udělal.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Ü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bersetzung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de-DE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würde es dir erzählen.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Hätten Sie noch einen Wunsch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An deiner Stelle würde ich es nicht machen.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wäre sehr nett von Ihnen.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würde es für dich tun.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Konjunktiv II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Wenn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drei Wünsche hätte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, welche wären 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Antworten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frei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wäre……….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hätte………..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würde………..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C:\Documents and Settings\vejvodova\Local Settings\Temporary Internet Files\Content.IE5\6HH8ZR79\MM900336405[1].GI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420888"/>
            <a:ext cx="139521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vejvodova\Local Settings\Temporary Internet Files\Content.IE5\0ATONTWY\MP900403138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365104"/>
            <a:ext cx="1859359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MOTTA 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Giorgio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Direkt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: 2. díl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Praha: Klett, 2012. ISBN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978-80-7397-101-4. </a:t>
            </a:r>
            <a:endParaRPr lang="it-IT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/>
              <a:t>DUSILOVÁ, </a:t>
            </a:r>
            <a:r>
              <a:rPr lang="cs-CZ" sz="2800" dirty="0" err="1" smtClean="0"/>
              <a:t>Doris</a:t>
            </a:r>
            <a:r>
              <a:rPr lang="cs-CZ" sz="2800" dirty="0" smtClean="0"/>
              <a:t> a kol. </a:t>
            </a:r>
            <a:r>
              <a:rPr lang="cs-CZ" sz="2800" i="1" dirty="0" err="1" smtClean="0"/>
              <a:t>Sprechen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Deutsch</a:t>
            </a:r>
            <a:r>
              <a:rPr lang="cs-CZ" sz="2800" i="1" smtClean="0"/>
              <a:t>?: </a:t>
            </a:r>
            <a:r>
              <a:rPr lang="cs-CZ" sz="2800" i="1" dirty="0" smtClean="0"/>
              <a:t>2. díl</a:t>
            </a:r>
            <a:r>
              <a:rPr lang="cs-CZ" sz="2800" dirty="0" smtClean="0"/>
              <a:t>. Praha: Polyglot, 2001. ISBN 80-86195-14-7. </a:t>
            </a:r>
          </a:p>
          <a:p>
            <a:r>
              <a:rPr lang="cs-CZ" sz="3000" i="1" dirty="0" smtClean="0">
                <a:latin typeface="Times New Roman" pitchFamily="18" charset="0"/>
                <a:cs typeface="Times New Roman" pitchFamily="18" charset="0"/>
              </a:rPr>
              <a:t>Klipart: doprava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[online]. 2013 [cit. 2013-10-18]. Dostupné z: 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http://office.microsoft.com/cs-cz/images/results.aspx?qu=doprava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l-PL" sz="2800" i="1" dirty="0" smtClean="0">
                <a:latin typeface="Times New Roman" pitchFamily="18" charset="0"/>
                <a:cs typeface="Times New Roman" pitchFamily="18" charset="0"/>
              </a:rPr>
              <a:t>Klipart: emoce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[online]. 2013 [cit. 2013-10-18]. Dostupné z: 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http://office.microsoft.com/cs-cz/images/results.aspx?qu=emoce#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+mj-lt"/>
              <a:cs typeface="Arial" charset="0"/>
            </a:endParaRPr>
          </a:p>
          <a:p>
            <a:endParaRPr lang="cs-CZ" sz="2800"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551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Konjunktiv II</vt:lpstr>
      <vt:lpstr>Konjunktiv II</vt:lpstr>
      <vt:lpstr>Konjunktiv II</vt:lpstr>
      <vt:lpstr>Konjunktiv II</vt:lpstr>
      <vt:lpstr>Snímek 6</vt:lpstr>
      <vt:lpstr>Konjunktiv II</vt:lpstr>
      <vt:lpstr>Konjunktiv II</vt:lpstr>
      <vt:lpstr>Konjunktiv II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Jaroslava Vejvodová</dc:creator>
  <cp:lastModifiedBy>siroky</cp:lastModifiedBy>
  <cp:revision>88</cp:revision>
  <dcterms:created xsi:type="dcterms:W3CDTF">2013-09-24T17:09:59Z</dcterms:created>
  <dcterms:modified xsi:type="dcterms:W3CDTF">2013-10-24T20:58:03Z</dcterms:modified>
</cp:coreProperties>
</file>