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4"/>
  </p:notesMasterIdLst>
  <p:sldIdLst>
    <p:sldId id="268" r:id="rId2"/>
    <p:sldId id="269" r:id="rId3"/>
    <p:sldId id="271" r:id="rId4"/>
    <p:sldId id="282" r:id="rId5"/>
    <p:sldId id="283" r:id="rId6"/>
    <p:sldId id="272" r:id="rId7"/>
    <p:sldId id="276" r:id="rId8"/>
    <p:sldId id="278" r:id="rId9"/>
    <p:sldId id="280" r:id="rId10"/>
    <p:sldId id="28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CC"/>
    <a:srgbClr val="CCFFFF"/>
    <a:srgbClr val="CCECFF"/>
    <a:srgbClr val="CCFF99"/>
    <a:srgbClr val="99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51C391-2D89-447D-859E-83EA57C522EB}" type="datetimeFigureOut">
              <a:rPr lang="cs-CZ" smtClean="0"/>
              <a:pPr/>
              <a:t>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CAB844-C21E-4A77-B9F0-3880DC159C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6803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EDC4F34-05D9-4A63-887D-8AEA2311F8F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7.8.2013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82CBB573-52BA-49F1-B17D-A3BAE28B6B2D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asteofprague.com/pragueblog/czech-oscar-winners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ridge-online.cz/aitom/upload/maturita/karty/09_culture.pdf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mdb.com/title/tt0078748/" TargetMode="External"/><Relationship Id="rId2" Type="http://schemas.openxmlformats.org/officeDocument/2006/relationships/hyperlink" Target="http://www.tasteofprague.com/pragueblog/czech-oscar-winner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bridge-online.cz/aitom/upload/maturita/karty/09_culture.pdf" TargetMode="External"/><Relationship Id="rId4" Type="http://schemas.openxmlformats.org/officeDocument/2006/relationships/hyperlink" Target="http://www.imdb.com/title/tt185372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09834438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Tichotová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VY_32_INOVACE_03C_20_FILMS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SLOVNÍ ZÁSOBA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5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. 8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. </a:t>
                      </a:r>
                      <a:r>
                        <a:rPr kumimoji="0" lang="cs-CZ" sz="1800" b="1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2C3036"/>
                          </a:solidFill>
                          <a:effectLst/>
                          <a:uLnTx/>
                          <a:uFillTx/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8057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pro žáky úrovně A2,B1. Časově je koncipován na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jednu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vyučovací hodinu.</a:t>
            </a: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Cílem této prezentace je připravit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žáky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na všeobecné téma k ústní maturitní zkoušce z AJ: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“</a:t>
            </a:r>
            <a:r>
              <a:rPr lang="cs-CZ" sz="1600" b="1" dirty="0" smtClean="0">
                <a:solidFill>
                  <a:prstClr val="black"/>
                </a:solidFill>
                <a:latin typeface="Calibri" pitchFamily="34" charset="0"/>
              </a:rPr>
              <a:t>CULTURE - FILMS“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Žáci budou schopni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komunikovat na dané téma 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za </a:t>
            </a:r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použití vhodné slovní zásoby a větných vazeb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Slide 3: Je motivační. Správné odpovědi se objeví po kliknutí.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Slide 4,5: Obsahují slovní zásobu, která je vzápětí procvičena na </a:t>
            </a:r>
            <a:r>
              <a:rPr lang="cs-CZ" sz="1600" dirty="0" err="1" smtClean="0">
                <a:solidFill>
                  <a:prstClr val="black"/>
                </a:solidFill>
                <a:latin typeface="Calibri" pitchFamily="34" charset="0"/>
              </a:rPr>
              <a:t>slidech</a:t>
            </a:r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 6,8,9. </a:t>
            </a:r>
          </a:p>
          <a:p>
            <a:pPr lvl="0"/>
            <a:r>
              <a:rPr lang="cs-CZ" sz="1600" dirty="0" smtClean="0">
                <a:solidFill>
                  <a:prstClr val="black"/>
                </a:solidFill>
                <a:latin typeface="Calibri" pitchFamily="34" charset="0"/>
              </a:rPr>
              <a:t>Slide 4,7,10,11: Žáci pracují v online prostředí. Procvičují slovní zásobu a vyhledávají informace potřebné k plnění úkolů. </a:t>
            </a:r>
            <a:endParaRPr lang="cs-CZ" sz="1600" dirty="0">
              <a:solidFill>
                <a:prstClr val="black"/>
              </a:solidFill>
              <a:latin typeface="Calibri" pitchFamily="34" charset="0"/>
            </a:endParaRPr>
          </a:p>
          <a:p>
            <a:pPr lvl="0"/>
            <a:r>
              <a:rPr lang="cs-CZ" sz="1600" dirty="0">
                <a:solidFill>
                  <a:prstClr val="black"/>
                </a:solidFill>
                <a:latin typeface="Calibri" pitchFamily="34" charset="0"/>
              </a:rPr>
              <a:t>Materiál je určen k interaktivní výuce. </a:t>
            </a: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6178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892480" cy="5733256"/>
          </a:xfrm>
        </p:spPr>
        <p:txBody>
          <a:bodyPr lIns="36000" rIns="72000">
            <a:noAutofit/>
          </a:bodyPr>
          <a:lstStyle/>
          <a:p>
            <a:pPr marL="514350" indent="-514350">
              <a:buNone/>
            </a:pPr>
            <a:r>
              <a:rPr lang="cs-CZ" sz="1400" dirty="0" err="1">
                <a:latin typeface="Georgia" pitchFamily="18" charset="0"/>
              </a:rPr>
              <a:t>How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does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James</a:t>
            </a:r>
            <a:r>
              <a:rPr lang="cs-CZ" sz="1400" dirty="0">
                <a:latin typeface="Georgia" pitchFamily="18" charset="0"/>
              </a:rPr>
              <a:t> Bond </a:t>
            </a:r>
            <a:r>
              <a:rPr lang="cs-CZ" sz="1400" dirty="0" err="1">
                <a:latin typeface="Georgia" pitchFamily="18" charset="0"/>
              </a:rPr>
              <a:t>wish</a:t>
            </a:r>
            <a:r>
              <a:rPr lang="cs-CZ" sz="1400" dirty="0">
                <a:latin typeface="Georgia" pitchFamily="18" charset="0"/>
              </a:rPr>
              <a:t> his Martini </a:t>
            </a:r>
            <a:r>
              <a:rPr lang="cs-CZ" sz="1400" dirty="0" err="1">
                <a:latin typeface="Georgia" pitchFamily="18" charset="0"/>
              </a:rPr>
              <a:t>prepared</a:t>
            </a:r>
            <a:r>
              <a:rPr lang="cs-CZ" sz="1400" dirty="0">
                <a:latin typeface="Georgia" pitchFamily="18" charset="0"/>
              </a:rPr>
              <a:t>?  </a:t>
            </a:r>
            <a:endParaRPr lang="cs-CZ" sz="1400" dirty="0" smtClean="0">
              <a:latin typeface="Georgia" pitchFamily="18" charset="0"/>
            </a:endParaRPr>
          </a:p>
          <a:p>
            <a:pPr marL="51435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err="1" smtClean="0">
                <a:latin typeface="Georgia" pitchFamily="18" charset="0"/>
              </a:rPr>
              <a:t>Shaken</a:t>
            </a:r>
            <a:r>
              <a:rPr lang="cs-CZ" sz="1400" i="1" dirty="0" smtClean="0">
                <a:latin typeface="Georgia" pitchFamily="18" charset="0"/>
              </a:rPr>
              <a:t> not </a:t>
            </a:r>
            <a:r>
              <a:rPr lang="cs-CZ" sz="1400" i="1" dirty="0" err="1" smtClean="0">
                <a:latin typeface="Georgia" pitchFamily="18" charset="0"/>
              </a:rPr>
              <a:t>stirred</a:t>
            </a:r>
            <a:endParaRPr lang="cs-CZ" sz="1400" i="1" dirty="0" smtClean="0">
              <a:latin typeface="Georgia" pitchFamily="18" charset="0"/>
            </a:endParaRPr>
          </a:p>
          <a:p>
            <a:pPr marL="514350" indent="-514350">
              <a:buNone/>
            </a:pPr>
            <a:r>
              <a:rPr lang="en-GB" sz="1400" dirty="0" smtClean="0">
                <a:latin typeface="Georgia" pitchFamily="18" charset="0"/>
              </a:rPr>
              <a:t>What is Forrest Gump’s mother’s favourite quote?</a:t>
            </a:r>
            <a:r>
              <a:rPr lang="en-GB" sz="1400" i="1" dirty="0" smtClean="0">
                <a:latin typeface="Georgia" pitchFamily="18" charset="0"/>
              </a:rPr>
              <a:t> </a:t>
            </a:r>
            <a:endParaRPr lang="cs-CZ" sz="1400" i="1" dirty="0" smtClean="0">
              <a:latin typeface="Georgia" pitchFamily="18" charset="0"/>
            </a:endParaRPr>
          </a:p>
          <a:p>
            <a:pPr marL="51435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en-GB" sz="1400" i="1" dirty="0" smtClean="0">
                <a:latin typeface="Georgia" pitchFamily="18" charset="0"/>
              </a:rPr>
              <a:t>Life is like a box of chocolates. You never know what you’re </a:t>
            </a:r>
            <a:r>
              <a:rPr lang="en-GB" sz="1400" i="1" dirty="0" err="1" smtClean="0">
                <a:latin typeface="Georgia" pitchFamily="18" charset="0"/>
              </a:rPr>
              <a:t>gonna</a:t>
            </a:r>
            <a:r>
              <a:rPr lang="en-GB" sz="1400" i="1" dirty="0" smtClean="0">
                <a:latin typeface="Georgia" pitchFamily="18" charset="0"/>
              </a:rPr>
              <a:t> get!</a:t>
            </a:r>
            <a:endParaRPr lang="cs-CZ" sz="1400" i="1" dirty="0" smtClean="0">
              <a:latin typeface="Georgia" pitchFamily="18" charset="0"/>
            </a:endParaRPr>
          </a:p>
          <a:p>
            <a:pPr marL="514350" lvl="0" indent="-514350">
              <a:buNone/>
            </a:pPr>
            <a:r>
              <a:rPr lang="cs-CZ" sz="1400" dirty="0" err="1" smtClean="0">
                <a:latin typeface="Georgia" pitchFamily="18" charset="0"/>
              </a:rPr>
              <a:t>What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is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name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of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character</a:t>
            </a:r>
            <a:r>
              <a:rPr lang="cs-CZ" sz="1400" dirty="0">
                <a:latin typeface="Georgia" pitchFamily="18" charset="0"/>
              </a:rPr>
              <a:t> in Alice in </a:t>
            </a:r>
            <a:r>
              <a:rPr lang="cs-CZ" sz="1400" dirty="0" err="1">
                <a:latin typeface="Georgia" pitchFamily="18" charset="0"/>
              </a:rPr>
              <a:t>Wonderland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that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is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known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for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wearing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odd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hats</a:t>
            </a:r>
            <a:r>
              <a:rPr lang="cs-CZ" sz="1400" dirty="0">
                <a:latin typeface="Georgia" pitchFamily="18" charset="0"/>
              </a:rPr>
              <a:t>? </a:t>
            </a:r>
            <a:endParaRPr lang="cs-CZ" sz="1400" dirty="0" smtClean="0">
              <a:latin typeface="Georgia" pitchFamily="18" charset="0"/>
            </a:endParaRPr>
          </a:p>
          <a:p>
            <a:pPr marL="514350" lvl="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err="1" smtClean="0">
                <a:latin typeface="Georgia" pitchFamily="18" charset="0"/>
              </a:rPr>
              <a:t>Mad</a:t>
            </a:r>
            <a:r>
              <a:rPr lang="cs-CZ" sz="1400" i="1" dirty="0" smtClean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Hatter</a:t>
            </a:r>
            <a:endParaRPr lang="cs-CZ" sz="1400" i="1" dirty="0">
              <a:latin typeface="Georgia" pitchFamily="18" charset="0"/>
            </a:endParaRPr>
          </a:p>
          <a:p>
            <a:pPr marL="514350" lvl="0" indent="-514350">
              <a:buNone/>
            </a:pPr>
            <a:r>
              <a:rPr lang="cs-CZ" sz="1400" dirty="0" err="1">
                <a:latin typeface="Georgia" pitchFamily="18" charset="0"/>
              </a:rPr>
              <a:t>What</a:t>
            </a:r>
            <a:r>
              <a:rPr lang="cs-CZ" sz="1400" dirty="0">
                <a:latin typeface="Georgia" pitchFamily="18" charset="0"/>
              </a:rPr>
              <a:t>'s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name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of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first</a:t>
            </a:r>
            <a:r>
              <a:rPr lang="cs-CZ" sz="1400" dirty="0">
                <a:latin typeface="Georgia" pitchFamily="18" charset="0"/>
              </a:rPr>
              <a:t> part </a:t>
            </a:r>
            <a:r>
              <a:rPr lang="cs-CZ" sz="1400" dirty="0" err="1">
                <a:latin typeface="Georgia" pitchFamily="18" charset="0"/>
              </a:rPr>
              <a:t>of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Lord </a:t>
            </a:r>
            <a:r>
              <a:rPr lang="cs-CZ" sz="1400" dirty="0" err="1">
                <a:latin typeface="Georgia" pitchFamily="18" charset="0"/>
              </a:rPr>
              <a:t>of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Rings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trilogy</a:t>
            </a:r>
            <a:r>
              <a:rPr lang="cs-CZ" sz="1400" dirty="0" smtClean="0">
                <a:latin typeface="Georgia" pitchFamily="18" charset="0"/>
              </a:rPr>
              <a:t>?</a:t>
            </a:r>
          </a:p>
          <a:p>
            <a:pPr marL="514350" lvl="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err="1" smtClean="0">
                <a:latin typeface="Georgia" pitchFamily="18" charset="0"/>
              </a:rPr>
              <a:t>The</a:t>
            </a:r>
            <a:r>
              <a:rPr lang="cs-CZ" sz="1400" i="1" dirty="0" smtClean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Fellowship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of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the</a:t>
            </a:r>
            <a:r>
              <a:rPr lang="cs-CZ" sz="1400" i="1" dirty="0">
                <a:latin typeface="Georgia" pitchFamily="18" charset="0"/>
              </a:rPr>
              <a:t> Ring</a:t>
            </a:r>
          </a:p>
          <a:p>
            <a:pPr marL="514350" lvl="0" indent="-514350">
              <a:buNone/>
            </a:pPr>
            <a:r>
              <a:rPr lang="cs-CZ" sz="1400" dirty="0" err="1" smtClean="0">
                <a:latin typeface="Georgia" pitchFamily="18" charset="0"/>
              </a:rPr>
              <a:t>What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does</a:t>
            </a:r>
            <a:r>
              <a:rPr lang="cs-CZ" sz="1400" dirty="0">
                <a:latin typeface="Georgia" pitchFamily="18" charset="0"/>
              </a:rPr>
              <a:t> Dory </a:t>
            </a:r>
            <a:r>
              <a:rPr lang="cs-CZ" sz="1400" dirty="0" err="1">
                <a:latin typeface="Georgia" pitchFamily="18" charset="0"/>
              </a:rPr>
              <a:t>from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Finding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Nemo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sing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when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she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wants</a:t>
            </a:r>
            <a:r>
              <a:rPr lang="cs-CZ" sz="1400" dirty="0">
                <a:latin typeface="Georgia" pitchFamily="18" charset="0"/>
              </a:rPr>
              <a:t> to </a:t>
            </a:r>
            <a:r>
              <a:rPr lang="cs-CZ" sz="1400" dirty="0" err="1">
                <a:latin typeface="Georgia" pitchFamily="18" charset="0"/>
              </a:rPr>
              <a:t>cheer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Nemo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up</a:t>
            </a:r>
            <a:r>
              <a:rPr lang="cs-CZ" sz="1400" dirty="0" smtClean="0">
                <a:latin typeface="Georgia" pitchFamily="18" charset="0"/>
              </a:rPr>
              <a:t>?</a:t>
            </a:r>
          </a:p>
          <a:p>
            <a:pPr marL="514350" lvl="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smtClean="0">
                <a:latin typeface="Georgia" pitchFamily="18" charset="0"/>
              </a:rPr>
              <a:t>Just </a:t>
            </a:r>
            <a:r>
              <a:rPr lang="cs-CZ" sz="1400" i="1" dirty="0" err="1">
                <a:latin typeface="Georgia" pitchFamily="18" charset="0"/>
              </a:rPr>
              <a:t>keep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swimming</a:t>
            </a:r>
            <a:r>
              <a:rPr lang="cs-CZ" sz="1400" i="1" dirty="0">
                <a:latin typeface="Georgia" pitchFamily="18" charset="0"/>
              </a:rPr>
              <a:t>, just </a:t>
            </a:r>
            <a:r>
              <a:rPr lang="cs-CZ" sz="1400" i="1" dirty="0" err="1">
                <a:latin typeface="Georgia" pitchFamily="18" charset="0"/>
              </a:rPr>
              <a:t>keep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swimming</a:t>
            </a:r>
            <a:r>
              <a:rPr lang="cs-CZ" sz="1400" dirty="0">
                <a:latin typeface="Georgia" pitchFamily="18" charset="0"/>
              </a:rPr>
              <a:t>. 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  <a:p>
            <a:pPr marL="514350" lvl="0" indent="-514350">
              <a:buNone/>
            </a:pPr>
            <a:r>
              <a:rPr lang="cs-CZ" sz="1400" dirty="0" err="1">
                <a:latin typeface="Georgia" pitchFamily="18" charset="0"/>
              </a:rPr>
              <a:t>What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is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Homer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Simpson</a:t>
            </a:r>
            <a:r>
              <a:rPr lang="cs-CZ" sz="1400" dirty="0">
                <a:latin typeface="Georgia" pitchFamily="18" charset="0"/>
              </a:rPr>
              <a:t>'s </a:t>
            </a:r>
            <a:r>
              <a:rPr lang="cs-CZ" sz="1400" dirty="0" err="1">
                <a:latin typeface="Georgia" pitchFamily="18" charset="0"/>
              </a:rPr>
              <a:t>favourite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exclamation</a:t>
            </a:r>
            <a:r>
              <a:rPr lang="cs-CZ" sz="1400" dirty="0" smtClean="0">
                <a:latin typeface="Georgia" pitchFamily="18" charset="0"/>
              </a:rPr>
              <a:t>?</a:t>
            </a:r>
          </a:p>
          <a:p>
            <a:pPr marL="514350" lvl="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smtClean="0">
                <a:latin typeface="Georgia" pitchFamily="18" charset="0"/>
              </a:rPr>
              <a:t>D'</a:t>
            </a:r>
            <a:r>
              <a:rPr lang="cs-CZ" sz="1400" i="1" dirty="0" err="1" smtClean="0">
                <a:latin typeface="Georgia" pitchFamily="18" charset="0"/>
              </a:rPr>
              <a:t>oh</a:t>
            </a:r>
            <a:r>
              <a:rPr lang="cs-CZ" sz="1400" i="1" dirty="0">
                <a:latin typeface="Georgia" pitchFamily="18" charset="0"/>
              </a:rPr>
              <a:t>!</a:t>
            </a:r>
          </a:p>
          <a:p>
            <a:pPr marL="514350" lvl="0" indent="-514350">
              <a:buNone/>
            </a:pPr>
            <a:r>
              <a:rPr lang="cs-CZ" sz="1400" dirty="0" err="1" smtClean="0">
                <a:latin typeface="Georgia" pitchFamily="18" charset="0"/>
              </a:rPr>
              <a:t>What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was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first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full</a:t>
            </a:r>
            <a:r>
              <a:rPr lang="cs-CZ" sz="1400" dirty="0">
                <a:latin typeface="Georgia" pitchFamily="18" charset="0"/>
              </a:rPr>
              <a:t>-</a:t>
            </a:r>
            <a:r>
              <a:rPr lang="cs-CZ" sz="1400" dirty="0" err="1">
                <a:latin typeface="Georgia" pitchFamily="18" charset="0"/>
              </a:rPr>
              <a:t>length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animated</a:t>
            </a:r>
            <a:r>
              <a:rPr lang="cs-CZ" sz="1400" dirty="0">
                <a:latin typeface="Georgia" pitchFamily="18" charset="0"/>
              </a:rPr>
              <a:t> film in film </a:t>
            </a:r>
            <a:r>
              <a:rPr lang="cs-CZ" sz="1400" dirty="0" err="1">
                <a:latin typeface="Georgia" pitchFamily="18" charset="0"/>
              </a:rPr>
              <a:t>history</a:t>
            </a:r>
            <a:r>
              <a:rPr lang="cs-CZ" sz="1400" dirty="0" smtClean="0">
                <a:latin typeface="Georgia" pitchFamily="18" charset="0"/>
              </a:rPr>
              <a:t>?</a:t>
            </a:r>
          </a:p>
          <a:p>
            <a:pPr marL="514350" lvl="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err="1" smtClean="0">
                <a:latin typeface="Georgia" pitchFamily="18" charset="0"/>
              </a:rPr>
              <a:t>Snow</a:t>
            </a:r>
            <a:r>
              <a:rPr lang="cs-CZ" sz="1400" i="1" dirty="0" smtClean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White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and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the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 smtClean="0">
                <a:latin typeface="Georgia" pitchFamily="18" charset="0"/>
              </a:rPr>
              <a:t>Seven</a:t>
            </a:r>
            <a:r>
              <a:rPr lang="cs-CZ" sz="1400" i="1" dirty="0" smtClean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Dwarfs</a:t>
            </a:r>
            <a:endParaRPr lang="cs-CZ" sz="1400" i="1" dirty="0">
              <a:latin typeface="Georgia" pitchFamily="18" charset="0"/>
            </a:endParaRPr>
          </a:p>
          <a:p>
            <a:pPr marL="514350" lvl="0" indent="-514350">
              <a:buNone/>
            </a:pPr>
            <a:r>
              <a:rPr lang="cs-CZ" sz="1400" dirty="0" err="1" smtClean="0">
                <a:latin typeface="Georgia" pitchFamily="18" charset="0"/>
              </a:rPr>
              <a:t>Who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is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Shrek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and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where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does</a:t>
            </a:r>
            <a:r>
              <a:rPr lang="cs-CZ" sz="1400" dirty="0">
                <a:latin typeface="Georgia" pitchFamily="18" charset="0"/>
              </a:rPr>
              <a:t> he live? </a:t>
            </a:r>
            <a:endParaRPr lang="cs-CZ" sz="1400" dirty="0" smtClean="0">
              <a:latin typeface="Georgia" pitchFamily="18" charset="0"/>
            </a:endParaRPr>
          </a:p>
          <a:p>
            <a:pPr marL="514350" lvl="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smtClean="0">
                <a:latin typeface="Georgia" pitchFamily="18" charset="0"/>
              </a:rPr>
              <a:t>He's </a:t>
            </a:r>
            <a:r>
              <a:rPr lang="cs-CZ" sz="1400" i="1" dirty="0" err="1">
                <a:latin typeface="Georgia" pitchFamily="18" charset="0"/>
              </a:rPr>
              <a:t>an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ogre</a:t>
            </a:r>
            <a:r>
              <a:rPr lang="cs-CZ" sz="1400" i="1" dirty="0">
                <a:latin typeface="Georgia" pitchFamily="18" charset="0"/>
              </a:rPr>
              <a:t> </a:t>
            </a:r>
            <a:r>
              <a:rPr lang="cs-CZ" sz="1400" i="1" dirty="0" err="1">
                <a:latin typeface="Georgia" pitchFamily="18" charset="0"/>
              </a:rPr>
              <a:t>and</a:t>
            </a:r>
            <a:r>
              <a:rPr lang="cs-CZ" sz="1400" i="1" dirty="0">
                <a:latin typeface="Georgia" pitchFamily="18" charset="0"/>
              </a:rPr>
              <a:t> he </a:t>
            </a:r>
            <a:r>
              <a:rPr lang="cs-CZ" sz="1400" i="1" dirty="0" err="1">
                <a:latin typeface="Georgia" pitchFamily="18" charset="0"/>
              </a:rPr>
              <a:t>lives</a:t>
            </a:r>
            <a:r>
              <a:rPr lang="cs-CZ" sz="1400" i="1" dirty="0">
                <a:latin typeface="Georgia" pitchFamily="18" charset="0"/>
              </a:rPr>
              <a:t> in a </a:t>
            </a:r>
            <a:r>
              <a:rPr lang="cs-CZ" sz="1400" i="1" dirty="0" err="1">
                <a:latin typeface="Georgia" pitchFamily="18" charset="0"/>
              </a:rPr>
              <a:t>swamp</a:t>
            </a:r>
            <a:r>
              <a:rPr lang="cs-CZ" sz="1400" i="1" dirty="0">
                <a:latin typeface="Georgia" pitchFamily="18" charset="0"/>
              </a:rPr>
              <a:t>.</a:t>
            </a:r>
          </a:p>
          <a:p>
            <a:pPr marL="514350" lvl="0" indent="-514350">
              <a:buNone/>
            </a:pPr>
            <a:r>
              <a:rPr lang="cs-CZ" sz="1400" dirty="0" err="1" smtClean="0">
                <a:latin typeface="Georgia" pitchFamily="18" charset="0"/>
              </a:rPr>
              <a:t>What</a:t>
            </a:r>
            <a:r>
              <a:rPr lang="cs-CZ" sz="1400" dirty="0" smtClean="0">
                <a:latin typeface="Georgia" pitchFamily="18" charset="0"/>
              </a:rPr>
              <a:t>'s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name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of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weapon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that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is</a:t>
            </a:r>
            <a:r>
              <a:rPr lang="cs-CZ" sz="1400" dirty="0">
                <a:latin typeface="Georgia" pitchFamily="18" charset="0"/>
              </a:rPr>
              <a:t> </a:t>
            </a:r>
            <a:r>
              <a:rPr lang="cs-CZ" sz="1400" dirty="0" err="1">
                <a:latin typeface="Georgia" pitchFamily="18" charset="0"/>
              </a:rPr>
              <a:t>used</a:t>
            </a:r>
            <a:r>
              <a:rPr lang="cs-CZ" sz="1400" dirty="0">
                <a:latin typeface="Georgia" pitchFamily="18" charset="0"/>
              </a:rPr>
              <a:t> in </a:t>
            </a:r>
            <a:r>
              <a:rPr lang="cs-CZ" sz="1400" dirty="0" err="1">
                <a:latin typeface="Georgia" pitchFamily="18" charset="0"/>
              </a:rPr>
              <a:t>the</a:t>
            </a:r>
            <a:r>
              <a:rPr lang="cs-CZ" sz="1400" dirty="0">
                <a:latin typeface="Georgia" pitchFamily="18" charset="0"/>
              </a:rPr>
              <a:t> Star </a:t>
            </a:r>
            <a:r>
              <a:rPr lang="cs-CZ" sz="1400" dirty="0" err="1">
                <a:latin typeface="Georgia" pitchFamily="18" charset="0"/>
              </a:rPr>
              <a:t>Wars</a:t>
            </a:r>
            <a:r>
              <a:rPr lang="cs-CZ" sz="1400" dirty="0" smtClean="0">
                <a:latin typeface="Georgia" pitchFamily="18" charset="0"/>
              </a:rPr>
              <a:t>?</a:t>
            </a:r>
          </a:p>
          <a:p>
            <a:pPr marL="514350" lvl="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err="1" smtClean="0">
                <a:latin typeface="Georgia" pitchFamily="18" charset="0"/>
              </a:rPr>
              <a:t>Lightsaber</a:t>
            </a:r>
            <a:endParaRPr lang="cs-CZ" sz="1400" i="1" dirty="0" smtClean="0">
              <a:latin typeface="Georgia" pitchFamily="18" charset="0"/>
            </a:endParaRPr>
          </a:p>
          <a:p>
            <a:pPr marL="514350" lvl="0" indent="-514350">
              <a:buNone/>
            </a:pPr>
            <a:r>
              <a:rPr lang="cs-CZ" sz="1400" dirty="0" err="1" smtClean="0">
                <a:latin typeface="Georgia" pitchFamily="18" charset="0"/>
              </a:rPr>
              <a:t>Who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directed</a:t>
            </a:r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Jurassic</a:t>
            </a:r>
            <a:r>
              <a:rPr lang="cs-CZ" sz="1400" dirty="0" smtClean="0">
                <a:latin typeface="Georgia" pitchFamily="18" charset="0"/>
              </a:rPr>
              <a:t> Park?</a:t>
            </a:r>
          </a:p>
          <a:p>
            <a:pPr marL="514350" lvl="0" indent="-514350">
              <a:buNone/>
            </a:pPr>
            <a:r>
              <a:rPr lang="cs-CZ" sz="1400" dirty="0" smtClean="0">
                <a:latin typeface="Georgia" pitchFamily="18" charset="0"/>
              </a:rPr>
              <a:t>		</a:t>
            </a:r>
            <a:r>
              <a:rPr lang="cs-CZ" sz="1400" i="1" dirty="0" err="1" smtClean="0">
                <a:latin typeface="Georgia" pitchFamily="18" charset="0"/>
              </a:rPr>
              <a:t>Steven</a:t>
            </a:r>
            <a:r>
              <a:rPr lang="cs-CZ" sz="1400" i="1" dirty="0" smtClean="0">
                <a:latin typeface="Georgia" pitchFamily="18" charset="0"/>
              </a:rPr>
              <a:t> </a:t>
            </a:r>
            <a:r>
              <a:rPr lang="cs-CZ" sz="1400" i="1" dirty="0" err="1" smtClean="0">
                <a:latin typeface="Georgia" pitchFamily="18" charset="0"/>
              </a:rPr>
              <a:t>Spielberg</a:t>
            </a:r>
            <a:endParaRPr lang="cs-CZ" sz="1400" i="1" dirty="0" smtClean="0">
              <a:latin typeface="Georgia" pitchFamily="18" charset="0"/>
            </a:endParaRPr>
          </a:p>
          <a:p>
            <a:pPr lvl="0"/>
            <a:endParaRPr lang="cs-CZ" sz="1400" dirty="0"/>
          </a:p>
          <a:p>
            <a:pPr marL="514350" lvl="0" indent="-514350">
              <a:buFont typeface="+mj-lt"/>
              <a:buAutoNum type="arabicParenR"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QUIZ</a:t>
            </a:r>
            <a:endParaRPr lang="cs-CZ" sz="36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lnSpcReduction="10000"/>
          </a:bodyPr>
          <a:lstStyle/>
          <a:p>
            <a:r>
              <a:rPr lang="cs-CZ" dirty="0" err="1" smtClean="0">
                <a:latin typeface="Georgia" pitchFamily="18" charset="0"/>
              </a:rPr>
              <a:t>action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movie</a:t>
            </a:r>
            <a:r>
              <a:rPr lang="cs-CZ" dirty="0" smtClean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adventure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movie</a:t>
            </a:r>
            <a:r>
              <a:rPr lang="cs-CZ" dirty="0" smtClean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art</a:t>
            </a:r>
            <a:r>
              <a:rPr lang="cs-CZ" dirty="0" smtClean="0">
                <a:latin typeface="Georgia" pitchFamily="18" charset="0"/>
              </a:rPr>
              <a:t> film, </a:t>
            </a:r>
            <a:r>
              <a:rPr lang="cs-CZ" dirty="0" err="1" smtClean="0">
                <a:latin typeface="Georgia" pitchFamily="18" charset="0"/>
              </a:rPr>
              <a:t>slapstick</a:t>
            </a:r>
            <a:r>
              <a:rPr lang="cs-CZ" dirty="0" smtClean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disaster</a:t>
            </a:r>
            <a:r>
              <a:rPr lang="cs-CZ" dirty="0" smtClean="0">
                <a:latin typeface="Georgia" pitchFamily="18" charset="0"/>
              </a:rPr>
              <a:t> film, </a:t>
            </a:r>
            <a:r>
              <a:rPr lang="cs-CZ" dirty="0" err="1" smtClean="0">
                <a:latin typeface="Georgia" pitchFamily="18" charset="0"/>
              </a:rPr>
              <a:t>documentary</a:t>
            </a:r>
            <a:r>
              <a:rPr lang="cs-CZ" dirty="0" smtClean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martial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arts</a:t>
            </a:r>
            <a:r>
              <a:rPr lang="cs-CZ" dirty="0" smtClean="0">
                <a:latin typeface="Georgia" pitchFamily="18" charset="0"/>
              </a:rPr>
              <a:t> film, </a:t>
            </a:r>
            <a:r>
              <a:rPr lang="cs-CZ" dirty="0" err="1" smtClean="0">
                <a:latin typeface="Georgia" pitchFamily="18" charset="0"/>
              </a:rPr>
              <a:t>teen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movie</a:t>
            </a:r>
            <a:r>
              <a:rPr lang="cs-CZ" dirty="0" smtClean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war</a:t>
            </a:r>
            <a:r>
              <a:rPr lang="cs-CZ" dirty="0" smtClean="0">
                <a:latin typeface="Georgia" pitchFamily="18" charset="0"/>
              </a:rPr>
              <a:t> film, </a:t>
            </a:r>
            <a:r>
              <a:rPr lang="cs-CZ" dirty="0" err="1" smtClean="0">
                <a:latin typeface="Georgia" pitchFamily="18" charset="0"/>
              </a:rPr>
              <a:t>soap</a:t>
            </a:r>
            <a:r>
              <a:rPr lang="cs-CZ" dirty="0" smtClean="0">
                <a:latin typeface="Georgia" pitchFamily="18" charset="0"/>
              </a:rPr>
              <a:t> opera, </a:t>
            </a:r>
            <a:r>
              <a:rPr lang="cs-CZ" dirty="0" err="1" smtClean="0">
                <a:latin typeface="Georgia" pitchFamily="18" charset="0"/>
              </a:rPr>
              <a:t>sequel</a:t>
            </a:r>
            <a:r>
              <a:rPr lang="cs-CZ" dirty="0" smtClean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prequel</a:t>
            </a:r>
            <a:r>
              <a:rPr lang="cs-CZ" dirty="0" smtClean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blockbuster</a:t>
            </a:r>
            <a:r>
              <a:rPr lang="cs-CZ" dirty="0" smtClean="0">
                <a:latin typeface="Georgia" pitchFamily="18" charset="0"/>
              </a:rPr>
              <a:t> </a:t>
            </a:r>
          </a:p>
          <a:p>
            <a:r>
              <a:rPr lang="cs-CZ" dirty="0" smtClean="0">
                <a:latin typeface="Georgia" pitchFamily="18" charset="0"/>
              </a:rPr>
              <a:t>to </a:t>
            </a:r>
            <a:r>
              <a:rPr lang="cs-CZ" dirty="0" err="1">
                <a:latin typeface="Georgia" pitchFamily="18" charset="0"/>
              </a:rPr>
              <a:t>shoot</a:t>
            </a:r>
            <a:r>
              <a:rPr lang="cs-CZ" dirty="0">
                <a:latin typeface="Georgia" pitchFamily="18" charset="0"/>
              </a:rPr>
              <a:t>/</a:t>
            </a:r>
            <a:r>
              <a:rPr lang="cs-CZ" dirty="0" err="1">
                <a:latin typeface="Georgia" pitchFamily="18" charset="0"/>
              </a:rPr>
              <a:t>make</a:t>
            </a:r>
            <a:r>
              <a:rPr lang="cs-CZ" dirty="0">
                <a:latin typeface="Georgia" pitchFamily="18" charset="0"/>
              </a:rPr>
              <a:t> a film, </a:t>
            </a:r>
            <a:r>
              <a:rPr lang="cs-CZ" dirty="0" err="1">
                <a:latin typeface="Georgia" pitchFamily="18" charset="0"/>
              </a:rPr>
              <a:t>scriptwriter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theme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>
                <a:latin typeface="Georgia" pitchFamily="18" charset="0"/>
              </a:rPr>
              <a:t>song, </a:t>
            </a:r>
            <a:r>
              <a:rPr lang="cs-CZ" dirty="0" err="1">
                <a:latin typeface="Georgia" pitchFamily="18" charset="0"/>
              </a:rPr>
              <a:t>extras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>
                <a:latin typeface="Georgia" pitchFamily="18" charset="0"/>
              </a:rPr>
              <a:t>stunt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smtClean="0">
                <a:latin typeface="Georgia" pitchFamily="18" charset="0"/>
              </a:rPr>
              <a:t>plot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>
                <a:latin typeface="Georgia" pitchFamily="18" charset="0"/>
              </a:rPr>
              <a:t>characters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>
                <a:latin typeface="Georgia" pitchFamily="18" charset="0"/>
              </a:rPr>
              <a:t>villain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>
                <a:latin typeface="Georgia" pitchFamily="18" charset="0"/>
              </a:rPr>
              <a:t>credits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cast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>
                <a:latin typeface="Georgia" pitchFamily="18" charset="0"/>
              </a:rPr>
              <a:t>soundtrack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>
                <a:latin typeface="Georgia" pitchFamily="18" charset="0"/>
              </a:rPr>
              <a:t>script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smtClean="0">
                <a:latin typeface="Georgia" pitchFamily="18" charset="0"/>
              </a:rPr>
              <a:t>set, </a:t>
            </a:r>
            <a:r>
              <a:rPr lang="cs-CZ" dirty="0" err="1" smtClean="0">
                <a:latin typeface="Georgia" pitchFamily="18" charset="0"/>
              </a:rPr>
              <a:t>director</a:t>
            </a:r>
            <a:endParaRPr lang="cs-CZ" dirty="0" smtClean="0">
              <a:latin typeface="Georgia" pitchFamily="18" charset="0"/>
            </a:endParaRPr>
          </a:p>
          <a:p>
            <a:r>
              <a:rPr lang="cs-CZ" dirty="0" err="1" smtClean="0">
                <a:latin typeface="Georgia" pitchFamily="18" charset="0"/>
              </a:rPr>
              <a:t>cameo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>
                <a:latin typeface="Georgia" pitchFamily="18" charset="0"/>
              </a:rPr>
              <a:t>role, </a:t>
            </a:r>
            <a:r>
              <a:rPr lang="cs-CZ" dirty="0" err="1">
                <a:latin typeface="Georgia" pitchFamily="18" charset="0"/>
              </a:rPr>
              <a:t>supporting</a:t>
            </a:r>
            <a:r>
              <a:rPr lang="cs-CZ" dirty="0">
                <a:latin typeface="Georgia" pitchFamily="18" charset="0"/>
              </a:rPr>
              <a:t> role, </a:t>
            </a:r>
            <a:r>
              <a:rPr lang="cs-CZ" dirty="0" err="1">
                <a:latin typeface="Georgia" pitchFamily="18" charset="0"/>
              </a:rPr>
              <a:t>leading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smtClean="0">
                <a:latin typeface="Georgia" pitchFamily="18" charset="0"/>
              </a:rPr>
              <a:t>role</a:t>
            </a:r>
          </a:p>
          <a:p>
            <a:r>
              <a:rPr lang="cs-CZ" dirty="0" err="1" smtClean="0">
                <a:latin typeface="Georgia" pitchFamily="18" charset="0"/>
              </a:rPr>
              <a:t>reviews</a:t>
            </a:r>
            <a:r>
              <a:rPr lang="cs-CZ" dirty="0">
                <a:latin typeface="Georgia" pitchFamily="18" charset="0"/>
              </a:rPr>
              <a:t>, performance, </a:t>
            </a:r>
            <a:r>
              <a:rPr lang="cs-CZ" dirty="0" err="1">
                <a:latin typeface="Georgia" pitchFamily="18" charset="0"/>
              </a:rPr>
              <a:t>perform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world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premiere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>
                <a:latin typeface="Georgia" pitchFamily="18" charset="0"/>
              </a:rPr>
              <a:t>critic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 smtClean="0">
                <a:latin typeface="Georgia" pitchFamily="18" charset="0"/>
              </a:rPr>
              <a:t>release</a:t>
            </a:r>
            <a:r>
              <a:rPr lang="cs-CZ" dirty="0">
                <a:latin typeface="Georgia" pitchFamily="18" charset="0"/>
              </a:rPr>
              <a:t>, </a:t>
            </a:r>
            <a:r>
              <a:rPr lang="cs-CZ" dirty="0" err="1">
                <a:latin typeface="Georgia" pitchFamily="18" charset="0"/>
              </a:rPr>
              <a:t>flashbacks</a:t>
            </a:r>
            <a:r>
              <a:rPr lang="cs-CZ" dirty="0" smtClean="0">
                <a:latin typeface="Georgia" pitchFamily="18" charset="0"/>
              </a:rPr>
              <a:t>, to </a:t>
            </a:r>
            <a:r>
              <a:rPr lang="cs-CZ" dirty="0" err="1" smtClean="0">
                <a:latin typeface="Georgia" pitchFamily="18" charset="0"/>
              </a:rPr>
              <a:t>be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adapted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from</a:t>
            </a:r>
            <a:r>
              <a:rPr lang="cs-CZ" dirty="0" smtClean="0">
                <a:latin typeface="Georgia" pitchFamily="18" charset="0"/>
              </a:rPr>
              <a:t> a </a:t>
            </a:r>
            <a:r>
              <a:rPr lang="cs-CZ" dirty="0" err="1" smtClean="0">
                <a:latin typeface="Georgia" pitchFamily="18" charset="0"/>
              </a:rPr>
              <a:t>book</a:t>
            </a:r>
            <a:r>
              <a:rPr lang="cs-CZ" dirty="0" smtClean="0">
                <a:latin typeface="Georgia" pitchFamily="18" charset="0"/>
              </a:rPr>
              <a:t> by…</a:t>
            </a:r>
            <a:endParaRPr lang="cs-CZ" dirty="0">
              <a:latin typeface="Georgia" pitchFamily="18" charset="0"/>
            </a:endParaRP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latin typeface="Georgia" pitchFamily="18" charset="0"/>
              </a:rPr>
              <a:t>USEFUL VOCABULARY – </a:t>
            </a:r>
            <a:r>
              <a:rPr lang="cs-CZ" sz="3600" dirty="0" err="1" smtClean="0">
                <a:latin typeface="Georgia" pitchFamily="18" charset="0"/>
              </a:rPr>
              <a:t>explain</a:t>
            </a:r>
            <a:r>
              <a:rPr lang="cs-CZ" sz="3600" dirty="0" smtClean="0">
                <a:latin typeface="Georgia" pitchFamily="18" charset="0"/>
              </a:rPr>
              <a:t> in </a:t>
            </a:r>
            <a:r>
              <a:rPr lang="cs-CZ" sz="3600" dirty="0" err="1" smtClean="0">
                <a:latin typeface="Georgia" pitchFamily="18" charset="0"/>
              </a:rPr>
              <a:t>English</a:t>
            </a:r>
            <a:r>
              <a:rPr lang="cs-CZ" sz="3600" dirty="0" smtClean="0">
                <a:latin typeface="Georgia" pitchFamily="18" charset="0"/>
              </a:rPr>
              <a:t>, </a:t>
            </a:r>
            <a:r>
              <a:rPr lang="cs-CZ" sz="3600" dirty="0" err="1" smtClean="0">
                <a:latin typeface="Georgia" pitchFamily="18" charset="0"/>
              </a:rPr>
              <a:t>give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examples</a:t>
            </a:r>
            <a:endParaRPr lang="cs-CZ" sz="36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EXTRAORDINARY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INCREDIBLE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GRIPPING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MOVING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WORTH SEEING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TO HIGHLY RECOMMEND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ENTERTAINING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BREATHTAKING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FIRST-RATE (ACTING)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STUNNING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CONVINCING (PERFORMANCE)</a:t>
            </a:r>
          </a:p>
          <a:p>
            <a:pPr>
              <a:buFont typeface="Wingdings" pitchFamily="2" charset="2"/>
              <a:buChar char="C"/>
            </a:pPr>
            <a:r>
              <a:rPr lang="cs-CZ" dirty="0" smtClean="0">
                <a:latin typeface="Georgia" pitchFamily="18" charset="0"/>
              </a:rPr>
              <a:t>IMPRESSIVE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72272" cy="4525963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ORDINARY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DISAPPONTING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UNSUITABLE FOR (TEENAGERS)</a:t>
            </a:r>
            <a:endParaRPr lang="cs-CZ" dirty="0">
              <a:latin typeface="Georgia" pitchFamily="18" charset="0"/>
            </a:endParaRP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BORING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DISGUSTING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OFF-PUTTING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UNCONVINCING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PREDICTABLE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IT FAILED TO MEET THE EXPECTATIONS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WASTE OF TIME AND MONEY</a:t>
            </a:r>
          </a:p>
          <a:p>
            <a:pPr>
              <a:buFont typeface="Wingdings" pitchFamily="2" charset="2"/>
              <a:buChar char="D"/>
            </a:pPr>
            <a:r>
              <a:rPr lang="cs-CZ" dirty="0" smtClean="0">
                <a:latin typeface="Georgia" pitchFamily="18" charset="0"/>
              </a:rPr>
              <a:t>RUBBISH</a:t>
            </a:r>
            <a:endParaRPr lang="cs-CZ" dirty="0">
              <a:latin typeface="Georg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OPINIONS (REVIEWS)</a:t>
            </a:r>
            <a:endParaRPr lang="cs-CZ" sz="36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507288" cy="532859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err="1">
                <a:latin typeface="Georgia" pitchFamily="18" charset="0"/>
              </a:rPr>
              <a:t>What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films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would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you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recommend</a:t>
            </a:r>
            <a:r>
              <a:rPr lang="cs-CZ" dirty="0" smtClean="0">
                <a:latin typeface="Georgia" pitchFamily="18" charset="0"/>
              </a:rPr>
              <a:t> to </a:t>
            </a:r>
            <a:r>
              <a:rPr lang="cs-CZ" dirty="0" err="1" smtClean="0">
                <a:latin typeface="Georgia" pitchFamily="18" charset="0"/>
              </a:rPr>
              <a:t>me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and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why</a:t>
            </a:r>
            <a:r>
              <a:rPr lang="cs-CZ" dirty="0" smtClean="0">
                <a:latin typeface="Georgia" pitchFamily="18" charset="0"/>
              </a:rPr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Georgia" pitchFamily="18" charset="0"/>
              </a:rPr>
              <a:t>What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was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the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worst</a:t>
            </a:r>
            <a:r>
              <a:rPr lang="cs-CZ" dirty="0">
                <a:latin typeface="Georgia" pitchFamily="18" charset="0"/>
              </a:rPr>
              <a:t> film </a:t>
            </a:r>
            <a:r>
              <a:rPr lang="cs-CZ" dirty="0" err="1">
                <a:latin typeface="Georgia" pitchFamily="18" charset="0"/>
              </a:rPr>
              <a:t>you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have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ever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seen</a:t>
            </a:r>
            <a:r>
              <a:rPr lang="cs-CZ" dirty="0" smtClean="0">
                <a:latin typeface="Georgia" pitchFamily="18" charset="0"/>
              </a:rPr>
              <a:t>? </a:t>
            </a:r>
            <a:endParaRPr lang="cs-CZ" dirty="0">
              <a:latin typeface="Georgia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Georgia" pitchFamily="18" charset="0"/>
              </a:rPr>
              <a:t>Who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is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your</a:t>
            </a:r>
            <a:r>
              <a:rPr lang="cs-CZ" dirty="0">
                <a:latin typeface="Georgia" pitchFamily="18" charset="0"/>
              </a:rPr>
              <a:t> favorite </a:t>
            </a:r>
            <a:r>
              <a:rPr lang="cs-CZ" dirty="0" smtClean="0">
                <a:latin typeface="Georgia" pitchFamily="18" charset="0"/>
              </a:rPr>
              <a:t>film </a:t>
            </a:r>
            <a:r>
              <a:rPr lang="cs-CZ" dirty="0">
                <a:latin typeface="Georgia" pitchFamily="18" charset="0"/>
              </a:rPr>
              <a:t>star? </a:t>
            </a:r>
            <a:r>
              <a:rPr lang="cs-CZ" dirty="0" err="1" smtClean="0">
                <a:latin typeface="Georgia" pitchFamily="18" charset="0"/>
              </a:rPr>
              <a:t>What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>
                <a:latin typeface="Georgia" pitchFamily="18" charset="0"/>
              </a:rPr>
              <a:t>do </a:t>
            </a:r>
            <a:r>
              <a:rPr lang="cs-CZ" dirty="0" err="1">
                <a:latin typeface="Georgia" pitchFamily="18" charset="0"/>
              </a:rPr>
              <a:t>you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like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about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him</a:t>
            </a:r>
            <a:r>
              <a:rPr lang="cs-CZ" dirty="0" smtClean="0">
                <a:latin typeface="Georgia" pitchFamily="18" charset="0"/>
              </a:rPr>
              <a:t>/her</a:t>
            </a:r>
            <a:r>
              <a:rPr lang="cs-CZ" dirty="0">
                <a:latin typeface="Georgia" pitchFamily="18" charset="0"/>
              </a:rPr>
              <a:t>?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Georgia" pitchFamily="18" charset="0"/>
              </a:rPr>
              <a:t>Do </a:t>
            </a:r>
            <a:r>
              <a:rPr lang="cs-CZ" dirty="0" err="1" smtClean="0">
                <a:latin typeface="Georgia" pitchFamily="18" charset="0"/>
              </a:rPr>
              <a:t>you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prefer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watching</a:t>
            </a:r>
            <a:r>
              <a:rPr lang="cs-CZ" dirty="0" smtClean="0">
                <a:latin typeface="Georgia" pitchFamily="18" charset="0"/>
              </a:rPr>
              <a:t> a film </a:t>
            </a:r>
            <a:r>
              <a:rPr lang="cs-CZ" dirty="0" err="1" smtClean="0">
                <a:latin typeface="Georgia" pitchFamily="18" charset="0"/>
              </a:rPr>
              <a:t>at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home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or</a:t>
            </a:r>
            <a:r>
              <a:rPr lang="cs-CZ" dirty="0" smtClean="0">
                <a:latin typeface="Georgia" pitchFamily="18" charset="0"/>
              </a:rPr>
              <a:t> in </a:t>
            </a:r>
            <a:r>
              <a:rPr lang="cs-CZ" dirty="0" err="1" smtClean="0">
                <a:latin typeface="Georgia" pitchFamily="18" charset="0"/>
              </a:rPr>
              <a:t>the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cinema</a:t>
            </a:r>
            <a:r>
              <a:rPr lang="cs-CZ" dirty="0" smtClean="0">
                <a:latin typeface="Georgia" pitchFamily="18" charset="0"/>
              </a:rPr>
              <a:t>? </a:t>
            </a:r>
            <a:r>
              <a:rPr lang="cs-CZ" dirty="0" err="1" smtClean="0">
                <a:latin typeface="Georgia" pitchFamily="18" charset="0"/>
              </a:rPr>
              <a:t>Why</a:t>
            </a:r>
            <a:r>
              <a:rPr lang="cs-CZ" dirty="0" smtClean="0">
                <a:latin typeface="Georgia" pitchFamily="18" charset="0"/>
              </a:rPr>
              <a:t>? </a:t>
            </a:r>
            <a:endParaRPr lang="cs-CZ" dirty="0">
              <a:latin typeface="Georgia" pitchFamily="18" charset="0"/>
            </a:endParaRPr>
          </a:p>
          <a:p>
            <a:pPr marL="514350" indent="-514350">
              <a:buFont typeface="+mj-lt"/>
              <a:buAutoNum type="arabicParenR"/>
            </a:pPr>
            <a:r>
              <a:rPr lang="cs-CZ" dirty="0" err="1" smtClean="0">
                <a:latin typeface="Georgia" pitchFamily="18" charset="0"/>
              </a:rPr>
              <a:t>How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>
                <a:latin typeface="Georgia" pitchFamily="18" charset="0"/>
              </a:rPr>
              <a:t>do </a:t>
            </a:r>
            <a:r>
              <a:rPr lang="cs-CZ" dirty="0" err="1">
                <a:latin typeface="Georgia" pitchFamily="18" charset="0"/>
              </a:rPr>
              <a:t>you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choose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which</a:t>
            </a:r>
            <a:r>
              <a:rPr lang="cs-CZ" dirty="0">
                <a:latin typeface="Georgia" pitchFamily="18" charset="0"/>
              </a:rPr>
              <a:t> film to </a:t>
            </a:r>
            <a:r>
              <a:rPr lang="cs-CZ" dirty="0" err="1">
                <a:latin typeface="Georgia" pitchFamily="18" charset="0"/>
              </a:rPr>
              <a:t>watch</a:t>
            </a:r>
            <a:r>
              <a:rPr lang="cs-CZ" dirty="0">
                <a:latin typeface="Georgia" pitchFamily="18" charset="0"/>
              </a:rPr>
              <a:t>?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Georgia" pitchFamily="18" charset="0"/>
              </a:rPr>
              <a:t>Do </a:t>
            </a:r>
            <a:r>
              <a:rPr lang="cs-CZ" dirty="0" err="1">
                <a:latin typeface="Georgia" pitchFamily="18" charset="0"/>
              </a:rPr>
              <a:t>you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prefer</a:t>
            </a:r>
            <a:r>
              <a:rPr lang="cs-CZ" dirty="0">
                <a:latin typeface="Georgia" pitchFamily="18" charset="0"/>
              </a:rPr>
              <a:t> dubbing </a:t>
            </a:r>
            <a:r>
              <a:rPr lang="cs-CZ" dirty="0" err="1">
                <a:latin typeface="Georgia" pitchFamily="18" charset="0"/>
              </a:rPr>
              <a:t>or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>
                <a:latin typeface="Georgia" pitchFamily="18" charset="0"/>
              </a:rPr>
              <a:t>subtitles</a:t>
            </a:r>
            <a:r>
              <a:rPr lang="cs-CZ" dirty="0">
                <a:latin typeface="Georgia" pitchFamily="18" charset="0"/>
              </a:rPr>
              <a:t>? 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>
                <a:latin typeface="Georgia" pitchFamily="18" charset="0"/>
              </a:rPr>
              <a:t>Do </a:t>
            </a:r>
            <a:r>
              <a:rPr lang="cs-CZ" dirty="0" err="1">
                <a:latin typeface="Georgia" pitchFamily="18" charset="0"/>
              </a:rPr>
              <a:t>you</a:t>
            </a:r>
            <a:r>
              <a:rPr lang="cs-CZ" dirty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prefer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Czech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or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foreign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dirty="0" err="1" smtClean="0">
                <a:latin typeface="Georgia" pitchFamily="18" charset="0"/>
              </a:rPr>
              <a:t>films</a:t>
            </a:r>
            <a:r>
              <a:rPr lang="cs-CZ" dirty="0" smtClean="0">
                <a:latin typeface="Georgia" pitchFamily="18" charset="0"/>
              </a:rPr>
              <a:t>? </a:t>
            </a:r>
            <a:r>
              <a:rPr lang="cs-CZ" dirty="0" err="1">
                <a:latin typeface="Georgia" pitchFamily="18" charset="0"/>
              </a:rPr>
              <a:t>Why</a:t>
            </a:r>
            <a:r>
              <a:rPr lang="cs-CZ" dirty="0">
                <a:latin typeface="Georgia" pitchFamily="18" charset="0"/>
              </a:rPr>
              <a:t>?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WARM-UP QUESTIONS</a:t>
            </a:r>
            <a:endParaRPr lang="cs-CZ" sz="36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Georgia" pitchFamily="18" charset="0"/>
              </a:rPr>
              <a:t>FIND OUT ON </a:t>
            </a:r>
            <a:r>
              <a:rPr lang="cs-CZ" dirty="0" smtClean="0">
                <a:latin typeface="Georgia" pitchFamily="18" charset="0"/>
                <a:hlinkClick r:id="rId2"/>
              </a:rPr>
              <a:t>http://www.</a:t>
            </a:r>
            <a:r>
              <a:rPr lang="cs-CZ" dirty="0" err="1" smtClean="0">
                <a:latin typeface="Georgia" pitchFamily="18" charset="0"/>
                <a:hlinkClick r:id="rId2"/>
              </a:rPr>
              <a:t>tasteofprague.com</a:t>
            </a:r>
            <a:r>
              <a:rPr lang="cs-CZ" dirty="0" smtClean="0">
                <a:latin typeface="Georgia" pitchFamily="18" charset="0"/>
                <a:hlinkClick r:id="rId2"/>
              </a:rPr>
              <a:t>/</a:t>
            </a:r>
            <a:r>
              <a:rPr lang="cs-CZ" dirty="0" err="1" smtClean="0">
                <a:latin typeface="Georgia" pitchFamily="18" charset="0"/>
                <a:hlinkClick r:id="rId2"/>
              </a:rPr>
              <a:t>pragueblog</a:t>
            </a:r>
            <a:r>
              <a:rPr lang="cs-CZ" dirty="0" smtClean="0">
                <a:latin typeface="Georgia" pitchFamily="18" charset="0"/>
                <a:hlinkClick r:id="rId2"/>
              </a:rPr>
              <a:t>/</a:t>
            </a:r>
            <a:r>
              <a:rPr lang="cs-CZ" dirty="0" err="1" smtClean="0">
                <a:latin typeface="Georgia" pitchFamily="18" charset="0"/>
                <a:hlinkClick r:id="rId2"/>
              </a:rPr>
              <a:t>czech</a:t>
            </a:r>
            <a:r>
              <a:rPr lang="cs-CZ" dirty="0" smtClean="0">
                <a:latin typeface="Georgia" pitchFamily="18" charset="0"/>
                <a:hlinkClick r:id="rId2"/>
              </a:rPr>
              <a:t>-</a:t>
            </a:r>
            <a:r>
              <a:rPr lang="cs-CZ" dirty="0" err="1" smtClean="0">
                <a:latin typeface="Georgia" pitchFamily="18" charset="0"/>
                <a:hlinkClick r:id="rId2"/>
              </a:rPr>
              <a:t>oscar</a:t>
            </a:r>
            <a:r>
              <a:rPr lang="cs-CZ" dirty="0" smtClean="0">
                <a:latin typeface="Georgia" pitchFamily="18" charset="0"/>
                <a:hlinkClick r:id="rId2"/>
              </a:rPr>
              <a:t>-</a:t>
            </a:r>
            <a:r>
              <a:rPr lang="cs-CZ" dirty="0" err="1" smtClean="0">
                <a:latin typeface="Georgia" pitchFamily="18" charset="0"/>
                <a:hlinkClick r:id="rId2"/>
              </a:rPr>
              <a:t>winners</a:t>
            </a:r>
            <a:r>
              <a:rPr lang="cs-CZ" dirty="0" smtClean="0">
                <a:latin typeface="Georgia" pitchFamily="18" charset="0"/>
                <a:hlinkClick r:id="rId2"/>
              </a:rPr>
              <a:t>/</a:t>
            </a:r>
            <a:endParaRPr lang="cs-CZ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C"/>
            </a:pPr>
            <a:r>
              <a:rPr lang="en-US" b="1" dirty="0">
                <a:latin typeface="Georgia" pitchFamily="18" charset="0"/>
              </a:rPr>
              <a:t>Shop on the Main Street – </a:t>
            </a:r>
            <a:r>
              <a:rPr lang="en-US" b="1" dirty="0" smtClean="0">
                <a:latin typeface="Georgia" pitchFamily="18" charset="0"/>
              </a:rPr>
              <a:t>1965</a:t>
            </a:r>
            <a:endParaRPr lang="cs-CZ" b="1" dirty="0" smtClean="0">
              <a:latin typeface="Georgia" pitchFamily="18" charset="0"/>
            </a:endParaRPr>
          </a:p>
          <a:p>
            <a:pPr>
              <a:buFont typeface="Wingdings" pitchFamily="2" charset="2"/>
              <a:buChar char="C"/>
            </a:pPr>
            <a:r>
              <a:rPr lang="cs-CZ" b="1" dirty="0" err="1">
                <a:latin typeface="Georgia" pitchFamily="18" charset="0"/>
              </a:rPr>
              <a:t>Closely</a:t>
            </a: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err="1">
                <a:latin typeface="Georgia" pitchFamily="18" charset="0"/>
              </a:rPr>
              <a:t>Watched</a:t>
            </a: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err="1">
                <a:latin typeface="Georgia" pitchFamily="18" charset="0"/>
              </a:rPr>
              <a:t>Trains</a:t>
            </a:r>
            <a:r>
              <a:rPr lang="cs-CZ" b="1" dirty="0">
                <a:latin typeface="Georgia" pitchFamily="18" charset="0"/>
              </a:rPr>
              <a:t> – </a:t>
            </a:r>
            <a:r>
              <a:rPr lang="cs-CZ" b="1" dirty="0" smtClean="0">
                <a:latin typeface="Georgia" pitchFamily="18" charset="0"/>
              </a:rPr>
              <a:t>1968</a:t>
            </a:r>
          </a:p>
          <a:p>
            <a:pPr>
              <a:buFont typeface="Wingdings" pitchFamily="2" charset="2"/>
              <a:buChar char="C"/>
            </a:pPr>
            <a:r>
              <a:rPr lang="cs-CZ" b="1" dirty="0" err="1">
                <a:latin typeface="Georgia" pitchFamily="18" charset="0"/>
              </a:rPr>
              <a:t>Kolya</a:t>
            </a:r>
            <a:r>
              <a:rPr lang="cs-CZ" b="1" dirty="0">
                <a:latin typeface="Georgia" pitchFamily="18" charset="0"/>
              </a:rPr>
              <a:t> – </a:t>
            </a:r>
            <a:r>
              <a:rPr lang="cs-CZ" b="1" dirty="0" smtClean="0">
                <a:latin typeface="Georgia" pitchFamily="18" charset="0"/>
              </a:rPr>
              <a:t>1996</a:t>
            </a:r>
          </a:p>
          <a:p>
            <a:pPr>
              <a:buFont typeface="Wingdings" pitchFamily="2" charset="2"/>
              <a:buChar char="C"/>
            </a:pPr>
            <a:r>
              <a:rPr lang="cs-CZ" b="1" dirty="0" err="1" smtClean="0">
                <a:latin typeface="Georgia" pitchFamily="18" charset="0"/>
              </a:rPr>
              <a:t>Ropaci</a:t>
            </a:r>
            <a:r>
              <a:rPr lang="cs-CZ" b="1" dirty="0" smtClean="0">
                <a:latin typeface="Georgia" pitchFamily="18" charset="0"/>
              </a:rPr>
              <a:t> </a:t>
            </a:r>
            <a:r>
              <a:rPr lang="cs-CZ" b="1" dirty="0">
                <a:latin typeface="Georgia" pitchFamily="18" charset="0"/>
              </a:rPr>
              <a:t>(</a:t>
            </a:r>
            <a:r>
              <a:rPr lang="cs-CZ" b="1" dirty="0" err="1">
                <a:latin typeface="Georgia" pitchFamily="18" charset="0"/>
              </a:rPr>
              <a:t>Oil</a:t>
            </a: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err="1">
                <a:latin typeface="Georgia" pitchFamily="18" charset="0"/>
              </a:rPr>
              <a:t>Gobblers</a:t>
            </a:r>
            <a:r>
              <a:rPr lang="cs-CZ" b="1" dirty="0" smtClean="0">
                <a:latin typeface="Georgia" pitchFamily="18" charset="0"/>
              </a:rPr>
              <a:t>)</a:t>
            </a:r>
            <a:r>
              <a:rPr lang="en-US" dirty="0">
                <a:latin typeface="Georgia" pitchFamily="18" charset="0"/>
              </a:rPr>
              <a:t> </a:t>
            </a:r>
            <a:r>
              <a:rPr lang="cs-CZ" dirty="0" smtClean="0">
                <a:latin typeface="Georgia" pitchFamily="18" charset="0"/>
              </a:rPr>
              <a:t>- </a:t>
            </a:r>
            <a:r>
              <a:rPr lang="en-US" dirty="0" smtClean="0">
                <a:latin typeface="Georgia" pitchFamily="18" charset="0"/>
              </a:rPr>
              <a:t>the </a:t>
            </a:r>
            <a:r>
              <a:rPr lang="en-US" dirty="0">
                <a:latin typeface="Georgia" pitchFamily="18" charset="0"/>
              </a:rPr>
              <a:t>Best Student Picture in 1988</a:t>
            </a:r>
            <a:endParaRPr lang="cs-CZ" b="1" dirty="0">
              <a:latin typeface="Georgia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686800" cy="1143000"/>
          </a:xfrm>
        </p:spPr>
        <p:txBody>
          <a:bodyPr>
            <a:normAutofit fontScale="90000"/>
          </a:bodyPr>
          <a:lstStyle/>
          <a:p>
            <a:pPr marL="514350" indent="-514350"/>
            <a:r>
              <a:rPr lang="cs-CZ" sz="3600" dirty="0" smtClean="0">
                <a:latin typeface="Georgia" pitchFamily="18" charset="0"/>
              </a:rPr>
              <a:t>8) </a:t>
            </a:r>
            <a:r>
              <a:rPr lang="cs-CZ" sz="3600" dirty="0" err="1" smtClean="0">
                <a:latin typeface="Georgia" pitchFamily="18" charset="0"/>
              </a:rPr>
              <a:t>Which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Czech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films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were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awarded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the</a:t>
            </a:r>
            <a:r>
              <a:rPr lang="cs-CZ" sz="3600" dirty="0" smtClean="0">
                <a:latin typeface="Georgia" pitchFamily="18" charset="0"/>
              </a:rPr>
              <a:t> Oscar?</a:t>
            </a:r>
            <a:endParaRPr lang="cs-CZ" sz="36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36504"/>
          </a:xfrm>
        </p:spPr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last film I </a:t>
            </a:r>
            <a:r>
              <a:rPr lang="cs-CZ" dirty="0" err="1" smtClean="0"/>
              <a:t>saw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…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stars</a:t>
            </a:r>
            <a:r>
              <a:rPr lang="cs-CZ" dirty="0" smtClean="0"/>
              <a:t>/</a:t>
            </a:r>
            <a:r>
              <a:rPr lang="cs-CZ" dirty="0" err="1" smtClean="0"/>
              <a:t>starred</a:t>
            </a:r>
            <a:r>
              <a:rPr lang="cs-CZ" dirty="0" smtClean="0"/>
              <a:t> …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story </a:t>
            </a:r>
            <a:r>
              <a:rPr lang="cs-CZ" dirty="0" err="1" smtClean="0"/>
              <a:t>is</a:t>
            </a:r>
            <a:r>
              <a:rPr lang="cs-CZ" dirty="0" smtClean="0"/>
              <a:t> set in …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film </a:t>
            </a:r>
            <a:r>
              <a:rPr lang="cs-CZ" dirty="0" err="1" smtClean="0"/>
              <a:t>tells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story </a:t>
            </a:r>
            <a:r>
              <a:rPr lang="cs-CZ" dirty="0" err="1" smtClean="0"/>
              <a:t>of</a:t>
            </a:r>
            <a:r>
              <a:rPr lang="cs-CZ" dirty="0" smtClean="0"/>
              <a:t> a …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chose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film </a:t>
            </a:r>
            <a:r>
              <a:rPr lang="cs-CZ" dirty="0" err="1" smtClean="0"/>
              <a:t>because</a:t>
            </a:r>
            <a:r>
              <a:rPr lang="cs-CZ" dirty="0" smtClean="0"/>
              <a:t> …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enjoyed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/ I </a:t>
            </a:r>
            <a:r>
              <a:rPr lang="cs-CZ" dirty="0" err="1" smtClean="0"/>
              <a:t>didn</a:t>
            </a:r>
            <a:r>
              <a:rPr lang="cs-CZ" dirty="0" smtClean="0"/>
              <a:t>´t </a:t>
            </a:r>
            <a:r>
              <a:rPr lang="cs-CZ" dirty="0" err="1" smtClean="0"/>
              <a:t>enjoy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… 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620688"/>
            <a:ext cx="8507288" cy="1368152"/>
          </a:xfrm>
        </p:spPr>
        <p:txBody>
          <a:bodyPr>
            <a:noAutofit/>
          </a:bodyPr>
          <a:lstStyle/>
          <a:p>
            <a:r>
              <a:rPr lang="cs-CZ" sz="3600" dirty="0" err="1" smtClean="0">
                <a:latin typeface="Georgia" pitchFamily="18" charset="0"/>
              </a:rPr>
              <a:t>When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did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you</a:t>
            </a:r>
            <a:r>
              <a:rPr lang="cs-CZ" sz="3600" dirty="0" smtClean="0">
                <a:latin typeface="Georgia" pitchFamily="18" charset="0"/>
              </a:rPr>
              <a:t> last go to </a:t>
            </a:r>
            <a:r>
              <a:rPr lang="cs-CZ" sz="3600" dirty="0" err="1" smtClean="0">
                <a:latin typeface="Georgia" pitchFamily="18" charset="0"/>
              </a:rPr>
              <a:t>the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cinema</a:t>
            </a:r>
            <a:r>
              <a:rPr lang="cs-CZ" sz="3600" dirty="0" smtClean="0">
                <a:latin typeface="Georgia" pitchFamily="18" charset="0"/>
              </a:rPr>
              <a:t>? </a:t>
            </a:r>
            <a:r>
              <a:rPr lang="cs-CZ" sz="3600" dirty="0" err="1" smtClean="0">
                <a:latin typeface="Georgia" pitchFamily="18" charset="0"/>
              </a:rPr>
              <a:t>What</a:t>
            </a:r>
            <a:r>
              <a:rPr lang="cs-CZ" sz="3600" dirty="0" smtClean="0">
                <a:latin typeface="Georgia" pitchFamily="18" charset="0"/>
              </a:rPr>
              <a:t> film </a:t>
            </a:r>
            <a:r>
              <a:rPr lang="cs-CZ" sz="3600" dirty="0" err="1" smtClean="0">
                <a:latin typeface="Georgia" pitchFamily="18" charset="0"/>
              </a:rPr>
              <a:t>was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it</a:t>
            </a:r>
            <a:r>
              <a:rPr lang="cs-CZ" sz="3600" dirty="0" smtClean="0">
                <a:latin typeface="Georgia" pitchFamily="18" charset="0"/>
              </a:rPr>
              <a:t>? </a:t>
            </a:r>
            <a:br>
              <a:rPr lang="cs-CZ" sz="3600" dirty="0" smtClean="0">
                <a:latin typeface="Georgia" pitchFamily="18" charset="0"/>
              </a:rPr>
            </a:b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last film I </a:t>
            </a:r>
            <a:r>
              <a:rPr lang="cs-CZ" dirty="0" err="1" smtClean="0"/>
              <a:t>saw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Intouchables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starred</a:t>
            </a:r>
            <a:r>
              <a:rPr lang="cs-CZ" dirty="0" smtClean="0"/>
              <a:t> Francois </a:t>
            </a:r>
            <a:r>
              <a:rPr lang="cs-CZ" dirty="0" err="1" smtClean="0"/>
              <a:t>Cluzet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Omar</a:t>
            </a:r>
            <a:r>
              <a:rPr lang="cs-CZ" dirty="0" smtClean="0"/>
              <a:t> </a:t>
            </a:r>
            <a:r>
              <a:rPr lang="cs-CZ" dirty="0" err="1" smtClean="0"/>
              <a:t>Sy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gave</a:t>
            </a:r>
            <a:r>
              <a:rPr lang="cs-CZ" dirty="0" smtClean="0"/>
              <a:t> </a:t>
            </a:r>
            <a:r>
              <a:rPr lang="cs-CZ" dirty="0" err="1" smtClean="0"/>
              <a:t>completely</a:t>
            </a:r>
            <a:r>
              <a:rPr lang="cs-CZ" dirty="0" smtClean="0"/>
              <a:t> </a:t>
            </a:r>
            <a:r>
              <a:rPr lang="cs-CZ" dirty="0" err="1" smtClean="0"/>
              <a:t>convincing</a:t>
            </a:r>
            <a:r>
              <a:rPr lang="cs-CZ" dirty="0" smtClean="0"/>
              <a:t> </a:t>
            </a:r>
            <a:r>
              <a:rPr lang="cs-CZ" dirty="0" err="1" smtClean="0"/>
              <a:t>performances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story </a:t>
            </a:r>
            <a:r>
              <a:rPr lang="cs-CZ" dirty="0" err="1" smtClean="0"/>
              <a:t>is</a:t>
            </a:r>
            <a:r>
              <a:rPr lang="cs-CZ" dirty="0" smtClean="0"/>
              <a:t> set in </a:t>
            </a:r>
            <a:r>
              <a:rPr lang="cs-CZ" dirty="0" err="1" smtClean="0"/>
              <a:t>nowadays</a:t>
            </a:r>
            <a:r>
              <a:rPr lang="cs-CZ" dirty="0" smtClean="0"/>
              <a:t> Paris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based</a:t>
            </a:r>
            <a:r>
              <a:rPr lang="cs-CZ" dirty="0" smtClean="0"/>
              <a:t> on a </a:t>
            </a:r>
            <a:r>
              <a:rPr lang="cs-CZ" dirty="0" err="1" smtClean="0"/>
              <a:t>true</a:t>
            </a:r>
            <a:r>
              <a:rPr lang="cs-CZ" dirty="0" smtClean="0"/>
              <a:t> story.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film </a:t>
            </a:r>
            <a:r>
              <a:rPr lang="cs-CZ" dirty="0" err="1" smtClean="0"/>
              <a:t>tells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story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growing</a:t>
            </a:r>
            <a:r>
              <a:rPr lang="cs-CZ" dirty="0" smtClean="0"/>
              <a:t> </a:t>
            </a:r>
            <a:r>
              <a:rPr lang="cs-CZ" dirty="0" err="1" smtClean="0"/>
              <a:t>friendship</a:t>
            </a:r>
            <a:r>
              <a:rPr lang="cs-CZ" dirty="0" smtClean="0"/>
              <a:t> </a:t>
            </a:r>
            <a:r>
              <a:rPr lang="cs-CZ" dirty="0" err="1" smtClean="0"/>
              <a:t>between</a:t>
            </a:r>
            <a:r>
              <a:rPr lang="cs-CZ" dirty="0" smtClean="0"/>
              <a:t>  a </a:t>
            </a:r>
            <a:r>
              <a:rPr lang="cs-CZ" dirty="0" err="1" smtClean="0"/>
              <a:t>quadriplegic</a:t>
            </a:r>
            <a:r>
              <a:rPr lang="cs-CZ" dirty="0" smtClean="0"/>
              <a:t> </a:t>
            </a:r>
            <a:r>
              <a:rPr lang="cs-CZ" dirty="0" err="1" smtClean="0"/>
              <a:t>millionaire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his </a:t>
            </a:r>
            <a:r>
              <a:rPr lang="cs-CZ" dirty="0" err="1" smtClean="0"/>
              <a:t>caretaker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chose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film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its</a:t>
            </a:r>
            <a:r>
              <a:rPr lang="cs-CZ" dirty="0" smtClean="0"/>
              <a:t> </a:t>
            </a:r>
            <a:r>
              <a:rPr lang="cs-CZ" dirty="0" err="1" smtClean="0"/>
              <a:t>reviews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really</a:t>
            </a:r>
            <a:r>
              <a:rPr lang="cs-CZ" dirty="0" smtClean="0"/>
              <a:t> </a:t>
            </a:r>
            <a:r>
              <a:rPr lang="cs-CZ" dirty="0" err="1" smtClean="0"/>
              <a:t>enjoyed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because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extraordinary</a:t>
            </a:r>
            <a:r>
              <a:rPr lang="cs-CZ" dirty="0" smtClean="0"/>
              <a:t> film. I </a:t>
            </a:r>
            <a:r>
              <a:rPr lang="cs-CZ" dirty="0" err="1" smtClean="0"/>
              <a:t>highly</a:t>
            </a:r>
            <a:r>
              <a:rPr lang="cs-CZ" dirty="0" smtClean="0"/>
              <a:t> </a:t>
            </a:r>
            <a:r>
              <a:rPr lang="cs-CZ" dirty="0" err="1" smtClean="0"/>
              <a:t>recommend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. I´d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well</a:t>
            </a:r>
            <a:r>
              <a:rPr lang="cs-CZ" dirty="0" smtClean="0"/>
              <a:t> </a:t>
            </a:r>
            <a:r>
              <a:rPr lang="cs-CZ" dirty="0" err="1" smtClean="0"/>
              <a:t>worth</a:t>
            </a:r>
            <a:r>
              <a:rPr lang="cs-CZ" dirty="0" smtClean="0"/>
              <a:t> </a:t>
            </a:r>
            <a:r>
              <a:rPr lang="cs-CZ" dirty="0" err="1" smtClean="0"/>
              <a:t>seeing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love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soundtrack</a:t>
            </a:r>
            <a:r>
              <a:rPr lang="cs-CZ" dirty="0" smtClean="0"/>
              <a:t>.  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404664"/>
            <a:ext cx="8507288" cy="1008112"/>
          </a:xfrm>
        </p:spPr>
        <p:txBody>
          <a:bodyPr>
            <a:noAutofit/>
          </a:bodyPr>
          <a:lstStyle/>
          <a:p>
            <a:r>
              <a:rPr lang="cs-CZ" sz="3600" dirty="0" err="1" smtClean="0">
                <a:latin typeface="Georgia" pitchFamily="18" charset="0"/>
              </a:rPr>
              <a:t>When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did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you</a:t>
            </a:r>
            <a:r>
              <a:rPr lang="cs-CZ" sz="3600" dirty="0" smtClean="0">
                <a:latin typeface="Georgia" pitchFamily="18" charset="0"/>
              </a:rPr>
              <a:t> last go to </a:t>
            </a:r>
            <a:r>
              <a:rPr lang="cs-CZ" sz="3600" dirty="0" err="1" smtClean="0">
                <a:latin typeface="Georgia" pitchFamily="18" charset="0"/>
              </a:rPr>
              <a:t>the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cinema</a:t>
            </a:r>
            <a:r>
              <a:rPr lang="cs-CZ" sz="3600" dirty="0" smtClean="0">
                <a:latin typeface="Georgia" pitchFamily="18" charset="0"/>
              </a:rPr>
              <a:t>? </a:t>
            </a:r>
            <a:r>
              <a:rPr lang="cs-CZ" sz="3600" dirty="0" err="1" smtClean="0">
                <a:latin typeface="Georgia" pitchFamily="18" charset="0"/>
              </a:rPr>
              <a:t>What</a:t>
            </a:r>
            <a:r>
              <a:rPr lang="cs-CZ" sz="3600" dirty="0" smtClean="0">
                <a:latin typeface="Georgia" pitchFamily="18" charset="0"/>
              </a:rPr>
              <a:t> film </a:t>
            </a:r>
            <a:r>
              <a:rPr lang="cs-CZ" sz="3600" dirty="0" err="1" smtClean="0">
                <a:latin typeface="Georgia" pitchFamily="18" charset="0"/>
              </a:rPr>
              <a:t>was</a:t>
            </a:r>
            <a:r>
              <a:rPr lang="cs-CZ" sz="3600" dirty="0" smtClean="0">
                <a:latin typeface="Georgia" pitchFamily="18" charset="0"/>
              </a:rPr>
              <a:t> </a:t>
            </a:r>
            <a:r>
              <a:rPr lang="cs-CZ" sz="3600" dirty="0" err="1" smtClean="0">
                <a:latin typeface="Georgia" pitchFamily="18" charset="0"/>
              </a:rPr>
              <a:t>it</a:t>
            </a:r>
            <a:r>
              <a:rPr lang="cs-CZ" sz="3600" dirty="0" smtClean="0">
                <a:latin typeface="Georgia" pitchFamily="18" charset="0"/>
              </a:rPr>
              <a:t>? </a:t>
            </a:r>
            <a:br>
              <a:rPr lang="cs-CZ" sz="3600" dirty="0" smtClean="0">
                <a:latin typeface="Georgia" pitchFamily="18" charset="0"/>
              </a:rPr>
            </a:b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81228" indent="-571500">
              <a:buNone/>
            </a:pPr>
            <a:r>
              <a:rPr lang="cs-CZ" dirty="0" smtClean="0"/>
              <a:t>	</a:t>
            </a:r>
            <a:r>
              <a:rPr lang="en-US" dirty="0" smtClean="0"/>
              <a:t>With the help of a German bounty hunter, a </a:t>
            </a:r>
            <a:r>
              <a:rPr lang="cs-CZ" dirty="0" smtClean="0"/>
              <a:t>f</a:t>
            </a:r>
            <a:r>
              <a:rPr lang="en-US" dirty="0" smtClean="0"/>
              <a:t>reed slave sets out to rescue his wife from a brutal Mississippi plantation owner.</a:t>
            </a:r>
            <a:endParaRPr lang="cs-CZ" dirty="0" smtClean="0"/>
          </a:p>
          <a:p>
            <a:pPr marL="681228" indent="-571500">
              <a:buNone/>
            </a:pPr>
            <a:r>
              <a:rPr lang="cs-CZ" b="1" dirty="0" err="1" smtClean="0"/>
              <a:t>Django</a:t>
            </a:r>
            <a:r>
              <a:rPr lang="cs-CZ" b="1" dirty="0" smtClean="0"/>
              <a:t> </a:t>
            </a:r>
            <a:r>
              <a:rPr lang="cs-CZ" b="1" dirty="0" err="1" smtClean="0"/>
              <a:t>Unchained</a:t>
            </a:r>
            <a:endParaRPr lang="cs-CZ" b="1" dirty="0" smtClean="0"/>
          </a:p>
          <a:p>
            <a:pPr marL="681228" indent="-571500">
              <a:buNone/>
            </a:pPr>
            <a:endParaRPr lang="cs-CZ" dirty="0" smtClean="0"/>
          </a:p>
          <a:p>
            <a:pPr marL="681228" indent="-571500">
              <a:buNone/>
            </a:pPr>
            <a:r>
              <a:rPr lang="en-US" dirty="0" smtClean="0"/>
              <a:t> </a:t>
            </a:r>
            <a:r>
              <a:rPr lang="cs-CZ" dirty="0" smtClean="0"/>
              <a:t>	</a:t>
            </a:r>
            <a:r>
              <a:rPr lang="en-US" dirty="0" smtClean="0"/>
              <a:t>After investigating an S.O.S. signal on a near-by world, the crew of an industrial spacecraft must fight for survival when a highly aggressive </a:t>
            </a:r>
            <a:r>
              <a:rPr lang="en-US" dirty="0" err="1" smtClean="0"/>
              <a:t>bioform</a:t>
            </a:r>
            <a:r>
              <a:rPr lang="en-US" dirty="0" smtClean="0"/>
              <a:t> is born in the ship and begins hunting them one by one.</a:t>
            </a:r>
            <a:endParaRPr lang="cs-CZ" dirty="0" smtClean="0"/>
          </a:p>
          <a:p>
            <a:pPr marL="681228" indent="-571500">
              <a:buNone/>
            </a:pPr>
            <a:r>
              <a:rPr lang="cs-CZ" b="1" dirty="0" err="1" smtClean="0"/>
              <a:t>Alien</a:t>
            </a:r>
            <a:r>
              <a:rPr lang="en-US" dirty="0" smtClean="0"/>
              <a:t> </a:t>
            </a:r>
            <a:endParaRPr lang="cs-CZ" dirty="0" smtClean="0"/>
          </a:p>
          <a:p>
            <a:pPr marL="681228" indent="-57150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DO YOU KNOW THE FILM?</a:t>
            </a:r>
            <a:endParaRPr lang="cs-CZ" sz="3600" dirty="0">
              <a:latin typeface="Georg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844824"/>
            <a:ext cx="8640960" cy="348498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Make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up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more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plots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and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let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your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classmates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and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teacher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guess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Prepare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a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similar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film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quiz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</a:p>
          <a:p>
            <a:pPr marL="0" indent="0">
              <a:buNone/>
            </a:pPr>
            <a:endParaRPr lang="cs-CZ" sz="28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buNone/>
            </a:pPr>
            <a:endParaRPr lang="cs-CZ" sz="2800" b="1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Look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at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  <a:hlinkClick r:id="rId2"/>
              </a:rPr>
              <a:t>Maturita </a:t>
            </a:r>
            <a:r>
              <a:rPr lang="cs-CZ" sz="2800" b="1" dirty="0" err="1" smtClean="0">
                <a:solidFill>
                  <a:schemeClr val="tx2">
                    <a:lumMod val="90000"/>
                    <a:lumOff val="10000"/>
                  </a:schemeClr>
                </a:solidFill>
                <a:hlinkClick r:id="rId2"/>
              </a:rPr>
              <a:t>Card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  <a:hlinkClick r:id="rId2"/>
              </a:rPr>
              <a:t> 9 </a:t>
            </a:r>
            <a:r>
              <a:rPr lang="cs-CZ" sz="2800" b="1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–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cs-CZ" sz="2800" dirty="0" err="1" smtClean="0"/>
              <a:t>discuss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questions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a partner</a:t>
            </a:r>
          </a:p>
          <a:p>
            <a:endParaRPr lang="cs-CZ" sz="2800" b="1" dirty="0" smtClean="0"/>
          </a:p>
          <a:p>
            <a:pPr marL="0" indent="0">
              <a:buNone/>
            </a:pPr>
            <a:endParaRPr lang="cs-CZ" b="1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Georgia" pitchFamily="18" charset="0"/>
              </a:rPr>
              <a:t>RECOMMENDED TASKS</a:t>
            </a:r>
            <a:endParaRPr lang="cs-CZ" sz="3600" dirty="0"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219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237931"/>
          </a:xfrm>
        </p:spPr>
        <p:txBody>
          <a:bodyPr>
            <a:normAutofit/>
          </a:bodyPr>
          <a:lstStyle/>
          <a:p>
            <a:r>
              <a:rPr lang="cs-CZ" sz="1400" dirty="0" smtClean="0"/>
              <a:t>Slide 7: AUTOR NEUVEDEN. </a:t>
            </a:r>
            <a:r>
              <a:rPr lang="cs-CZ" sz="1400" i="1" dirty="0" err="1" smtClean="0"/>
              <a:t>Czech</a:t>
            </a:r>
            <a:r>
              <a:rPr lang="cs-CZ" sz="1400" i="1" dirty="0" smtClean="0"/>
              <a:t> Oscar </a:t>
            </a:r>
            <a:r>
              <a:rPr lang="cs-CZ" sz="1400" i="1" dirty="0" err="1" smtClean="0"/>
              <a:t>Winners</a:t>
            </a:r>
            <a:r>
              <a:rPr lang="cs-CZ" sz="1400" dirty="0" smtClean="0"/>
              <a:t> [online]. [cit. 5.8.2013]. Dostupný na WWW: </a:t>
            </a: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tasteofprague.com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pragueblog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czech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oscar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winners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Slide 10: </a:t>
            </a:r>
            <a:r>
              <a:rPr lang="cs-CZ" sz="1400" dirty="0" smtClean="0"/>
              <a:t>AUTOR NEUVEDEN. </a:t>
            </a:r>
            <a:r>
              <a:rPr lang="cs-CZ" sz="1400" i="1" dirty="0" err="1" smtClean="0"/>
              <a:t>Alien</a:t>
            </a:r>
            <a:r>
              <a:rPr lang="cs-CZ" sz="1400" dirty="0" smtClean="0"/>
              <a:t> [online]. [cit. 5.8.2013]. Dostupný na WWW: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imdb.com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title</a:t>
            </a:r>
            <a:r>
              <a:rPr lang="cs-CZ" sz="1400" dirty="0" smtClean="0">
                <a:hlinkClick r:id="rId3"/>
              </a:rPr>
              <a:t>/tt0078748/</a:t>
            </a:r>
            <a:r>
              <a:rPr lang="cs-CZ" sz="1400" dirty="0" smtClean="0"/>
              <a:t>; AUTOR NEUVEDEN. </a:t>
            </a:r>
            <a:r>
              <a:rPr lang="cs-CZ" sz="1400" i="1" dirty="0" err="1" smtClean="0"/>
              <a:t>Django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Unchained</a:t>
            </a:r>
            <a:r>
              <a:rPr lang="cs-CZ" sz="1400" dirty="0" smtClean="0"/>
              <a:t> [online]. [cit. 5.8.2013]. Dostupný na WWW: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imdb.com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title</a:t>
            </a:r>
            <a:r>
              <a:rPr lang="cs-CZ" sz="1400" dirty="0" smtClean="0">
                <a:hlinkClick r:id="rId4"/>
              </a:rPr>
              <a:t>/tt1853728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 Slide 11: AUTOR NEUVEDEN. </a:t>
            </a:r>
            <a:r>
              <a:rPr lang="cs-CZ" sz="1400" i="1" dirty="0" smtClean="0"/>
              <a:t>Maturita </a:t>
            </a:r>
            <a:r>
              <a:rPr lang="cs-CZ" sz="1400" i="1" dirty="0" err="1" smtClean="0"/>
              <a:t>Card</a:t>
            </a:r>
            <a:r>
              <a:rPr lang="cs-CZ" sz="1400" i="1" dirty="0" smtClean="0"/>
              <a:t> 9</a:t>
            </a:r>
            <a:r>
              <a:rPr lang="cs-CZ" sz="1400" dirty="0" smtClean="0"/>
              <a:t> [online]. [cit. 5.8.2013]. Dostupný na WWW: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bridge</a:t>
            </a:r>
            <a:r>
              <a:rPr lang="cs-CZ" sz="1400" dirty="0" smtClean="0">
                <a:hlinkClick r:id="rId5"/>
              </a:rPr>
              <a:t>-online.</a:t>
            </a:r>
            <a:r>
              <a:rPr lang="cs-CZ" sz="1400" dirty="0" err="1" smtClean="0">
                <a:hlinkClick r:id="rId5"/>
              </a:rPr>
              <a:t>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aitom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upload</a:t>
            </a:r>
            <a:r>
              <a:rPr lang="cs-CZ" sz="1400" dirty="0" smtClean="0">
                <a:hlinkClick r:id="rId5"/>
              </a:rPr>
              <a:t>/maturita/karty/09_</a:t>
            </a:r>
            <a:r>
              <a:rPr lang="cs-CZ" sz="1400" dirty="0" err="1" smtClean="0">
                <a:hlinkClick r:id="rId5"/>
              </a:rPr>
              <a:t>culture.pdf</a:t>
            </a:r>
            <a:r>
              <a:rPr lang="cs-CZ" sz="1400" dirty="0" smtClean="0"/>
              <a:t>  </a:t>
            </a:r>
            <a:endParaRPr lang="cs-CZ" sz="1400" dirty="0" smtClean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864096"/>
          </a:xfrm>
        </p:spPr>
        <p:txBody>
          <a:bodyPr>
            <a:normAutofit/>
          </a:bodyPr>
          <a:lstStyle/>
          <a:p>
            <a:pPr algn="l"/>
            <a:r>
              <a:rPr lang="cs-CZ" sz="2000" b="1" u="sng" dirty="0" smtClean="0">
                <a:solidFill>
                  <a:schemeClr val="tx2">
                    <a:lumMod val="90000"/>
                    <a:lumOff val="10000"/>
                  </a:schemeClr>
                </a:solidFill>
              </a:rPr>
              <a:t>Použité zdroje:</a:t>
            </a:r>
            <a:endParaRPr lang="cs-CZ" sz="2000" b="1" u="sng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155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582</TotalTime>
  <Words>736</Words>
  <Application>Microsoft Office PowerPoint</Application>
  <PresentationFormat>Předvádění na obrazovce (4:3)</PresentationFormat>
  <Paragraphs>119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ANOTACE</vt:lpstr>
      <vt:lpstr>QUIZ</vt:lpstr>
      <vt:lpstr>USEFUL VOCABULARY – explain in English, give examples</vt:lpstr>
      <vt:lpstr>OPINIONS (REVIEWS)</vt:lpstr>
      <vt:lpstr>WARM-UP QUESTIONS</vt:lpstr>
      <vt:lpstr>8) Which Czech films were awarded the Oscar?</vt:lpstr>
      <vt:lpstr>When did you last go to the cinema? What film was it?  </vt:lpstr>
      <vt:lpstr>When did you last go to the cinema? What film was it?  </vt:lpstr>
      <vt:lpstr>DO YOU KNOW THE FILM?</vt:lpstr>
      <vt:lpstr>RECOMMENDED TASKS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HOUSING</dc:title>
  <dc:creator>Jitka</dc:creator>
  <cp:lastModifiedBy>Standa</cp:lastModifiedBy>
  <cp:revision>70</cp:revision>
  <dcterms:created xsi:type="dcterms:W3CDTF">2013-03-31T12:48:06Z</dcterms:created>
  <dcterms:modified xsi:type="dcterms:W3CDTF">2013-08-07T15:46:08Z</dcterms:modified>
</cp:coreProperties>
</file>