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sldIdLst>
    <p:sldId id="267" r:id="rId2"/>
    <p:sldId id="268" r:id="rId3"/>
    <p:sldId id="281" r:id="rId4"/>
    <p:sldId id="256" r:id="rId5"/>
    <p:sldId id="271" r:id="rId6"/>
    <p:sldId id="282" r:id="rId7"/>
    <p:sldId id="278" r:id="rId8"/>
    <p:sldId id="280" r:id="rId9"/>
    <p:sldId id="259" r:id="rId10"/>
    <p:sldId id="261" r:id="rId11"/>
    <p:sldId id="264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5B3C0B6-AE96-4BF5-B91E-DA705E9E098F}">
          <p14:sldIdLst>
            <p14:sldId id="267"/>
            <p14:sldId id="268"/>
            <p14:sldId id="281"/>
            <p14:sldId id="256"/>
            <p14:sldId id="271"/>
            <p14:sldId id="282"/>
            <p14:sldId id="278"/>
            <p14:sldId id="280"/>
            <p14:sldId id="259"/>
            <p14:sldId id="261"/>
            <p14:sldId id="264"/>
            <p14:sldId id="269"/>
            <p14:sldId id="270"/>
          </p14:sldIdLst>
        </p14:section>
        <p14:section name="Oddíl bez názvu" id="{64B1DBE8-6411-4735-8ABE-0B7348A88908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4278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4468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3071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5536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7923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7732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816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5479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737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2515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8105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25.10.2013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662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filmfan.cz/2011/10/26/goethe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youtube.com/watch?v=9KUlVhQe8dQ&amp;feature=related" TargetMode="Externa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78497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FA8D3D">
                  <a:lumMod val="75000"/>
                </a:srgbClr>
              </a:solidFill>
            </a:endParaRPr>
          </a:p>
          <a:p>
            <a:pPr algn="ctr"/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rgbClr val="CC8E60">
                  <a:lumMod val="50000"/>
                </a:srgbClr>
              </a:solidFill>
            </a:endParaRPr>
          </a:p>
          <a:p>
            <a:pPr algn="ctr"/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rgbClr val="CC8E60">
                  <a:lumMod val="50000"/>
                </a:srgbClr>
              </a:solidFill>
            </a:endParaRPr>
          </a:p>
          <a:p>
            <a:endParaRPr lang="cs-CZ" dirty="0">
              <a:solidFill>
                <a:srgbClr val="CC8E60">
                  <a:lumMod val="50000"/>
                </a:srgbClr>
              </a:solidFill>
            </a:endParaRPr>
          </a:p>
          <a:p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PŘEDMĚT: JAZYK ČESKÝ</a:t>
            </a:r>
          </a:p>
          <a:p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ROČNÍK: IX.</a:t>
            </a:r>
          </a:p>
          <a:p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TÉMA</a:t>
            </a:r>
            <a:r>
              <a:rPr lang="cs-CZ" b="1" dirty="0" smtClean="0">
                <a:solidFill>
                  <a:srgbClr val="CC8E60">
                    <a:lumMod val="50000"/>
                  </a:srgbClr>
                </a:solidFill>
              </a:rPr>
              <a:t>: JOHANN WOLFGANG GOETHE</a:t>
            </a:r>
            <a:endParaRPr lang="cs-CZ" b="1" dirty="0">
              <a:solidFill>
                <a:srgbClr val="CC8E60">
                  <a:lumMod val="50000"/>
                </a:srgbClr>
              </a:solidFill>
            </a:endParaRPr>
          </a:p>
          <a:p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AUTOR: MGR. HANA GINTEROVÁ</a:t>
            </a:r>
          </a:p>
          <a:p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DATUM VYTVOŘENÍ: </a:t>
            </a:r>
            <a:r>
              <a:rPr lang="cs-CZ" b="1" dirty="0" smtClean="0">
                <a:solidFill>
                  <a:srgbClr val="CC8E60">
                    <a:lumMod val="50000"/>
                  </a:srgbClr>
                </a:solidFill>
              </a:rPr>
              <a:t>4. </a:t>
            </a:r>
            <a:r>
              <a:rPr lang="cs-CZ" b="1" dirty="0">
                <a:solidFill>
                  <a:srgbClr val="CC8E60">
                    <a:lumMod val="50000"/>
                  </a:srgbClr>
                </a:solidFill>
              </a:rPr>
              <a:t>11. 2011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VY_32_INOVACE_38_HG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88059"/>
            <a:ext cx="1414128" cy="1914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78651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"/>
            <a:ext cx="8352928" cy="620688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ANOTACE</a:t>
            </a:r>
            <a:endParaRPr lang="cs-CZ" sz="4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5976663"/>
          </a:xfr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>
                <a:srgbClr val="33CC33"/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PREZENTACE VYTVOŘENA ZA ÚČELEM DOLNĚNÍ OPAKOVACÍHO UČIVA 9. ROČNÍKU SVĚTOVÍ SPISOVATELÉ 18. A 19. STOLETÍ  - SPISOVATEL JOHANN WOLFGANAG GOETHE.</a:t>
            </a:r>
          </a:p>
          <a:p>
            <a:pPr>
              <a:buClr>
                <a:srgbClr val="33CC33"/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V RÁMCI PREZENTACE MAJÍ ŽÁCI MOŽNOST SEZNÁMIT SE </a:t>
            </a:r>
          </a:p>
          <a:p>
            <a:pPr marL="457200" indent="-457200">
              <a:buClr>
                <a:srgbClr val="33CC33"/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S OSOBNOSTÍ, ŽIVOTEM A DÍLEM SPISOVATELE</a:t>
            </a:r>
          </a:p>
          <a:p>
            <a:pPr marL="457200" indent="-457200">
              <a:buClr>
                <a:srgbClr val="33CC33"/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S DĚJEM NEJVÝZNAMNĚJŠÍCH DĚL</a:t>
            </a:r>
          </a:p>
          <a:p>
            <a:pPr marL="457200" indent="-457200">
              <a:buClr>
                <a:srgbClr val="33CC33"/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S FILMEM GOETHE</a:t>
            </a:r>
          </a:p>
          <a:p>
            <a:pPr marL="0" indent="0" algn="ctr">
              <a:buClr>
                <a:srgbClr val="33CC33"/>
              </a:buClr>
              <a:buNone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DO PREZENTACE JSOU VLOŽENY HYPERTEXTOVÉ ODKAZY</a:t>
            </a:r>
          </a:p>
          <a:p>
            <a:pPr marL="0" indent="0">
              <a:buClr>
                <a:srgbClr val="33CC33"/>
              </a:buClr>
              <a:buNone/>
            </a:pP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</a:rPr>
              <a:t>Pilotáž: Prezentace pilotována ve třídách 9. ročníku, ale je možné ji využít k doplnění učiva literární výchovy ve všech ročnících II. stupně ZŠ a víceletá gymnázia. Prostřednictvím hypertextového odkazu se dostanete na stránky filmu Goethe, doporučuji pustit hned na začátek prezentace, upoutávka je výbornou ilustrací představy romantického hrdiny a usnadní vám objasnění tohoto literárního termínu.  </a:t>
            </a:r>
            <a:endParaRPr lang="cs-CZ" sz="2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79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92447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KLÍČOVÁ SLOVA</a:t>
            </a:r>
            <a:endParaRPr lang="cs-CZ" sz="4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568952" cy="5112568"/>
          </a:xfr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PROZAIK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DRAMATIK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BÁSNÍK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ROMANTICKÝ HRDINA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KLASICISMUS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DRAMATICKÁ BÁSEŇ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ROMÁN</a:t>
            </a:r>
          </a:p>
          <a:p>
            <a:pPr marL="0" indent="0">
              <a:buClr>
                <a:srgbClr val="33CC33"/>
              </a:buClr>
              <a:buNone/>
            </a:pPr>
            <a:endParaRPr lang="cs-CZ" sz="2400" b="1" dirty="0" smtClean="0">
              <a:solidFill>
                <a:srgbClr val="33CC33"/>
              </a:solidFill>
            </a:endParaRPr>
          </a:p>
          <a:p>
            <a:pPr marL="0" indent="0">
              <a:buClr>
                <a:srgbClr val="33CC33"/>
              </a:buClr>
              <a:buNone/>
            </a:pPr>
            <a:endParaRPr lang="cs-CZ" sz="2400" b="1" dirty="0">
              <a:solidFill>
                <a:srgbClr val="33CC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73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1" y="3307355"/>
            <a:ext cx="7604911" cy="1470025"/>
          </a:xfrm>
        </p:spPr>
        <p:txBody>
          <a:bodyPr>
            <a:normAutofit/>
          </a:bodyPr>
          <a:lstStyle/>
          <a:p>
            <a:r>
              <a:rPr lang="cs-CZ" sz="4400" dirty="0" smtClean="0"/>
              <a:t>Johann Wolfgang Goethe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[</a:t>
            </a:r>
            <a:r>
              <a:rPr lang="cs-CZ" sz="3200" b="1" dirty="0" err="1" smtClean="0">
                <a:solidFill>
                  <a:schemeClr val="tx1"/>
                </a:solidFill>
              </a:rPr>
              <a:t>johan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volfgang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géte</a:t>
            </a:r>
            <a:r>
              <a:rPr lang="cs-CZ" sz="3200" b="1" dirty="0" smtClean="0">
                <a:solidFill>
                  <a:schemeClr val="tx1"/>
                </a:solidFill>
              </a:rPr>
              <a:t>]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80728"/>
            <a:ext cx="3182415" cy="250316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7" t="7161" r="7236" b="10477"/>
          <a:stretch/>
        </p:blipFill>
        <p:spPr bwMode="auto">
          <a:xfrm>
            <a:off x="6501114" y="445177"/>
            <a:ext cx="2113239" cy="278847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5"/>
          <a:stretch/>
        </p:blipFill>
        <p:spPr bwMode="auto">
          <a:xfrm>
            <a:off x="402788" y="639608"/>
            <a:ext cx="2069204" cy="264711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5733256"/>
            <a:ext cx="6768752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„Nelze </a:t>
            </a:r>
            <a:r>
              <a:rPr lang="cs-CZ" sz="2400" i="1" dirty="0"/>
              <a:t>být vždy hrdinou, </a:t>
            </a:r>
            <a:endParaRPr lang="cs-CZ" sz="2400" i="1" dirty="0" smtClean="0"/>
          </a:p>
          <a:p>
            <a:pPr algn="ctr"/>
            <a:r>
              <a:rPr lang="cs-CZ" sz="2400" i="1" dirty="0" smtClean="0"/>
              <a:t>ale </a:t>
            </a:r>
            <a:r>
              <a:rPr lang="cs-CZ" sz="2400" i="1" dirty="0"/>
              <a:t>vždy lze zůstat </a:t>
            </a:r>
            <a:r>
              <a:rPr lang="cs-CZ" sz="2400" i="1"/>
              <a:t>člověkem</a:t>
            </a:r>
            <a:r>
              <a:rPr lang="cs-CZ" i="1" smtClean="0"/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81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1585" y="1054477"/>
            <a:ext cx="518457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2"/>
              </a:rPr>
              <a:t>FILM</a:t>
            </a:r>
            <a:r>
              <a:rPr lang="cs-CZ" sz="2400" dirty="0" smtClean="0"/>
              <a:t> GOETHE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1772816"/>
            <a:ext cx="5544616" cy="48320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Německo</a:t>
            </a:r>
            <a:r>
              <a:rPr lang="cs-CZ" dirty="0"/>
              <a:t>, rok 1772. </a:t>
            </a:r>
            <a:endParaRPr lang="cs-CZ" dirty="0" smtClean="0"/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Mladý </a:t>
            </a:r>
            <a:r>
              <a:rPr lang="cs-CZ" dirty="0"/>
              <a:t>student práv a začínající básník </a:t>
            </a: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Johann Wolfgang Goethe </a:t>
            </a:r>
            <a:r>
              <a:rPr lang="cs-CZ" dirty="0"/>
              <a:t>neprožívá zrovna šťastné období. </a:t>
            </a:r>
            <a:endParaRPr lang="cs-CZ" dirty="0" smtClean="0"/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Byl </a:t>
            </a:r>
            <a:r>
              <a:rPr lang="cs-CZ" dirty="0"/>
              <a:t>vyhozen z důležité zkoušky z práv a jeho otec ho pošle pracovat k Říšskému komornímu soudu do </a:t>
            </a:r>
            <a:r>
              <a:rPr lang="cs-CZ" dirty="0" err="1"/>
              <a:t>Wetzlaru</a:t>
            </a:r>
            <a:r>
              <a:rPr lang="cs-CZ" dirty="0"/>
              <a:t> s cílem </a:t>
            </a: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„vyhnat mu tu jeho poezii z hlavy“. </a:t>
            </a:r>
            <a:endParaRPr lang="cs-CZ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Ve </a:t>
            </a:r>
            <a:r>
              <a:rPr lang="cs-CZ" dirty="0"/>
              <a:t>své nové profesi se </a:t>
            </a:r>
            <a:r>
              <a:rPr lang="cs-CZ" dirty="0" smtClean="0"/>
              <a:t>ale </a:t>
            </a:r>
            <a:r>
              <a:rPr lang="cs-CZ" dirty="0"/>
              <a:t>osudově a nešťastně zamiluje – jeho vyvolenou je mladá dívka z chudých poměrů </a:t>
            </a:r>
            <a:r>
              <a:rPr lang="cs-CZ" dirty="0" err="1"/>
              <a:t>Lotte</a:t>
            </a:r>
            <a:r>
              <a:rPr lang="cs-CZ" dirty="0"/>
              <a:t> </a:t>
            </a:r>
            <a:r>
              <a:rPr lang="cs-CZ" dirty="0" err="1"/>
              <a:t>Buff</a:t>
            </a:r>
            <a:r>
              <a:rPr lang="cs-CZ" dirty="0"/>
              <a:t>, kterou si má brát Goethův </a:t>
            </a:r>
            <a:r>
              <a:rPr lang="cs-CZ" dirty="0" smtClean="0"/>
              <a:t>nadřízený. </a:t>
            </a: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/>
              <a:t>Zdrcený </a:t>
            </a:r>
            <a:r>
              <a:rPr lang="cs-CZ" dirty="0"/>
              <a:t>Goethe se uchyluje k psaní a své zlomené srdce si vylije do </a:t>
            </a: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románu Utrpení mladého Werthera</a:t>
            </a:r>
            <a:r>
              <a:rPr lang="cs-CZ" dirty="0"/>
              <a:t>, který vystihne pocity celé generace a zajistí mu nesmrtelnou slávu.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11775"/>
            <a:ext cx="648072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ROMANTICKÝ HRDINA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44" y="1770966"/>
            <a:ext cx="3158175" cy="4833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490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7306"/>
            <a:ext cx="4918339" cy="6061903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99935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0880" cy="92447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Kdo byl J. W. Goethe?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6874925" cy="2341719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>
                <a:schemeClr val="accent5">
                  <a:lumMod val="60000"/>
                  <a:lumOff val="40000"/>
                </a:schemeClr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Největší německý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básník</a:t>
            </a:r>
          </a:p>
          <a:p>
            <a:pPr>
              <a:buClr>
                <a:schemeClr val="accent5">
                  <a:lumMod val="60000"/>
                  <a:lumOff val="40000"/>
                </a:schemeClr>
              </a:buClr>
              <a:buFont typeface="Wingdings" pitchFamily="2" charset="2"/>
              <a:buChar char="q"/>
            </a:pPr>
            <a:r>
              <a:rPr lang="cs-CZ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rcholný </a:t>
            </a:r>
            <a:r>
              <a:rPr lang="cs-CZ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představitel literárního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klasicismu*.</a:t>
            </a:r>
          </a:p>
          <a:p>
            <a:pPr>
              <a:buClr>
                <a:schemeClr val="accent5">
                  <a:lumMod val="60000"/>
                  <a:lumOff val="40000"/>
                </a:schemeClr>
              </a:buCl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Politik  - byl dvorním radou a ministrem ve Výmaru</a:t>
            </a:r>
          </a:p>
          <a:p>
            <a:pPr>
              <a:buClr>
                <a:schemeClr val="accent5">
                  <a:lumMod val="60000"/>
                  <a:lumOff val="40000"/>
                </a:schemeClr>
              </a:buClr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Vědec - studoval přírodní vědy, učinil několik významných objevů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499992" y="4149080"/>
            <a:ext cx="4248472" cy="163121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Měl </a:t>
            </a:r>
            <a:r>
              <a:rPr lang="cs-CZ" sz="2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silný </a:t>
            </a:r>
            <a:r>
              <a:rPr lang="cs-CZ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vztah k Čechám a k Mariánským Lázním, kde se léčil - zde se také seznámil se svou životní láskou – téměř o 50 let mladší Ulrikou.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7727" y="4005064"/>
            <a:ext cx="3816424" cy="26776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*Klasicismus = umělecký směr hledající inspiraci v umění starého Řecka a Říma ( pevný řád, rozumová kázeň, krása přírody) 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43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92447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600" dirty="0" smtClean="0"/>
              <a:t>SPISOVATELSKÁ JMENOVKA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12777"/>
            <a:ext cx="8208912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Johann Wolfgang Goethe 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1600" b="1" dirty="0"/>
              <a:t>[</a:t>
            </a:r>
            <a:r>
              <a:rPr lang="cs-CZ" sz="1600" b="1" dirty="0" err="1"/>
              <a:t>johan</a:t>
            </a:r>
            <a:r>
              <a:rPr lang="cs-CZ" sz="1600" b="1" dirty="0"/>
              <a:t> </a:t>
            </a:r>
            <a:r>
              <a:rPr lang="cs-CZ" sz="1600" b="1" dirty="0" err="1"/>
              <a:t>volfgang</a:t>
            </a:r>
            <a:r>
              <a:rPr lang="cs-CZ" sz="1600" b="1" dirty="0"/>
              <a:t> </a:t>
            </a:r>
            <a:r>
              <a:rPr lang="cs-CZ" sz="1600" b="1" dirty="0" err="1"/>
              <a:t>géte</a:t>
            </a:r>
            <a:r>
              <a:rPr lang="cs-CZ" sz="1600" b="1" dirty="0"/>
              <a:t>]</a:t>
            </a:r>
            <a:endParaRPr lang="cs-CZ" sz="2800" b="1" dirty="0" smtClean="0"/>
          </a:p>
          <a:p>
            <a:r>
              <a:rPr lang="cs-CZ" dirty="0" smtClean="0"/>
              <a:t>Mnohými považován za nejvýznamnějšího spisovatele všech dob</a:t>
            </a:r>
          </a:p>
          <a:p>
            <a:r>
              <a:rPr lang="cs-CZ" dirty="0" smtClean="0"/>
              <a:t>Německý básník, prozaik, dramatik a politik konce 18. století</a:t>
            </a:r>
          </a:p>
          <a:p>
            <a:r>
              <a:rPr lang="cs-CZ" dirty="0" smtClean="0"/>
              <a:t>Byl mimořádně vzdělaný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Dílo: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Román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Utrpení mladého Werthera [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vertra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]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Rozsáhlá dramatická báseň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Faust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11279" y="6021288"/>
            <a:ext cx="5328592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EU12\AppData\Local\Microsoft\Windows\Temporary Internet Files\Content.IE5\HT4TS4KI\MC9001960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97152"/>
            <a:ext cx="1890065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27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23528" y="188640"/>
            <a:ext cx="6120680" cy="1252728"/>
          </a:xfrm>
        </p:spPr>
        <p:txBody>
          <a:bodyPr/>
          <a:lstStyle/>
          <a:p>
            <a:r>
              <a:rPr lang="cs-CZ" sz="2800" b="1" dirty="0"/>
              <a:t>Utrpení mladého Werthera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539552" y="1268760"/>
            <a:ext cx="3600400" cy="2592288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800" dirty="0" smtClean="0"/>
              <a:t>Nejproslulejší </a:t>
            </a:r>
            <a:r>
              <a:rPr lang="cs-CZ" sz="1800" dirty="0"/>
              <a:t>román 18. </a:t>
            </a:r>
            <a:r>
              <a:rPr lang="cs-CZ" sz="1800" dirty="0" smtClean="0"/>
              <a:t>století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dirty="0"/>
              <a:t>J</a:t>
            </a:r>
            <a:r>
              <a:rPr lang="cs-CZ" sz="1800" dirty="0" smtClean="0"/>
              <a:t>e </a:t>
            </a:r>
            <a:r>
              <a:rPr lang="cs-CZ" sz="1800" dirty="0"/>
              <a:t>psaný formou dopisů </a:t>
            </a:r>
            <a:r>
              <a:rPr lang="cs-CZ" sz="1800" dirty="0" smtClean="0"/>
              <a:t>a záznamů </a:t>
            </a:r>
            <a:r>
              <a:rPr lang="cs-CZ" sz="1800" dirty="0"/>
              <a:t>z deníku. </a:t>
            </a:r>
            <a:endParaRPr lang="cs-CZ" sz="1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1800" dirty="0" smtClean="0"/>
              <a:t>Hrdina </a:t>
            </a:r>
            <a:r>
              <a:rPr lang="cs-CZ" sz="1800" dirty="0"/>
              <a:t>románu nemůže najít své místo ve světě plném </a:t>
            </a:r>
            <a:r>
              <a:rPr lang="cs-CZ" sz="1800" dirty="0" smtClean="0"/>
              <a:t>zla a spáchá </a:t>
            </a:r>
            <a:r>
              <a:rPr lang="cs-CZ" sz="1800" dirty="0"/>
              <a:t>sebevraždu. </a:t>
            </a:r>
            <a:br>
              <a:rPr lang="cs-CZ" sz="18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966" y="1196752"/>
            <a:ext cx="3600400" cy="444049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551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404664"/>
            <a:ext cx="4680520" cy="1440160"/>
          </a:xfrm>
        </p:spPr>
        <p:txBody>
          <a:bodyPr/>
          <a:lstStyle/>
          <a:p>
            <a:r>
              <a:rPr lang="cs-CZ" sz="2800" b="1" dirty="0" smtClean="0">
                <a:hlinkClick r:id="rId2"/>
              </a:rPr>
              <a:t>Faust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dramatická báseň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251520" y="1340768"/>
            <a:ext cx="5328592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2100" b="1" dirty="0"/>
              <a:t>První díl:</a:t>
            </a:r>
            <a:r>
              <a:rPr lang="cs-CZ" sz="2100" dirty="0"/>
              <a:t> </a:t>
            </a:r>
            <a:endParaRPr lang="cs-CZ" sz="2100" dirty="0" smtClean="0"/>
          </a:p>
          <a:p>
            <a:r>
              <a:rPr lang="cs-CZ" sz="2100" b="1" dirty="0" smtClean="0">
                <a:solidFill>
                  <a:schemeClr val="accent3">
                    <a:lumMod val="75000"/>
                  </a:schemeClr>
                </a:solidFill>
              </a:rPr>
              <a:t>Doktor </a:t>
            </a:r>
            <a:r>
              <a:rPr lang="cs-CZ" sz="2100" b="1" dirty="0">
                <a:solidFill>
                  <a:schemeClr val="accent3">
                    <a:lumMod val="75000"/>
                  </a:schemeClr>
                </a:solidFill>
              </a:rPr>
              <a:t>Faust </a:t>
            </a:r>
            <a:r>
              <a:rPr lang="cs-CZ" sz="2100" dirty="0"/>
              <a:t>je stále nespokojený, touží po novém dobrodružství. </a:t>
            </a:r>
            <a:endParaRPr lang="cs-CZ" sz="2100" dirty="0" smtClean="0"/>
          </a:p>
          <a:p>
            <a:r>
              <a:rPr lang="cs-CZ" sz="2100" dirty="0" smtClean="0"/>
              <a:t>Mefistofeles</a:t>
            </a:r>
            <a:r>
              <a:rPr lang="cs-CZ" sz="2100" dirty="0"/>
              <a:t>, který </a:t>
            </a:r>
            <a:r>
              <a:rPr lang="cs-CZ" sz="2100" b="1" dirty="0">
                <a:solidFill>
                  <a:schemeClr val="accent3">
                    <a:lumMod val="75000"/>
                  </a:schemeClr>
                </a:solidFill>
              </a:rPr>
              <a:t>představuje ďábla</a:t>
            </a:r>
            <a:r>
              <a:rPr lang="cs-CZ" sz="2100" dirty="0"/>
              <a:t>, mu nabídne své služby. </a:t>
            </a:r>
            <a:endParaRPr lang="cs-CZ" sz="2100" dirty="0" smtClean="0"/>
          </a:p>
          <a:p>
            <a:r>
              <a:rPr lang="cs-CZ" sz="2100" dirty="0" smtClean="0"/>
              <a:t>Faust </a:t>
            </a:r>
            <a:r>
              <a:rPr lang="cs-CZ" sz="2100" dirty="0"/>
              <a:t>se rozhodne </a:t>
            </a:r>
            <a:r>
              <a:rPr lang="cs-CZ" sz="2100" b="1" dirty="0">
                <a:solidFill>
                  <a:schemeClr val="accent3">
                    <a:lumMod val="75000"/>
                  </a:schemeClr>
                </a:solidFill>
              </a:rPr>
              <a:t>dát mu svou </a:t>
            </a:r>
            <a:r>
              <a:rPr lang="cs-CZ" sz="2100" b="1" dirty="0" smtClean="0">
                <a:solidFill>
                  <a:schemeClr val="accent3">
                    <a:lumMod val="75000"/>
                  </a:schemeClr>
                </a:solidFill>
              </a:rPr>
              <a:t>duši</a:t>
            </a:r>
            <a:r>
              <a:rPr lang="cs-CZ" sz="2100" dirty="0" smtClean="0"/>
              <a:t>.</a:t>
            </a:r>
          </a:p>
          <a:p>
            <a:r>
              <a:rPr lang="cs-CZ" sz="2100" dirty="0" smtClean="0"/>
              <a:t>Mefistofeles </a:t>
            </a:r>
            <a:r>
              <a:rPr lang="cs-CZ" sz="2100" dirty="0"/>
              <a:t>na Fausta nalíčí různé svody světa, chce tím odvézt jeho pozornost od touhy po vědění. </a:t>
            </a:r>
            <a:endParaRPr lang="cs-CZ" sz="2100" dirty="0" smtClean="0"/>
          </a:p>
          <a:p>
            <a:r>
              <a:rPr lang="cs-CZ" sz="2100" dirty="0" smtClean="0"/>
              <a:t>Omladí ho </a:t>
            </a:r>
            <a:r>
              <a:rPr lang="cs-CZ" sz="2100" dirty="0"/>
              <a:t>a pošle mu do cesty měšťanku </a:t>
            </a:r>
            <a:r>
              <a:rPr lang="cs-CZ" sz="2100" b="1" dirty="0">
                <a:solidFill>
                  <a:schemeClr val="accent3">
                    <a:lumMod val="75000"/>
                  </a:schemeClr>
                </a:solidFill>
              </a:rPr>
              <a:t>Markétku</a:t>
            </a:r>
            <a:r>
              <a:rPr lang="cs-CZ" sz="2100" dirty="0"/>
              <a:t>. Do té se Faust okamžitě zamiluje. </a:t>
            </a:r>
            <a:endParaRPr lang="cs-CZ" sz="2100" dirty="0" smtClean="0"/>
          </a:p>
          <a:p>
            <a:r>
              <a:rPr lang="cs-CZ" sz="2100" dirty="0" smtClean="0"/>
              <a:t>V </a:t>
            </a:r>
            <a:r>
              <a:rPr lang="cs-CZ" sz="2100" dirty="0"/>
              <a:t>souboji s ním umírá Markétčin bratr a poté zemře i její matka. </a:t>
            </a:r>
            <a:endParaRPr lang="cs-CZ" sz="2100" dirty="0" smtClean="0"/>
          </a:p>
          <a:p>
            <a:r>
              <a:rPr lang="cs-CZ" sz="2100" dirty="0" smtClean="0"/>
              <a:t>Markétka </a:t>
            </a:r>
            <a:r>
              <a:rPr lang="cs-CZ" sz="2100" dirty="0"/>
              <a:t>bojuje s pocitem </a:t>
            </a:r>
            <a:r>
              <a:rPr lang="cs-CZ" sz="2100" dirty="0" smtClean="0"/>
              <a:t>provinění. </a:t>
            </a:r>
            <a:r>
              <a:rPr lang="cs-CZ" sz="2100" dirty="0"/>
              <a:t>Ze zoufalství </a:t>
            </a:r>
            <a:r>
              <a:rPr lang="cs-CZ" sz="2100" b="1" dirty="0">
                <a:solidFill>
                  <a:schemeClr val="accent3">
                    <a:lumMod val="75000"/>
                  </a:schemeClr>
                </a:solidFill>
              </a:rPr>
              <a:t>utopí své a Faustovo dítě</a:t>
            </a:r>
            <a:r>
              <a:rPr lang="cs-CZ" sz="2100" dirty="0"/>
              <a:t>, je za tento čin uvězněna a odsouzena k smrti.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96510"/>
            <a:ext cx="3497520" cy="5084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630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3059832" y="260648"/>
            <a:ext cx="5832648" cy="6421078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FAUST</a:t>
            </a:r>
          </a:p>
          <a:p>
            <a:r>
              <a:rPr lang="cs-CZ" sz="2000" b="1" dirty="0" smtClean="0"/>
              <a:t>Druhý </a:t>
            </a:r>
            <a:r>
              <a:rPr lang="cs-CZ" sz="2000" b="1" dirty="0"/>
              <a:t>díl: </a:t>
            </a:r>
            <a:endParaRPr lang="cs-CZ" sz="2000" b="1" dirty="0" smtClean="0"/>
          </a:p>
          <a:p>
            <a:r>
              <a:rPr lang="cs-CZ" sz="2000" b="1" dirty="0" smtClean="0"/>
              <a:t>F</a:t>
            </a:r>
            <a:r>
              <a:rPr lang="cs-CZ" sz="2000" dirty="0" smtClean="0"/>
              <a:t>aust </a:t>
            </a:r>
            <a:r>
              <a:rPr lang="cs-CZ" sz="2000" dirty="0"/>
              <a:t>je z Markétčiny smrti zoufalý, Mefistofeles ho tedy odvede na </a:t>
            </a: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císařský dvůr. </a:t>
            </a:r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 smtClean="0"/>
              <a:t>Tam </a:t>
            </a:r>
            <a:r>
              <a:rPr lang="cs-CZ" sz="2000" dirty="0"/>
              <a:t>má zapomenout na své trápení. </a:t>
            </a:r>
            <a:endParaRPr lang="cs-CZ" sz="2000" dirty="0" smtClean="0"/>
          </a:p>
          <a:p>
            <a:r>
              <a:rPr lang="cs-CZ" sz="2000" dirty="0" smtClean="0"/>
              <a:t>Faust </a:t>
            </a:r>
            <a:r>
              <a:rPr lang="cs-CZ" sz="2000" dirty="0"/>
              <a:t>se zabere do své vědecké práce a vynalezne </a:t>
            </a: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papírové peníze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dirty="0" smtClean="0"/>
              <a:t>Zachrání </a:t>
            </a:r>
            <a:r>
              <a:rPr lang="cs-CZ" sz="2000" dirty="0"/>
              <a:t>tím říši před úpadkem a získá si císařovu důvěru a </a:t>
            </a:r>
            <a:r>
              <a:rPr lang="cs-CZ" sz="2000" dirty="0" smtClean="0"/>
              <a:t>vděčnost.</a:t>
            </a:r>
          </a:p>
          <a:p>
            <a:r>
              <a:rPr lang="cs-CZ" sz="2000" dirty="0" smtClean="0"/>
              <a:t>Žádá </a:t>
            </a:r>
            <a:r>
              <a:rPr lang="cs-CZ" sz="2000" dirty="0"/>
              <a:t>od císaře za odměnu bažinatou krajinu u moře. Má v plánu tuto krajinu proměnit v úrodnou půdu, na které </a:t>
            </a: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budou žít lidé. </a:t>
            </a:r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 smtClean="0"/>
              <a:t>Podle </a:t>
            </a:r>
            <a:r>
              <a:rPr lang="cs-CZ" sz="2000" dirty="0"/>
              <a:t>smlouvy měl Faust svou duši odevzdat Mefistofelovi, ale </a:t>
            </a:r>
            <a:r>
              <a:rPr lang="cs-CZ" sz="2000" b="1" dirty="0">
                <a:solidFill>
                  <a:schemeClr val="accent3">
                    <a:lumMod val="75000"/>
                  </a:schemeClr>
                </a:solidFill>
              </a:rPr>
              <a:t>snaha pomáhat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lidem ho zachrání.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2" t="32441" r="28565" b="10340"/>
          <a:stretch/>
        </p:blipFill>
        <p:spPr bwMode="auto">
          <a:xfrm>
            <a:off x="252004" y="1772816"/>
            <a:ext cx="2639997" cy="3225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7383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92447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LITERÁRNÍ TERMÍNY</a:t>
            </a:r>
            <a:endParaRPr lang="cs-CZ" sz="4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568952" cy="5112568"/>
          </a:xfr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PROZAIK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DRAMATIK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BÁSNÍK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ROMANTICKÝ HRDINA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KLASICISMUS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DRAMATICKÁ BÁSEŇ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ROMÁN</a:t>
            </a:r>
          </a:p>
          <a:p>
            <a:pPr marL="0" indent="0">
              <a:buClr>
                <a:srgbClr val="33CC33"/>
              </a:buClr>
              <a:buNone/>
            </a:pPr>
            <a:endParaRPr lang="cs-CZ" sz="2400" b="1" dirty="0" smtClean="0">
              <a:solidFill>
                <a:srgbClr val="33CC33"/>
              </a:solidFill>
            </a:endParaRPr>
          </a:p>
          <a:p>
            <a:pPr marL="0" indent="0">
              <a:buClr>
                <a:srgbClr val="33CC33"/>
              </a:buClr>
              <a:buNone/>
            </a:pPr>
            <a:endParaRPr lang="cs-CZ" sz="2400" b="1" dirty="0">
              <a:solidFill>
                <a:srgbClr val="33CC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399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24936" cy="576064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5976664"/>
          </a:xfr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Volné dílo, </a:t>
            </a:r>
            <a:r>
              <a:rPr lang="cs-CZ" dirty="0">
                <a:solidFill>
                  <a:schemeClr val="bg1"/>
                </a:solidFill>
              </a:rPr>
              <a:t>vložil </a:t>
            </a:r>
            <a:r>
              <a:rPr lang="cs-CZ" dirty="0" smtClean="0">
                <a:solidFill>
                  <a:schemeClr val="bg1"/>
                </a:solidFill>
              </a:rPr>
              <a:t>uživatel Martin </a:t>
            </a:r>
            <a:r>
              <a:rPr lang="cs-CZ" dirty="0">
                <a:solidFill>
                  <a:schemeClr val="bg1"/>
                </a:solidFill>
              </a:rPr>
              <a:t>Kraft. Http</a:t>
            </a:r>
            <a:r>
              <a:rPr lang="cs-CZ" dirty="0" smtClean="0">
                <a:solidFill>
                  <a:schemeClr val="bg1"/>
                </a:solidFill>
              </a:rPr>
              <a:t>://de.wikipedia.org</a:t>
            </a:r>
            <a:r>
              <a:rPr lang="cs-CZ" dirty="0">
                <a:solidFill>
                  <a:schemeClr val="bg1"/>
                </a:solidFill>
              </a:rPr>
              <a:t> [online]. 11:25, 20. </a:t>
            </a:r>
            <a:r>
              <a:rPr lang="cs-CZ" dirty="0" err="1">
                <a:solidFill>
                  <a:schemeClr val="bg1"/>
                </a:solidFill>
              </a:rPr>
              <a:t>Mär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cs-CZ" dirty="0" smtClean="0">
                <a:solidFill>
                  <a:schemeClr val="bg1"/>
                </a:solidFill>
              </a:rPr>
              <a:t>2012 [</a:t>
            </a:r>
            <a:r>
              <a:rPr lang="cs-CZ" dirty="0">
                <a:solidFill>
                  <a:schemeClr val="bg1"/>
                </a:solidFill>
              </a:rPr>
              <a:t>2011-11-04</a:t>
            </a:r>
            <a:r>
              <a:rPr lang="cs-CZ" dirty="0" smtClean="0">
                <a:solidFill>
                  <a:schemeClr val="bg1"/>
                </a:solidFill>
              </a:rPr>
              <a:t>]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dirty="0" err="1">
                <a:solidFill>
                  <a:schemeClr val="bg1"/>
                </a:solidFill>
              </a:rPr>
              <a:t>Datei:Johann</a:t>
            </a:r>
            <a:r>
              <a:rPr lang="de-DE" dirty="0">
                <a:solidFill>
                  <a:schemeClr val="bg1"/>
                </a:solidFill>
              </a:rPr>
              <a:t> Heinrich Wilhelm Tischbein 007.jpg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dirty="0" err="1">
                <a:solidFill>
                  <a:schemeClr val="bg1"/>
                </a:solidFill>
              </a:rPr>
              <a:t>index.php?title</a:t>
            </a:r>
            <a:r>
              <a:rPr lang="cs-CZ" dirty="0">
                <a:solidFill>
                  <a:schemeClr val="bg1"/>
                </a:solidFill>
              </a:rPr>
              <a:t>=Datei:Johann_Heinrich_Wilhelm_Tischbein_007.jpg&amp;filetimestamp=20120320092539&gt;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MAY, </a:t>
            </a:r>
            <a:r>
              <a:rPr lang="cs-CZ" dirty="0" smtClean="0">
                <a:solidFill>
                  <a:schemeClr val="bg1"/>
                </a:solidFill>
              </a:rPr>
              <a:t>Georg Oswald, vložil uživatel</a:t>
            </a:r>
            <a:r>
              <a:rPr lang="cs-CZ" dirty="0"/>
              <a:t> Konrad </a:t>
            </a:r>
            <a:r>
              <a:rPr lang="cs-CZ" dirty="0" err="1"/>
              <a:t>Lackerbeck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</a:t>
            </a:r>
            <a:r>
              <a:rPr lang="cs-CZ" dirty="0" smtClean="0">
                <a:solidFill>
                  <a:schemeClr val="bg1"/>
                </a:solidFill>
              </a:rPr>
              <a:t>://de.wikipedia.org</a:t>
            </a:r>
            <a:r>
              <a:rPr lang="cs-CZ" dirty="0">
                <a:solidFill>
                  <a:schemeClr val="bg1"/>
                </a:solidFill>
              </a:rPr>
              <a:t> [online]. 12:13, 31. Jan. </a:t>
            </a:r>
            <a:r>
              <a:rPr lang="cs-CZ" dirty="0" smtClean="0">
                <a:solidFill>
                  <a:schemeClr val="bg1"/>
                </a:solidFill>
              </a:rPr>
              <a:t>2009 [</a:t>
            </a:r>
            <a:r>
              <a:rPr lang="cs-CZ" dirty="0">
                <a:solidFill>
                  <a:schemeClr val="bg1"/>
                </a:solidFill>
              </a:rPr>
              <a:t>2011-11-04] </a:t>
            </a:r>
            <a:r>
              <a:rPr lang="cs-CZ" dirty="0" err="1">
                <a:solidFill>
                  <a:schemeClr val="bg1"/>
                </a:solidFill>
              </a:rPr>
              <a:t>Datei:Goethe</a:t>
            </a:r>
            <a:r>
              <a:rPr lang="cs-CZ" dirty="0">
                <a:solidFill>
                  <a:schemeClr val="bg1"/>
                </a:solidFill>
              </a:rPr>
              <a:t>, Georg Oswald May,1779.jpg.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 http://de.wikipedia.org/w/index.php?title=Datei:Goethe,_Georg_Oswald_May,1779.jpg&amp;filetimestamp=20090131101340 &gt;</a:t>
            </a:r>
          </a:p>
          <a:p>
            <a:r>
              <a:rPr lang="cs-CZ" dirty="0">
                <a:solidFill>
                  <a:schemeClr val="bg1"/>
                </a:solidFill>
              </a:rPr>
              <a:t>STIELER, </a:t>
            </a:r>
            <a:r>
              <a:rPr lang="cs-CZ" dirty="0" smtClean="0">
                <a:solidFill>
                  <a:schemeClr val="bg1"/>
                </a:solidFill>
              </a:rPr>
              <a:t>Karl Joseph, vložil uživatel Cybershot800i</a:t>
            </a:r>
            <a:r>
              <a:rPr lang="cs-CZ" dirty="0">
                <a:solidFill>
                  <a:schemeClr val="bg1"/>
                </a:solidFill>
              </a:rPr>
              <a:t>. Http</a:t>
            </a:r>
            <a:r>
              <a:rPr lang="cs-CZ" dirty="0" smtClean="0">
                <a:solidFill>
                  <a:schemeClr val="bg1"/>
                </a:solidFill>
              </a:rPr>
              <a:t>://de.wikipedia.org</a:t>
            </a:r>
            <a:r>
              <a:rPr lang="cs-CZ" dirty="0">
                <a:solidFill>
                  <a:schemeClr val="bg1"/>
                </a:solidFill>
              </a:rPr>
              <a:t> [online]. 19:18, 19. Jun. </a:t>
            </a:r>
            <a:r>
              <a:rPr lang="cs-CZ" dirty="0" smtClean="0">
                <a:solidFill>
                  <a:schemeClr val="bg1"/>
                </a:solidFill>
              </a:rPr>
              <a:t>2011 [2011-11-04</a:t>
            </a:r>
            <a:r>
              <a:rPr lang="cs-CZ" dirty="0">
                <a:solidFill>
                  <a:schemeClr val="bg1"/>
                </a:solidFill>
              </a:rPr>
              <a:t>] </a:t>
            </a:r>
            <a:r>
              <a:rPr lang="cs-CZ" dirty="0" err="1">
                <a:solidFill>
                  <a:schemeClr val="bg1"/>
                </a:solidFill>
              </a:rPr>
              <a:t>Datei:Goethe</a:t>
            </a:r>
            <a:r>
              <a:rPr lang="cs-CZ" dirty="0">
                <a:solidFill>
                  <a:schemeClr val="bg1"/>
                </a:solidFill>
              </a:rPr>
              <a:t> (</a:t>
            </a:r>
            <a:r>
              <a:rPr lang="cs-CZ" dirty="0" err="1">
                <a:solidFill>
                  <a:schemeClr val="bg1"/>
                </a:solidFill>
              </a:rPr>
              <a:t>Stieler</a:t>
            </a:r>
            <a:r>
              <a:rPr lang="cs-CZ" dirty="0">
                <a:solidFill>
                  <a:schemeClr val="bg1"/>
                </a:solidFill>
              </a:rPr>
              <a:t> 1828).</a:t>
            </a:r>
            <a:r>
              <a:rPr lang="cs-CZ" dirty="0" err="1">
                <a:solidFill>
                  <a:schemeClr val="bg1"/>
                </a:solidFill>
              </a:rPr>
              <a:t>jpg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dirty="0" err="1">
                <a:solidFill>
                  <a:schemeClr val="bg1"/>
                </a:solidFill>
              </a:rPr>
              <a:t>index.php?title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Datei:Goethe</a:t>
            </a:r>
            <a:r>
              <a:rPr lang="cs-CZ" dirty="0">
                <a:solidFill>
                  <a:schemeClr val="bg1"/>
                </a:solidFill>
              </a:rPr>
              <a:t>_(Stieler_1828).</a:t>
            </a:r>
            <a:r>
              <a:rPr lang="cs-CZ" dirty="0" err="1">
                <a:solidFill>
                  <a:schemeClr val="bg1"/>
                </a:solidFill>
              </a:rPr>
              <a:t>jpg&amp;filetimestamp</a:t>
            </a:r>
            <a:r>
              <a:rPr lang="cs-CZ" dirty="0">
                <a:solidFill>
                  <a:schemeClr val="bg1"/>
                </a:solidFill>
              </a:rPr>
              <a:t>=20110619171809&gt;</a:t>
            </a:r>
          </a:p>
          <a:p>
            <a:r>
              <a:rPr lang="cs-CZ" dirty="0">
                <a:solidFill>
                  <a:schemeClr val="bg1"/>
                </a:solidFill>
              </a:rPr>
              <a:t>MARLOWE'S </a:t>
            </a:r>
            <a:r>
              <a:rPr lang="cs-CZ" dirty="0" smtClean="0">
                <a:solidFill>
                  <a:schemeClr val="bg1"/>
                </a:solidFill>
              </a:rPr>
              <a:t>, Christopher, </a:t>
            </a:r>
            <a:r>
              <a:rPr lang="cs-CZ" dirty="0">
                <a:solidFill>
                  <a:schemeClr val="bg1"/>
                </a:solidFill>
              </a:rPr>
              <a:t>vložil </a:t>
            </a:r>
            <a:r>
              <a:rPr lang="cs-CZ" dirty="0" smtClean="0">
                <a:solidFill>
                  <a:schemeClr val="bg1"/>
                </a:solidFill>
              </a:rPr>
              <a:t>uživatel </a:t>
            </a:r>
            <a:r>
              <a:rPr lang="cs-CZ" dirty="0" err="1" smtClean="0"/>
              <a:t>Pieter</a:t>
            </a:r>
            <a:r>
              <a:rPr lang="cs-CZ" dirty="0" smtClean="0"/>
              <a:t> </a:t>
            </a:r>
            <a:r>
              <a:rPr lang="cs-CZ" dirty="0" err="1"/>
              <a:t>Kuiper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</a:t>
            </a:r>
            <a:r>
              <a:rPr lang="cs-CZ" dirty="0" smtClean="0">
                <a:solidFill>
                  <a:schemeClr val="bg1"/>
                </a:solidFill>
              </a:rPr>
              <a:t>://cs.wikipedia.org</a:t>
            </a:r>
            <a:r>
              <a:rPr lang="cs-CZ" dirty="0">
                <a:solidFill>
                  <a:schemeClr val="bg1"/>
                </a:solidFill>
              </a:rPr>
              <a:t> [online]. 5. 10. 2007, </a:t>
            </a:r>
            <a:r>
              <a:rPr lang="cs-CZ" dirty="0" smtClean="0">
                <a:solidFill>
                  <a:schemeClr val="bg1"/>
                </a:solidFill>
              </a:rPr>
              <a:t>16:25 [</a:t>
            </a:r>
            <a:r>
              <a:rPr lang="cs-CZ" dirty="0">
                <a:solidFill>
                  <a:schemeClr val="bg1"/>
                </a:solidFill>
              </a:rPr>
              <a:t>2011-11-04] </a:t>
            </a:r>
            <a:r>
              <a:rPr lang="cs-CZ" dirty="0" err="1">
                <a:solidFill>
                  <a:schemeClr val="bg1"/>
                </a:solidFill>
              </a:rPr>
              <a:t>Soubor:Faustus-tragedy.gif</a:t>
            </a:r>
            <a:r>
              <a:rPr lang="cs-CZ" dirty="0">
                <a:solidFill>
                  <a:schemeClr val="bg1"/>
                </a:solidFill>
              </a:rPr>
              <a:t> 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Soubor:Faustus-tragedy.gif</a:t>
            </a:r>
            <a:r>
              <a:rPr lang="cs-CZ" dirty="0">
                <a:solidFill>
                  <a:schemeClr val="bg1"/>
                </a:solidFill>
              </a:rPr>
              <a:t>&gt;</a:t>
            </a:r>
          </a:p>
          <a:p>
            <a:r>
              <a:rPr lang="cs-CZ" dirty="0">
                <a:solidFill>
                  <a:schemeClr val="bg1"/>
                </a:solidFill>
              </a:rPr>
              <a:t>Ostatní obrázky a fotografie – kliparty </a:t>
            </a:r>
            <a:r>
              <a:rPr lang="cs-CZ" dirty="0" err="1">
                <a:solidFill>
                  <a:schemeClr val="bg1"/>
                </a:solidFill>
              </a:rPr>
              <a:t>office</a:t>
            </a:r>
            <a:r>
              <a:rPr lang="cs-CZ" dirty="0">
                <a:solidFill>
                  <a:schemeClr val="bg1"/>
                </a:solidFill>
              </a:rPr>
              <a:t>- www.office.com</a:t>
            </a:r>
          </a:p>
          <a:p>
            <a:r>
              <a:rPr lang="cs-CZ" dirty="0">
                <a:solidFill>
                  <a:schemeClr val="bg1"/>
                </a:solidFill>
              </a:rPr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3228907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678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Prezentace aplikace PowerPoint</vt:lpstr>
      <vt:lpstr>ANOTACE</vt:lpstr>
      <vt:lpstr>KLÍČOVÁ SLOVA</vt:lpstr>
      <vt:lpstr>Johann Wolfgang Goethe</vt:lpstr>
      <vt:lpstr>Prezentace aplikace PowerPoint</vt:lpstr>
      <vt:lpstr>Prezentace aplikace PowerPoint</vt:lpstr>
      <vt:lpstr>Kdo byl J. W. Goethe?</vt:lpstr>
      <vt:lpstr>SPISOVATELSKÁ JMENOVKA</vt:lpstr>
      <vt:lpstr>Utrpení mladého Werthera  </vt:lpstr>
      <vt:lpstr>Faust dramatická báseň 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Johan Wolfgang Goethe</dc:title>
  <dc:creator>EU12</dc:creator>
  <cp:lastModifiedBy>H Koláčková</cp:lastModifiedBy>
  <cp:revision>35</cp:revision>
  <dcterms:created xsi:type="dcterms:W3CDTF">2011-04-08T08:36:59Z</dcterms:created>
  <dcterms:modified xsi:type="dcterms:W3CDTF">2013-10-25T07:12:35Z</dcterms:modified>
</cp:coreProperties>
</file>