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8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80" r:id="rId24"/>
    <p:sldId id="281" r:id="rId25"/>
    <p:sldId id="282" r:id="rId26"/>
    <p:sldId id="283" r:id="rId27"/>
    <p:sldId id="284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008000"/>
    <a:srgbClr val="CC0000"/>
    <a:srgbClr val="CC0099"/>
    <a:srgbClr val="0000CC"/>
    <a:srgbClr val="0000FF"/>
    <a:srgbClr val="00CC00"/>
    <a:srgbClr val="CCCC00"/>
    <a:srgbClr val="CC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822" autoAdjust="0"/>
    <p:restoredTop sz="94660"/>
  </p:normalViewPr>
  <p:slideViewPr>
    <p:cSldViewPr>
      <p:cViewPr varScale="1">
        <p:scale>
          <a:sx n="111" d="100"/>
          <a:sy n="111" d="100"/>
        </p:scale>
        <p:origin x="-168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EC994-5678-4AAF-8982-52FBC0122E39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FBC6C-454C-4DE7-846E-86DE633F9F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15371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EC994-5678-4AAF-8982-52FBC0122E39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FBC6C-454C-4DE7-846E-86DE633F9F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87242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EC994-5678-4AAF-8982-52FBC0122E39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FBC6C-454C-4DE7-846E-86DE633F9F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19043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EC994-5678-4AAF-8982-52FBC0122E39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FBC6C-454C-4DE7-846E-86DE633F9F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8458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EC994-5678-4AAF-8982-52FBC0122E39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FBC6C-454C-4DE7-846E-86DE633F9F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17117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EC994-5678-4AAF-8982-52FBC0122E39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FBC6C-454C-4DE7-846E-86DE633F9F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2695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EC994-5678-4AAF-8982-52FBC0122E39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FBC6C-454C-4DE7-846E-86DE633F9F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98669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EC994-5678-4AAF-8982-52FBC0122E39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FBC6C-454C-4DE7-846E-86DE633F9F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55214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EC994-5678-4AAF-8982-52FBC0122E39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FBC6C-454C-4DE7-846E-86DE633F9F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84372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EC994-5678-4AAF-8982-52FBC0122E39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FBC6C-454C-4DE7-846E-86DE633F9F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12933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EC994-5678-4AAF-8982-52FBC0122E39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FBC6C-454C-4DE7-846E-86DE633F9F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02456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3399"/>
            </a:gs>
            <a:gs pos="25000">
              <a:srgbClr val="FF6633"/>
            </a:gs>
            <a:gs pos="50000">
              <a:srgbClr val="FFFF00"/>
            </a:gs>
            <a:gs pos="75000">
              <a:srgbClr val="01A78F"/>
            </a:gs>
            <a:gs pos="100000">
              <a:srgbClr val="3366F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6EC994-5678-4AAF-8982-52FBC0122E39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FBC6C-454C-4DE7-846E-86DE633F9F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35318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9.xml"/><Relationship Id="rId13" Type="http://schemas.openxmlformats.org/officeDocument/2006/relationships/slide" Target="slide14.xml"/><Relationship Id="rId18" Type="http://schemas.openxmlformats.org/officeDocument/2006/relationships/slide" Target="slide19.xml"/><Relationship Id="rId26" Type="http://schemas.openxmlformats.org/officeDocument/2006/relationships/slide" Target="slide27.xml"/><Relationship Id="rId3" Type="http://schemas.openxmlformats.org/officeDocument/2006/relationships/slide" Target="slide4.xml"/><Relationship Id="rId21" Type="http://schemas.openxmlformats.org/officeDocument/2006/relationships/slide" Target="slide22.xml"/><Relationship Id="rId7" Type="http://schemas.openxmlformats.org/officeDocument/2006/relationships/slide" Target="slide8.xml"/><Relationship Id="rId12" Type="http://schemas.openxmlformats.org/officeDocument/2006/relationships/slide" Target="slide13.xml"/><Relationship Id="rId17" Type="http://schemas.openxmlformats.org/officeDocument/2006/relationships/slide" Target="slide18.xml"/><Relationship Id="rId25" Type="http://schemas.openxmlformats.org/officeDocument/2006/relationships/slide" Target="slide26.xml"/><Relationship Id="rId2" Type="http://schemas.openxmlformats.org/officeDocument/2006/relationships/slide" Target="slide3.xml"/><Relationship Id="rId16" Type="http://schemas.openxmlformats.org/officeDocument/2006/relationships/slide" Target="slide17.xml"/><Relationship Id="rId20" Type="http://schemas.openxmlformats.org/officeDocument/2006/relationships/slide" Target="slide21.xml"/><Relationship Id="rId1" Type="http://schemas.openxmlformats.org/officeDocument/2006/relationships/slideLayout" Target="../slideLayouts/slideLayout7.xml"/><Relationship Id="rId6" Type="http://schemas.openxmlformats.org/officeDocument/2006/relationships/slide" Target="slide7.xml"/><Relationship Id="rId11" Type="http://schemas.openxmlformats.org/officeDocument/2006/relationships/slide" Target="slide12.xml"/><Relationship Id="rId24" Type="http://schemas.openxmlformats.org/officeDocument/2006/relationships/slide" Target="slide25.xml"/><Relationship Id="rId5" Type="http://schemas.openxmlformats.org/officeDocument/2006/relationships/slide" Target="slide6.xml"/><Relationship Id="rId15" Type="http://schemas.openxmlformats.org/officeDocument/2006/relationships/slide" Target="slide16.xml"/><Relationship Id="rId23" Type="http://schemas.openxmlformats.org/officeDocument/2006/relationships/slide" Target="slide24.xml"/><Relationship Id="rId10" Type="http://schemas.openxmlformats.org/officeDocument/2006/relationships/slide" Target="slide11.xml"/><Relationship Id="rId19" Type="http://schemas.openxmlformats.org/officeDocument/2006/relationships/slide" Target="slide20.xml"/><Relationship Id="rId4" Type="http://schemas.openxmlformats.org/officeDocument/2006/relationships/slide" Target="slide5.xml"/><Relationship Id="rId9" Type="http://schemas.openxmlformats.org/officeDocument/2006/relationships/slide" Target="slide10.xml"/><Relationship Id="rId14" Type="http://schemas.openxmlformats.org/officeDocument/2006/relationships/slide" Target="slide15.xml"/><Relationship Id="rId22" Type="http://schemas.openxmlformats.org/officeDocument/2006/relationships/slide" Target="slide2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63283287"/>
              </p:ext>
            </p:extLst>
          </p:nvPr>
        </p:nvGraphicFramePr>
        <p:xfrm>
          <a:off x="436759" y="1556792"/>
          <a:ext cx="8229600" cy="4520184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3155247"/>
                <a:gridCol w="5074353"/>
              </a:tblGrid>
              <a:tr h="1808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školy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6" marR="57446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Základní škola a Mateřská škola Ploskovice, p.o., okres Litoměřice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6" marR="57446" marT="0" marB="0" anchor="b"/>
                </a:tc>
              </a:tr>
              <a:tr h="1808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Číslo projektu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6" marR="57446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CZ.1.07/1.4.00/21.1113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6" marR="57446" marT="0" marB="0" anchor="b"/>
                </a:tc>
              </a:tr>
              <a:tr h="1808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Název projektu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6" marR="57446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„Zlepšení kvality vzdělávání na ZŠ a MŠ Ploskovice “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6" marR="57446" marT="0" marB="0" anchor="b"/>
                </a:tc>
              </a:tr>
              <a:tr h="1808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Číslo a název šablony klíčové aktivity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6" marR="57446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III/2 - Inovace a zkvalitnění výuky prostřednictvím ICT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6" marR="57446" marT="0" marB="0" anchor="b"/>
                </a:tc>
              </a:tr>
              <a:tr h="1808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Název ověřovaného materiálu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6" marR="57446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r>
                        <a:rPr lang="cs-CZ" sz="1400" dirty="0" smtClean="0">
                          <a:effectLst/>
                        </a:rPr>
                        <a:t>sféry země 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6" marR="57446" marT="0" marB="0" anchor="b"/>
                </a:tc>
              </a:tr>
              <a:tr h="18084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Jméno autora výukového materiálu :</a:t>
                      </a:r>
                      <a:endParaRPr lang="cs-CZ" sz="160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446" marR="57446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 </a:t>
                      </a:r>
                      <a:r>
                        <a:rPr lang="cs-CZ" sz="1600" dirty="0" smtClean="0">
                          <a:effectLst/>
                        </a:rPr>
                        <a:t>Tomáš</a:t>
                      </a:r>
                      <a:r>
                        <a:rPr lang="cs-CZ" sz="1600" baseline="0" dirty="0" smtClean="0">
                          <a:effectLst/>
                        </a:rPr>
                        <a:t> Nový </a:t>
                      </a:r>
                      <a:endParaRPr lang="cs-CZ" sz="1600" dirty="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446" marR="57446" marT="0" marB="0" anchor="b"/>
                </a:tc>
              </a:tr>
              <a:tr h="18084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Datum, ve kterém byl VM vytvořen:</a:t>
                      </a:r>
                      <a:endParaRPr lang="cs-CZ" sz="160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446" marR="57446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 </a:t>
                      </a:r>
                      <a:r>
                        <a:rPr lang="cs-CZ" sz="1600" dirty="0" smtClean="0">
                          <a:effectLst/>
                        </a:rPr>
                        <a:t>10.2.2012</a:t>
                      </a:r>
                      <a:endParaRPr lang="cs-CZ" sz="1600" dirty="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446" marR="57446" marT="0" marB="0"/>
                </a:tc>
              </a:tr>
              <a:tr h="18084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Ročník, pro který je výukový materiál určen:</a:t>
                      </a:r>
                      <a:endParaRPr lang="cs-CZ" sz="160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446" marR="57446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 </a:t>
                      </a:r>
                      <a:r>
                        <a:rPr lang="cs-CZ" sz="1600" dirty="0" smtClean="0">
                          <a:effectLst/>
                        </a:rPr>
                        <a:t>šestý </a:t>
                      </a:r>
                      <a:endParaRPr lang="cs-CZ" sz="1600" dirty="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446" marR="57446" marT="0" marB="0"/>
                </a:tc>
              </a:tr>
              <a:tr h="18084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Vzdělávací oblast, vzdělávací obor, tematický okruh, téma:</a:t>
                      </a:r>
                      <a:endParaRPr lang="cs-CZ" sz="160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446" marR="57446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 </a:t>
                      </a:r>
                      <a:r>
                        <a:rPr lang="cs-CZ" sz="1600" smtClean="0">
                          <a:effectLst/>
                        </a:rPr>
                        <a:t>opakování sfér země </a:t>
                      </a:r>
                      <a:endParaRPr lang="cs-CZ" sz="160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446" marR="57446" marT="0" marB="0"/>
                </a:tc>
              </a:tr>
              <a:tr h="28084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Metodický list/anotace – výstižný popis způsobu použití výukového materiálu ve výuce:</a:t>
                      </a:r>
                      <a:endParaRPr lang="cs-CZ" sz="160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446" marR="57446" marT="0" marB="0" anchor="b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>
                          <a:effectLst/>
                        </a:rPr>
                        <a:t> </a:t>
                      </a:r>
                      <a:r>
                        <a:rPr lang="cs-CZ" sz="1600" dirty="0" smtClean="0">
                          <a:effectLst/>
                        </a:rPr>
                        <a:t>Žáci se rozdělí do dvou (nebo více) skupin a postupně se střídají ve vybírání otázek.  Skupina která vybírá má</a:t>
                      </a:r>
                      <a:r>
                        <a:rPr lang="cs-CZ" sz="1600" baseline="0" dirty="0" smtClean="0">
                          <a:effectLst/>
                        </a:rPr>
                        <a:t> první právo odpovídat, když odpoví správně dostává příslušný počet bodů. Když neodpoví získává nula bodů a má právo odpovídat druhá skupina.  Když odpoví získává body. Skupina která má po vybrání všech otázek největší počet bodů vítězí </a:t>
                      </a:r>
                      <a:endParaRPr lang="cs-CZ" sz="1600" dirty="0" smtClean="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446" marR="57446" marT="0" marB="0"/>
                </a:tc>
              </a:tr>
              <a:tr h="1808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Formát přílohy na CD/DVD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6" marR="57446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PDF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6" marR="57446" marT="0" marB="0" anchor="b"/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436759" y="1760131"/>
            <a:ext cx="184731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2"/>
          <p:cNvSpPr txBox="1"/>
          <p:nvPr/>
        </p:nvSpPr>
        <p:spPr>
          <a:xfrm>
            <a:off x="6228184" y="476672"/>
            <a:ext cx="246234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b="1" dirty="0" smtClean="0">
                <a:solidFill>
                  <a:schemeClr val="bg1"/>
                </a:solidFill>
              </a:rPr>
              <a:t>VY_32_INOVACE_212</a:t>
            </a:r>
            <a:endParaRPr lang="cs-CZ" sz="2000" b="1" dirty="0">
              <a:solidFill>
                <a:schemeClr val="bg1"/>
              </a:solidFill>
            </a:endParaRPr>
          </a:p>
        </p:txBody>
      </p:sp>
      <p:pic>
        <p:nvPicPr>
          <p:cNvPr id="7" name="Obrázek 6" descr="logo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759" y="188640"/>
            <a:ext cx="3598863" cy="779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702738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4645899"/>
              </p:ext>
            </p:extLst>
          </p:nvPr>
        </p:nvGraphicFramePr>
        <p:xfrm>
          <a:off x="107505" y="908722"/>
          <a:ext cx="8928990" cy="540059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785798"/>
                <a:gridCol w="1785798"/>
                <a:gridCol w="1785798"/>
                <a:gridCol w="1785798"/>
                <a:gridCol w="1785798"/>
              </a:tblGrid>
              <a:tr h="771514">
                <a:tc gridSpan="5"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rgbClr val="000000"/>
                          </a:solidFill>
                        </a:rPr>
                        <a:t>Sféry země </a:t>
                      </a:r>
                      <a:endParaRPr lang="cs-CZ" sz="3600" dirty="0">
                        <a:solidFill>
                          <a:srgbClr val="000000"/>
                        </a:solidFill>
                      </a:endParaRPr>
                    </a:p>
                  </a:txBody>
                  <a:tcPr anchor="ctr">
                    <a:solidFill>
                      <a:srgbClr val="CC99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99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99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99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9900"/>
                    </a:solidFill>
                  </a:tcPr>
                </a:tc>
              </a:tr>
              <a:tr h="77151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0000CC"/>
                          </a:solidFill>
                        </a:rPr>
                        <a:t>Atmosféra </a:t>
                      </a:r>
                      <a:endParaRPr lang="cs-CZ" sz="2400" dirty="0">
                        <a:solidFill>
                          <a:srgbClr val="0000CC"/>
                        </a:solidFill>
                      </a:endParaRPr>
                    </a:p>
                  </a:txBody>
                  <a:tcPr anchor="ctr">
                    <a:solidFill>
                      <a:srgbClr val="CC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C0099"/>
                          </a:solidFill>
                        </a:rPr>
                        <a:t>Hydrosféra </a:t>
                      </a:r>
                      <a:endParaRPr lang="cs-CZ" sz="2400" dirty="0">
                        <a:solidFill>
                          <a:srgbClr val="CC0099"/>
                        </a:solidFill>
                      </a:endParaRPr>
                    </a:p>
                  </a:txBody>
                  <a:tcPr anchor="ctr">
                    <a:solidFill>
                      <a:srgbClr val="CC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C0000"/>
                          </a:solidFill>
                        </a:rPr>
                        <a:t>Biosféra </a:t>
                      </a:r>
                      <a:endParaRPr lang="cs-CZ" sz="2400" dirty="0">
                        <a:solidFill>
                          <a:srgbClr val="CC0000"/>
                        </a:solidFill>
                      </a:endParaRPr>
                    </a:p>
                  </a:txBody>
                  <a:tcPr anchor="ctr">
                    <a:solidFill>
                      <a:srgbClr val="CC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008000"/>
                          </a:solidFill>
                        </a:rPr>
                        <a:t>Litosféra </a:t>
                      </a:r>
                      <a:endParaRPr lang="cs-CZ" sz="2400" dirty="0">
                        <a:solidFill>
                          <a:srgbClr val="008000"/>
                        </a:solidFill>
                      </a:endParaRPr>
                    </a:p>
                  </a:txBody>
                  <a:tcPr anchor="ctr">
                    <a:solidFill>
                      <a:srgbClr val="CC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smtClean="0"/>
                        <a:t>Zvířata </a:t>
                      </a:r>
                      <a:endParaRPr lang="cs-CZ" sz="2400" dirty="0"/>
                    </a:p>
                  </a:txBody>
                  <a:tcPr anchor="ctr">
                    <a:solidFill>
                      <a:srgbClr val="CCCC00"/>
                    </a:solidFill>
                  </a:tcPr>
                </a:tc>
              </a:tr>
              <a:tr h="771514"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>
                          <a:solidFill>
                            <a:srgbClr val="0000CC"/>
                          </a:solidFill>
                        </a:rPr>
                        <a:t>100</a:t>
                      </a:r>
                      <a:endParaRPr lang="cs-CZ" sz="3200" dirty="0">
                        <a:solidFill>
                          <a:srgbClr val="0000CC"/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>
                          <a:solidFill>
                            <a:srgbClr val="CC0099"/>
                          </a:solidFill>
                        </a:rPr>
                        <a:t>100</a:t>
                      </a:r>
                      <a:endParaRPr lang="cs-CZ" sz="3200" dirty="0">
                        <a:solidFill>
                          <a:srgbClr val="CC0099"/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>
                          <a:solidFill>
                            <a:srgbClr val="CC0000"/>
                          </a:solidFill>
                        </a:rPr>
                        <a:t>100</a:t>
                      </a:r>
                      <a:endParaRPr lang="cs-CZ" sz="3200" dirty="0">
                        <a:solidFill>
                          <a:srgbClr val="CC0000"/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>
                          <a:solidFill>
                            <a:srgbClr val="008000"/>
                          </a:solidFill>
                        </a:rPr>
                        <a:t>100</a:t>
                      </a:r>
                      <a:endParaRPr lang="cs-CZ" sz="3200" dirty="0">
                        <a:solidFill>
                          <a:srgbClr val="008000"/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100</a:t>
                      </a:r>
                      <a:endParaRPr lang="cs-CZ" sz="3200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</a:tr>
              <a:tr h="771514"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>
                          <a:solidFill>
                            <a:srgbClr val="0000CC"/>
                          </a:solidFill>
                        </a:rPr>
                        <a:t>200</a:t>
                      </a:r>
                      <a:endParaRPr lang="cs-CZ" sz="3200" dirty="0">
                        <a:solidFill>
                          <a:srgbClr val="0000CC"/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dirty="0" smtClean="0">
                          <a:solidFill>
                            <a:srgbClr val="CC0099"/>
                          </a:solidFill>
                        </a:rPr>
                        <a:t>200</a:t>
                      </a: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dirty="0" smtClean="0">
                          <a:solidFill>
                            <a:srgbClr val="CC0000"/>
                          </a:solidFill>
                        </a:rPr>
                        <a:t>200</a:t>
                      </a: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dirty="0" smtClean="0">
                          <a:solidFill>
                            <a:srgbClr val="008000"/>
                          </a:solidFill>
                        </a:rPr>
                        <a:t>200</a:t>
                      </a: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dirty="0" smtClean="0"/>
                        <a:t>200</a:t>
                      </a: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</a:tr>
              <a:tr h="771514"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>
                          <a:solidFill>
                            <a:srgbClr val="0000CC"/>
                          </a:solidFill>
                        </a:rPr>
                        <a:t>300</a:t>
                      </a:r>
                      <a:endParaRPr lang="cs-CZ" sz="3200" dirty="0">
                        <a:solidFill>
                          <a:srgbClr val="0000CC"/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dirty="0" smtClean="0">
                          <a:solidFill>
                            <a:srgbClr val="CC0099"/>
                          </a:solidFill>
                        </a:rPr>
                        <a:t>300</a:t>
                      </a: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dirty="0" smtClean="0">
                          <a:solidFill>
                            <a:srgbClr val="CC0000"/>
                          </a:solidFill>
                        </a:rPr>
                        <a:t>300</a:t>
                      </a: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dirty="0" smtClean="0">
                          <a:solidFill>
                            <a:srgbClr val="008000"/>
                          </a:solidFill>
                        </a:rPr>
                        <a:t>300</a:t>
                      </a: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dirty="0" smtClean="0"/>
                        <a:t>300</a:t>
                      </a: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</a:tr>
              <a:tr h="771514"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>
                          <a:solidFill>
                            <a:srgbClr val="0000CC"/>
                          </a:solidFill>
                        </a:rPr>
                        <a:t>400</a:t>
                      </a:r>
                      <a:endParaRPr lang="cs-CZ" sz="3200" dirty="0">
                        <a:solidFill>
                          <a:srgbClr val="0000CC"/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dirty="0" smtClean="0">
                          <a:solidFill>
                            <a:srgbClr val="CC0099"/>
                          </a:solidFill>
                        </a:rPr>
                        <a:t>400</a:t>
                      </a: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>
                          <a:solidFill>
                            <a:srgbClr val="CC0000"/>
                          </a:solidFill>
                        </a:rPr>
                        <a:t>400</a:t>
                      </a:r>
                      <a:endParaRPr lang="cs-CZ" sz="3200" dirty="0">
                        <a:solidFill>
                          <a:srgbClr val="CC0000"/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>
                          <a:solidFill>
                            <a:srgbClr val="008000"/>
                          </a:solidFill>
                        </a:rPr>
                        <a:t>400</a:t>
                      </a:r>
                      <a:endParaRPr lang="cs-CZ" sz="3200" dirty="0">
                        <a:solidFill>
                          <a:srgbClr val="008000"/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400</a:t>
                      </a:r>
                      <a:endParaRPr lang="cs-CZ" sz="3200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</a:tr>
              <a:tr h="771514"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>
                          <a:solidFill>
                            <a:srgbClr val="0000CC"/>
                          </a:solidFill>
                        </a:rPr>
                        <a:t>500</a:t>
                      </a:r>
                      <a:endParaRPr lang="cs-CZ" sz="3200" dirty="0">
                        <a:solidFill>
                          <a:srgbClr val="0000CC"/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>
                          <a:solidFill>
                            <a:srgbClr val="CC0099"/>
                          </a:solidFill>
                        </a:rPr>
                        <a:t>500</a:t>
                      </a:r>
                      <a:endParaRPr lang="cs-CZ" sz="3200" dirty="0">
                        <a:solidFill>
                          <a:srgbClr val="CC0099"/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>
                          <a:solidFill>
                            <a:srgbClr val="CC0000"/>
                          </a:solidFill>
                        </a:rPr>
                        <a:t>500</a:t>
                      </a:r>
                      <a:endParaRPr lang="cs-CZ" sz="3200" dirty="0">
                        <a:solidFill>
                          <a:srgbClr val="CC0000"/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>
                          <a:solidFill>
                            <a:srgbClr val="008000"/>
                          </a:solidFill>
                        </a:rPr>
                        <a:t>500</a:t>
                      </a:r>
                      <a:endParaRPr lang="cs-CZ" sz="3200" dirty="0">
                        <a:solidFill>
                          <a:srgbClr val="008000"/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500</a:t>
                      </a:r>
                      <a:endParaRPr lang="cs-CZ" sz="3200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sp>
        <p:nvSpPr>
          <p:cNvPr id="38" name="Tlačítko akce: Dopředu nebo Další 37">
            <a:hlinkClick r:id="rId2" action="ppaction://hlinksldjump" highlightClick="1"/>
          </p:cNvPr>
          <p:cNvSpPr/>
          <p:nvPr/>
        </p:nvSpPr>
        <p:spPr>
          <a:xfrm>
            <a:off x="1242013" y="2592332"/>
            <a:ext cx="521208" cy="52120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Veselý obličej 38"/>
          <p:cNvSpPr/>
          <p:nvPr/>
        </p:nvSpPr>
        <p:spPr>
          <a:xfrm>
            <a:off x="392204" y="2624336"/>
            <a:ext cx="457200" cy="4572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Veselý obličej 39"/>
          <p:cNvSpPr/>
          <p:nvPr/>
        </p:nvSpPr>
        <p:spPr>
          <a:xfrm>
            <a:off x="392204" y="3356992"/>
            <a:ext cx="457200" cy="4572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eselý obličej 40"/>
          <p:cNvSpPr/>
          <p:nvPr/>
        </p:nvSpPr>
        <p:spPr>
          <a:xfrm>
            <a:off x="392204" y="4149080"/>
            <a:ext cx="457200" cy="4572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eselý obličej 41"/>
          <p:cNvSpPr/>
          <p:nvPr/>
        </p:nvSpPr>
        <p:spPr>
          <a:xfrm>
            <a:off x="392204" y="4941168"/>
            <a:ext cx="457200" cy="4572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Veselý obličej 42"/>
          <p:cNvSpPr/>
          <p:nvPr/>
        </p:nvSpPr>
        <p:spPr>
          <a:xfrm>
            <a:off x="392204" y="5661248"/>
            <a:ext cx="457200" cy="4572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Veselý obličej 43"/>
          <p:cNvSpPr/>
          <p:nvPr/>
        </p:nvSpPr>
        <p:spPr>
          <a:xfrm>
            <a:off x="2195736" y="2624336"/>
            <a:ext cx="457200" cy="457200"/>
          </a:xfrm>
          <a:prstGeom prst="smileyFace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C0099"/>
              </a:solidFill>
            </a:endParaRPr>
          </a:p>
        </p:txBody>
      </p:sp>
      <p:sp>
        <p:nvSpPr>
          <p:cNvPr id="45" name="Tlačítko akce: Dopředu nebo Další 44">
            <a:hlinkClick r:id="rId3" action="ppaction://hlinksldjump" highlightClick="1"/>
          </p:cNvPr>
          <p:cNvSpPr/>
          <p:nvPr/>
        </p:nvSpPr>
        <p:spPr>
          <a:xfrm>
            <a:off x="1242013" y="3324988"/>
            <a:ext cx="521208" cy="52120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Tlačítko akce: Dopředu nebo Další 45">
            <a:hlinkClick r:id="rId4" action="ppaction://hlinksldjump" highlightClick="1"/>
          </p:cNvPr>
          <p:cNvSpPr/>
          <p:nvPr/>
        </p:nvSpPr>
        <p:spPr>
          <a:xfrm>
            <a:off x="1242013" y="4117076"/>
            <a:ext cx="521208" cy="52120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Tlačítko akce: Dopředu nebo Další 46">
            <a:hlinkClick r:id="rId5" action="ppaction://hlinksldjump" highlightClick="1"/>
          </p:cNvPr>
          <p:cNvSpPr/>
          <p:nvPr/>
        </p:nvSpPr>
        <p:spPr>
          <a:xfrm>
            <a:off x="1242013" y="4909164"/>
            <a:ext cx="521208" cy="52120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Tlačítko akce: Dopředu nebo Další 47">
            <a:hlinkClick r:id="rId6" action="ppaction://hlinksldjump" highlightClick="1"/>
          </p:cNvPr>
          <p:cNvSpPr/>
          <p:nvPr/>
        </p:nvSpPr>
        <p:spPr>
          <a:xfrm>
            <a:off x="1242013" y="5629244"/>
            <a:ext cx="521208" cy="52120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eselý obličej 48"/>
          <p:cNvSpPr/>
          <p:nvPr/>
        </p:nvSpPr>
        <p:spPr>
          <a:xfrm>
            <a:off x="2195736" y="3369746"/>
            <a:ext cx="457200" cy="457200"/>
          </a:xfrm>
          <a:prstGeom prst="smileyFace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C0099"/>
              </a:solidFill>
            </a:endParaRPr>
          </a:p>
        </p:txBody>
      </p:sp>
      <p:sp>
        <p:nvSpPr>
          <p:cNvPr id="50" name="Veselý obličej 49"/>
          <p:cNvSpPr/>
          <p:nvPr/>
        </p:nvSpPr>
        <p:spPr>
          <a:xfrm>
            <a:off x="2195736" y="4149080"/>
            <a:ext cx="457200" cy="457200"/>
          </a:xfrm>
          <a:prstGeom prst="smileyFace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C0099"/>
              </a:solidFill>
            </a:endParaRPr>
          </a:p>
        </p:txBody>
      </p:sp>
      <p:sp>
        <p:nvSpPr>
          <p:cNvPr id="51" name="Veselý obličej 50"/>
          <p:cNvSpPr/>
          <p:nvPr/>
        </p:nvSpPr>
        <p:spPr>
          <a:xfrm>
            <a:off x="2195736" y="4909164"/>
            <a:ext cx="457200" cy="457200"/>
          </a:xfrm>
          <a:prstGeom prst="smileyFace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C0099"/>
              </a:solidFill>
            </a:endParaRPr>
          </a:p>
        </p:txBody>
      </p:sp>
      <p:sp>
        <p:nvSpPr>
          <p:cNvPr id="52" name="Veselý obličej 51"/>
          <p:cNvSpPr/>
          <p:nvPr/>
        </p:nvSpPr>
        <p:spPr>
          <a:xfrm>
            <a:off x="2195736" y="5719861"/>
            <a:ext cx="457200" cy="457200"/>
          </a:xfrm>
          <a:prstGeom prst="smileyFace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C0099"/>
              </a:solidFill>
            </a:endParaRPr>
          </a:p>
        </p:txBody>
      </p:sp>
      <p:sp>
        <p:nvSpPr>
          <p:cNvPr id="53" name="Tlačítko akce: Dopředu nebo Další 52">
            <a:hlinkClick r:id="rId7" action="ppaction://hlinksldjump" highlightClick="1"/>
          </p:cNvPr>
          <p:cNvSpPr/>
          <p:nvPr/>
        </p:nvSpPr>
        <p:spPr>
          <a:xfrm>
            <a:off x="3021997" y="2592332"/>
            <a:ext cx="521208" cy="521208"/>
          </a:xfrm>
          <a:prstGeom prst="actionButtonForwardNext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Tlačítko akce: Dopředu nebo Další 53">
            <a:hlinkClick r:id="rId8" action="ppaction://hlinksldjump" highlightClick="1"/>
          </p:cNvPr>
          <p:cNvSpPr/>
          <p:nvPr/>
        </p:nvSpPr>
        <p:spPr>
          <a:xfrm>
            <a:off x="3021997" y="3324988"/>
            <a:ext cx="521208" cy="521208"/>
          </a:xfrm>
          <a:prstGeom prst="actionButtonForwardNext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Tlačítko akce: Dopředu nebo Další 54">
            <a:hlinkClick r:id="rId9" action="ppaction://hlinksldjump" highlightClick="1"/>
          </p:cNvPr>
          <p:cNvSpPr/>
          <p:nvPr/>
        </p:nvSpPr>
        <p:spPr>
          <a:xfrm>
            <a:off x="3021997" y="4117076"/>
            <a:ext cx="521208" cy="521208"/>
          </a:xfrm>
          <a:prstGeom prst="actionButtonForwardNext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Tlačítko akce: Dopředu nebo Další 55">
            <a:hlinkClick r:id="rId10" action="ppaction://hlinksldjump" highlightClick="1"/>
          </p:cNvPr>
          <p:cNvSpPr/>
          <p:nvPr/>
        </p:nvSpPr>
        <p:spPr>
          <a:xfrm>
            <a:off x="3021997" y="4909164"/>
            <a:ext cx="521208" cy="521208"/>
          </a:xfrm>
          <a:prstGeom prst="actionButtonForwardNext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Tlačítko akce: Dopředu nebo Další 56">
            <a:hlinkClick r:id="rId11" action="ppaction://hlinksldjump" highlightClick="1"/>
          </p:cNvPr>
          <p:cNvSpPr/>
          <p:nvPr/>
        </p:nvSpPr>
        <p:spPr>
          <a:xfrm>
            <a:off x="3021997" y="5629244"/>
            <a:ext cx="521208" cy="521208"/>
          </a:xfrm>
          <a:prstGeom prst="actionButtonForwardNext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Tlačítko akce: Dopředu nebo Další 57">
            <a:hlinkClick r:id="rId12" action="ppaction://hlinksldjump" highlightClick="1"/>
          </p:cNvPr>
          <p:cNvSpPr/>
          <p:nvPr/>
        </p:nvSpPr>
        <p:spPr>
          <a:xfrm>
            <a:off x="4788024" y="2592332"/>
            <a:ext cx="521208" cy="521208"/>
          </a:xfrm>
          <a:prstGeom prst="actionButtonForwardNext">
            <a:avLst/>
          </a:prstGeom>
          <a:solidFill>
            <a:srgbClr val="CC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eselý obličej 58"/>
          <p:cNvSpPr/>
          <p:nvPr/>
        </p:nvSpPr>
        <p:spPr>
          <a:xfrm>
            <a:off x="3995936" y="2624336"/>
            <a:ext cx="457200" cy="457200"/>
          </a:xfrm>
          <a:prstGeom prst="smileyFace">
            <a:avLst/>
          </a:prstGeom>
          <a:solidFill>
            <a:srgbClr val="CC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C0099"/>
              </a:solidFill>
            </a:endParaRPr>
          </a:p>
        </p:txBody>
      </p:sp>
      <p:sp>
        <p:nvSpPr>
          <p:cNvPr id="63" name="Veselý obličej 62"/>
          <p:cNvSpPr/>
          <p:nvPr/>
        </p:nvSpPr>
        <p:spPr>
          <a:xfrm>
            <a:off x="3995936" y="3356992"/>
            <a:ext cx="457200" cy="457200"/>
          </a:xfrm>
          <a:prstGeom prst="smileyFace">
            <a:avLst/>
          </a:prstGeom>
          <a:solidFill>
            <a:srgbClr val="CC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C0099"/>
              </a:solidFill>
            </a:endParaRPr>
          </a:p>
        </p:txBody>
      </p:sp>
      <p:sp>
        <p:nvSpPr>
          <p:cNvPr id="64" name="Veselý obličej 63"/>
          <p:cNvSpPr/>
          <p:nvPr/>
        </p:nvSpPr>
        <p:spPr>
          <a:xfrm>
            <a:off x="3995936" y="4149080"/>
            <a:ext cx="457200" cy="457200"/>
          </a:xfrm>
          <a:prstGeom prst="smileyFace">
            <a:avLst/>
          </a:prstGeom>
          <a:solidFill>
            <a:srgbClr val="CC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C0099"/>
              </a:solidFill>
            </a:endParaRPr>
          </a:p>
        </p:txBody>
      </p:sp>
      <p:sp>
        <p:nvSpPr>
          <p:cNvPr id="65" name="Veselý obličej 64"/>
          <p:cNvSpPr/>
          <p:nvPr/>
        </p:nvSpPr>
        <p:spPr>
          <a:xfrm>
            <a:off x="3995936" y="5661248"/>
            <a:ext cx="457200" cy="457200"/>
          </a:xfrm>
          <a:prstGeom prst="smileyFace">
            <a:avLst/>
          </a:prstGeom>
          <a:solidFill>
            <a:srgbClr val="CC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C0099"/>
              </a:solidFill>
            </a:endParaRPr>
          </a:p>
        </p:txBody>
      </p:sp>
      <p:sp>
        <p:nvSpPr>
          <p:cNvPr id="66" name="Veselý obličej 65"/>
          <p:cNvSpPr/>
          <p:nvPr/>
        </p:nvSpPr>
        <p:spPr>
          <a:xfrm>
            <a:off x="3995936" y="4909164"/>
            <a:ext cx="457200" cy="457200"/>
          </a:xfrm>
          <a:prstGeom prst="smileyFace">
            <a:avLst/>
          </a:prstGeom>
          <a:solidFill>
            <a:srgbClr val="CC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C0099"/>
              </a:solidFill>
            </a:endParaRPr>
          </a:p>
        </p:txBody>
      </p:sp>
      <p:sp>
        <p:nvSpPr>
          <p:cNvPr id="67" name="Tlačítko akce: Dopředu nebo Další 66">
            <a:hlinkClick r:id="rId13" action="ppaction://hlinksldjump" highlightClick="1"/>
          </p:cNvPr>
          <p:cNvSpPr/>
          <p:nvPr/>
        </p:nvSpPr>
        <p:spPr>
          <a:xfrm>
            <a:off x="4788024" y="3369746"/>
            <a:ext cx="521208" cy="521208"/>
          </a:xfrm>
          <a:prstGeom prst="actionButtonForwardNext">
            <a:avLst/>
          </a:prstGeom>
          <a:solidFill>
            <a:srgbClr val="CC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Tlačítko akce: Dopředu nebo Další 67">
            <a:hlinkClick r:id="rId14" action="ppaction://hlinksldjump" highlightClick="1"/>
          </p:cNvPr>
          <p:cNvSpPr/>
          <p:nvPr/>
        </p:nvSpPr>
        <p:spPr>
          <a:xfrm>
            <a:off x="4788024" y="4117076"/>
            <a:ext cx="521208" cy="521208"/>
          </a:xfrm>
          <a:prstGeom prst="actionButtonForwardNext">
            <a:avLst/>
          </a:prstGeom>
          <a:solidFill>
            <a:srgbClr val="CC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Tlačítko akce: Dopředu nebo Další 68">
            <a:hlinkClick r:id="rId15" action="ppaction://hlinksldjump" highlightClick="1"/>
          </p:cNvPr>
          <p:cNvSpPr/>
          <p:nvPr/>
        </p:nvSpPr>
        <p:spPr>
          <a:xfrm>
            <a:off x="4788024" y="4877160"/>
            <a:ext cx="521208" cy="521208"/>
          </a:xfrm>
          <a:prstGeom prst="actionButtonForwardNext">
            <a:avLst/>
          </a:prstGeom>
          <a:solidFill>
            <a:srgbClr val="CC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Tlačítko akce: Dopředu nebo Další 69">
            <a:hlinkClick r:id="rId16" action="ppaction://hlinksldjump" highlightClick="1"/>
          </p:cNvPr>
          <p:cNvSpPr/>
          <p:nvPr/>
        </p:nvSpPr>
        <p:spPr>
          <a:xfrm>
            <a:off x="4788024" y="5629244"/>
            <a:ext cx="521208" cy="521208"/>
          </a:xfrm>
          <a:prstGeom prst="actionButtonForwardNext">
            <a:avLst/>
          </a:prstGeom>
          <a:solidFill>
            <a:srgbClr val="CC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Tlačítko akce: Dopředu nebo Další 70">
            <a:hlinkClick r:id="rId17" action="ppaction://hlinksldjump" highlightClick="1"/>
          </p:cNvPr>
          <p:cNvSpPr/>
          <p:nvPr/>
        </p:nvSpPr>
        <p:spPr>
          <a:xfrm>
            <a:off x="6588224" y="2560328"/>
            <a:ext cx="521208" cy="521208"/>
          </a:xfrm>
          <a:prstGeom prst="actionButtonForwardNex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Veselý obličej 71"/>
          <p:cNvSpPr/>
          <p:nvPr/>
        </p:nvSpPr>
        <p:spPr>
          <a:xfrm>
            <a:off x="5724128" y="2592332"/>
            <a:ext cx="457200" cy="457200"/>
          </a:xfrm>
          <a:prstGeom prst="smileyFace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C0099"/>
              </a:solidFill>
            </a:endParaRPr>
          </a:p>
        </p:txBody>
      </p:sp>
      <p:sp>
        <p:nvSpPr>
          <p:cNvPr id="73" name="Veselý obličej 72"/>
          <p:cNvSpPr/>
          <p:nvPr/>
        </p:nvSpPr>
        <p:spPr>
          <a:xfrm>
            <a:off x="5781747" y="5714466"/>
            <a:ext cx="457200" cy="457200"/>
          </a:xfrm>
          <a:prstGeom prst="smileyFace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C0099"/>
              </a:solidFill>
            </a:endParaRPr>
          </a:p>
        </p:txBody>
      </p:sp>
      <p:sp>
        <p:nvSpPr>
          <p:cNvPr id="74" name="Veselý obličej 73"/>
          <p:cNvSpPr/>
          <p:nvPr/>
        </p:nvSpPr>
        <p:spPr>
          <a:xfrm>
            <a:off x="5800328" y="4909164"/>
            <a:ext cx="457200" cy="457200"/>
          </a:xfrm>
          <a:prstGeom prst="smileyFace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C0099"/>
              </a:solidFill>
            </a:endParaRPr>
          </a:p>
        </p:txBody>
      </p:sp>
      <p:sp>
        <p:nvSpPr>
          <p:cNvPr id="75" name="Veselý obličej 74"/>
          <p:cNvSpPr/>
          <p:nvPr/>
        </p:nvSpPr>
        <p:spPr>
          <a:xfrm>
            <a:off x="5800328" y="4149080"/>
            <a:ext cx="457200" cy="457200"/>
          </a:xfrm>
          <a:prstGeom prst="smileyFace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C0099"/>
              </a:solidFill>
            </a:endParaRPr>
          </a:p>
        </p:txBody>
      </p:sp>
      <p:sp>
        <p:nvSpPr>
          <p:cNvPr id="76" name="Veselý obličej 75"/>
          <p:cNvSpPr/>
          <p:nvPr/>
        </p:nvSpPr>
        <p:spPr>
          <a:xfrm>
            <a:off x="5724128" y="3388996"/>
            <a:ext cx="457200" cy="457200"/>
          </a:xfrm>
          <a:prstGeom prst="smileyFace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C0099"/>
              </a:solidFill>
            </a:endParaRPr>
          </a:p>
        </p:txBody>
      </p:sp>
      <p:sp>
        <p:nvSpPr>
          <p:cNvPr id="77" name="Tlačítko akce: Dopředu nebo Další 76">
            <a:hlinkClick r:id="rId18" action="ppaction://hlinksldjump" highlightClick="1"/>
          </p:cNvPr>
          <p:cNvSpPr/>
          <p:nvPr/>
        </p:nvSpPr>
        <p:spPr>
          <a:xfrm>
            <a:off x="6588224" y="3369746"/>
            <a:ext cx="521208" cy="521208"/>
          </a:xfrm>
          <a:prstGeom prst="actionButtonForwardNex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Tlačítko akce: Dopředu nebo Další 77">
            <a:hlinkClick r:id="rId19" action="ppaction://hlinksldjump" highlightClick="1"/>
          </p:cNvPr>
          <p:cNvSpPr/>
          <p:nvPr/>
        </p:nvSpPr>
        <p:spPr>
          <a:xfrm>
            <a:off x="6588224" y="4149080"/>
            <a:ext cx="521208" cy="521208"/>
          </a:xfrm>
          <a:prstGeom prst="actionButtonForwardNex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Tlačítko akce: Dopředu nebo Další 78">
            <a:hlinkClick r:id="rId20" action="ppaction://hlinksldjump" highlightClick="1"/>
          </p:cNvPr>
          <p:cNvSpPr/>
          <p:nvPr/>
        </p:nvSpPr>
        <p:spPr>
          <a:xfrm>
            <a:off x="6588224" y="4877160"/>
            <a:ext cx="521208" cy="521208"/>
          </a:xfrm>
          <a:prstGeom prst="actionButtonForwardNex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Tlačítko akce: Dopředu nebo Další 79">
            <a:hlinkClick r:id="rId21" action="ppaction://hlinksldjump" highlightClick="1"/>
          </p:cNvPr>
          <p:cNvSpPr/>
          <p:nvPr/>
        </p:nvSpPr>
        <p:spPr>
          <a:xfrm>
            <a:off x="6588224" y="5678167"/>
            <a:ext cx="521208" cy="521208"/>
          </a:xfrm>
          <a:prstGeom prst="actionButtonForwardNex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Tlačítko akce: Dopředu nebo Další 80">
            <a:hlinkClick r:id="rId22" action="ppaction://hlinksldjump" highlightClick="1"/>
          </p:cNvPr>
          <p:cNvSpPr/>
          <p:nvPr/>
        </p:nvSpPr>
        <p:spPr>
          <a:xfrm>
            <a:off x="8388424" y="2560328"/>
            <a:ext cx="521208" cy="521208"/>
          </a:xfrm>
          <a:prstGeom prst="actionButtonForwardNext">
            <a:avLst/>
          </a:prstGeom>
          <a:solidFill>
            <a:srgbClr val="0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Veselý obličej 81"/>
          <p:cNvSpPr/>
          <p:nvPr/>
        </p:nvSpPr>
        <p:spPr>
          <a:xfrm>
            <a:off x="7551890" y="2624336"/>
            <a:ext cx="457200" cy="457200"/>
          </a:xfrm>
          <a:prstGeom prst="smileyFace">
            <a:avLst/>
          </a:prstGeom>
          <a:solidFill>
            <a:srgbClr val="0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C0099"/>
              </a:solidFill>
            </a:endParaRPr>
          </a:p>
        </p:txBody>
      </p:sp>
      <p:sp>
        <p:nvSpPr>
          <p:cNvPr id="83" name="Veselý obličej 82"/>
          <p:cNvSpPr/>
          <p:nvPr/>
        </p:nvSpPr>
        <p:spPr>
          <a:xfrm>
            <a:off x="7539198" y="3401750"/>
            <a:ext cx="457200" cy="457200"/>
          </a:xfrm>
          <a:prstGeom prst="smileyFace">
            <a:avLst/>
          </a:prstGeom>
          <a:solidFill>
            <a:srgbClr val="0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C0099"/>
              </a:solidFill>
            </a:endParaRPr>
          </a:p>
        </p:txBody>
      </p:sp>
      <p:sp>
        <p:nvSpPr>
          <p:cNvPr id="84" name="Veselý obličej 83"/>
          <p:cNvSpPr/>
          <p:nvPr/>
        </p:nvSpPr>
        <p:spPr>
          <a:xfrm>
            <a:off x="7551890" y="4182616"/>
            <a:ext cx="457200" cy="457200"/>
          </a:xfrm>
          <a:prstGeom prst="smileyFace">
            <a:avLst/>
          </a:prstGeom>
          <a:solidFill>
            <a:srgbClr val="0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C0099"/>
              </a:solidFill>
            </a:endParaRPr>
          </a:p>
        </p:txBody>
      </p:sp>
      <p:sp>
        <p:nvSpPr>
          <p:cNvPr id="85" name="Veselý obličej 84"/>
          <p:cNvSpPr/>
          <p:nvPr/>
        </p:nvSpPr>
        <p:spPr>
          <a:xfrm>
            <a:off x="7539198" y="4941168"/>
            <a:ext cx="457200" cy="457200"/>
          </a:xfrm>
          <a:prstGeom prst="smileyFace">
            <a:avLst/>
          </a:prstGeom>
          <a:solidFill>
            <a:srgbClr val="0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C0099"/>
              </a:solidFill>
            </a:endParaRPr>
          </a:p>
        </p:txBody>
      </p:sp>
      <p:sp>
        <p:nvSpPr>
          <p:cNvPr id="86" name="Veselý obličej 85"/>
          <p:cNvSpPr/>
          <p:nvPr/>
        </p:nvSpPr>
        <p:spPr>
          <a:xfrm>
            <a:off x="7551890" y="5714466"/>
            <a:ext cx="457200" cy="457200"/>
          </a:xfrm>
          <a:prstGeom prst="smileyFace">
            <a:avLst/>
          </a:prstGeom>
          <a:solidFill>
            <a:srgbClr val="0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C0099"/>
              </a:solidFill>
            </a:endParaRPr>
          </a:p>
        </p:txBody>
      </p:sp>
      <p:sp>
        <p:nvSpPr>
          <p:cNvPr id="87" name="Tlačítko akce: Dopředu nebo Další 86">
            <a:hlinkClick r:id="rId23" action="ppaction://hlinksldjump" highlightClick="1"/>
          </p:cNvPr>
          <p:cNvSpPr/>
          <p:nvPr/>
        </p:nvSpPr>
        <p:spPr>
          <a:xfrm>
            <a:off x="8388424" y="3356992"/>
            <a:ext cx="521208" cy="521208"/>
          </a:xfrm>
          <a:prstGeom prst="actionButtonForwardNext">
            <a:avLst/>
          </a:prstGeom>
          <a:solidFill>
            <a:srgbClr val="0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Tlačítko akce: Dopředu nebo Další 87">
            <a:hlinkClick r:id="rId24" action="ppaction://hlinksldjump" highlightClick="1"/>
          </p:cNvPr>
          <p:cNvSpPr/>
          <p:nvPr/>
        </p:nvSpPr>
        <p:spPr>
          <a:xfrm>
            <a:off x="8388424" y="4150612"/>
            <a:ext cx="521208" cy="521208"/>
          </a:xfrm>
          <a:prstGeom prst="actionButtonForwardNext">
            <a:avLst/>
          </a:prstGeom>
          <a:solidFill>
            <a:srgbClr val="0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Tlačítko akce: Dopředu nebo Další 88">
            <a:hlinkClick r:id="rId25" action="ppaction://hlinksldjump" highlightClick="1"/>
          </p:cNvPr>
          <p:cNvSpPr/>
          <p:nvPr/>
        </p:nvSpPr>
        <p:spPr>
          <a:xfrm>
            <a:off x="8388424" y="4877160"/>
            <a:ext cx="521208" cy="521208"/>
          </a:xfrm>
          <a:prstGeom prst="actionButtonForwardNext">
            <a:avLst/>
          </a:prstGeom>
          <a:solidFill>
            <a:srgbClr val="0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Tlačítko akce: Dopředu nebo Další 89">
            <a:hlinkClick r:id="rId26" action="ppaction://hlinksldjump" highlightClick="1"/>
          </p:cNvPr>
          <p:cNvSpPr/>
          <p:nvPr/>
        </p:nvSpPr>
        <p:spPr>
          <a:xfrm>
            <a:off x="8388424" y="5682462"/>
            <a:ext cx="521208" cy="521208"/>
          </a:xfrm>
          <a:prstGeom prst="actionButtonForwardNext">
            <a:avLst/>
          </a:prstGeom>
          <a:solidFill>
            <a:srgbClr val="0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3377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1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3" dur="1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1" dur="1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154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5" fill="hold">
                      <p:stCondLst>
                        <p:cond delay="0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9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1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5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178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9" fill="hold">
                      <p:stCondLst>
                        <p:cond delay="0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3" dur="1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186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7" fill="hold">
                      <p:stCondLst>
                        <p:cond delay="0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1" dur="1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2" dur="1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1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>
                      <p:stCondLst>
                        <p:cond delay="0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9" dur="1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0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</p:childTnLst>
        </p:cTn>
      </p:par>
    </p:tnLst>
    <p:bldLst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9" grpId="0" animBg="1"/>
      <p:bldP spid="50" grpId="0" animBg="1"/>
      <p:bldP spid="51" grpId="0" animBg="1"/>
      <p:bldP spid="52" grpId="0" animBg="1"/>
      <p:bldP spid="59" grpId="0" animBg="1"/>
      <p:bldP spid="63" grpId="0" animBg="1"/>
      <p:bldP spid="64" grpId="0" animBg="1"/>
      <p:bldP spid="65" grpId="0" animBg="1"/>
      <p:bldP spid="66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82" grpId="0" animBg="1"/>
      <p:bldP spid="83" grpId="0" animBg="1"/>
      <p:bldP spid="84" grpId="0" animBg="1"/>
      <p:bldP spid="85" grpId="0" animBg="1"/>
      <p:bldP spid="8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dirty="0" smtClean="0">
                <a:solidFill>
                  <a:srgbClr val="0000CC"/>
                </a:solidFill>
              </a:rPr>
              <a:t>Co je to atmosféra</a:t>
            </a:r>
            <a:endParaRPr lang="cs-CZ" sz="8000" dirty="0">
              <a:solidFill>
                <a:srgbClr val="0000CC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404664"/>
            <a:ext cx="6400800" cy="1752600"/>
          </a:xfrm>
        </p:spPr>
        <p:txBody>
          <a:bodyPr/>
          <a:lstStyle/>
          <a:p>
            <a:r>
              <a:rPr lang="cs-CZ" dirty="0" smtClean="0">
                <a:solidFill>
                  <a:srgbClr val="0000CC"/>
                </a:solidFill>
              </a:rPr>
              <a:t>Atmosféra - 100</a:t>
            </a:r>
            <a:endParaRPr lang="cs-CZ" dirty="0">
              <a:solidFill>
                <a:srgbClr val="0000CC"/>
              </a:solidFill>
            </a:endParaRPr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3995936" y="5157192"/>
            <a:ext cx="1042416" cy="104241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4635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dirty="0" smtClean="0">
                <a:solidFill>
                  <a:srgbClr val="0000CC"/>
                </a:solidFill>
              </a:rPr>
              <a:t>Složení vzduchu </a:t>
            </a:r>
            <a:endParaRPr lang="cs-CZ" sz="8000" dirty="0">
              <a:solidFill>
                <a:srgbClr val="0000CC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404664"/>
            <a:ext cx="6400800" cy="1752600"/>
          </a:xfrm>
        </p:spPr>
        <p:txBody>
          <a:bodyPr/>
          <a:lstStyle/>
          <a:p>
            <a:r>
              <a:rPr lang="cs-CZ" dirty="0">
                <a:solidFill>
                  <a:srgbClr val="0000CC"/>
                </a:solidFill>
              </a:rPr>
              <a:t>Atmosféra - </a:t>
            </a:r>
            <a:r>
              <a:rPr lang="cs-CZ" dirty="0" smtClean="0">
                <a:solidFill>
                  <a:srgbClr val="0000CC"/>
                </a:solidFill>
              </a:rPr>
              <a:t>200</a:t>
            </a:r>
            <a:endParaRPr lang="cs-CZ" dirty="0">
              <a:solidFill>
                <a:srgbClr val="0000CC"/>
              </a:solidFill>
            </a:endParaRPr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3995936" y="5157192"/>
            <a:ext cx="1042416" cy="104241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419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dirty="0" smtClean="0">
                <a:solidFill>
                  <a:srgbClr val="0000CC"/>
                </a:solidFill>
              </a:rPr>
              <a:t>Co je to počasí </a:t>
            </a:r>
            <a:endParaRPr lang="cs-CZ" sz="8000" dirty="0">
              <a:solidFill>
                <a:srgbClr val="0000CC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404664"/>
            <a:ext cx="6400800" cy="1752600"/>
          </a:xfrm>
        </p:spPr>
        <p:txBody>
          <a:bodyPr/>
          <a:lstStyle/>
          <a:p>
            <a:r>
              <a:rPr lang="cs-CZ" dirty="0">
                <a:solidFill>
                  <a:srgbClr val="0000CC"/>
                </a:solidFill>
              </a:rPr>
              <a:t>Atmosféra - </a:t>
            </a:r>
            <a:r>
              <a:rPr lang="cs-CZ" dirty="0" smtClean="0">
                <a:solidFill>
                  <a:srgbClr val="0000CC"/>
                </a:solidFill>
              </a:rPr>
              <a:t>300</a:t>
            </a:r>
            <a:endParaRPr lang="cs-CZ" dirty="0">
              <a:solidFill>
                <a:srgbClr val="0000CC"/>
              </a:solidFill>
            </a:endParaRPr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3995936" y="5157192"/>
            <a:ext cx="1042416" cy="104241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7729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8000" dirty="0">
                <a:solidFill>
                  <a:srgbClr val="0000CC"/>
                </a:solidFill>
              </a:rPr>
              <a:t>Vyjmenuj 5 věcí, které sledujeme u počasí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404664"/>
            <a:ext cx="6400800" cy="1752600"/>
          </a:xfrm>
        </p:spPr>
        <p:txBody>
          <a:bodyPr/>
          <a:lstStyle/>
          <a:p>
            <a:r>
              <a:rPr lang="cs-CZ" dirty="0">
                <a:solidFill>
                  <a:srgbClr val="0000CC"/>
                </a:solidFill>
              </a:rPr>
              <a:t>Atmosféra - </a:t>
            </a:r>
            <a:r>
              <a:rPr lang="cs-CZ" dirty="0" smtClean="0">
                <a:solidFill>
                  <a:srgbClr val="0000CC"/>
                </a:solidFill>
              </a:rPr>
              <a:t>400</a:t>
            </a:r>
            <a:endParaRPr lang="cs-CZ" dirty="0">
              <a:solidFill>
                <a:srgbClr val="0000CC"/>
              </a:solidFill>
            </a:endParaRPr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3995936" y="5157192"/>
            <a:ext cx="1042416" cy="104241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7729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8000" dirty="0" smtClean="0">
                <a:solidFill>
                  <a:srgbClr val="0000CC"/>
                </a:solidFill>
              </a:rPr>
              <a:t>vyjmenuj 3 části atmosféry</a:t>
            </a:r>
            <a:endParaRPr lang="cs-CZ" sz="8000" dirty="0">
              <a:solidFill>
                <a:srgbClr val="0000CC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404664"/>
            <a:ext cx="6400800" cy="1752600"/>
          </a:xfrm>
        </p:spPr>
        <p:txBody>
          <a:bodyPr/>
          <a:lstStyle/>
          <a:p>
            <a:r>
              <a:rPr lang="cs-CZ" dirty="0">
                <a:solidFill>
                  <a:srgbClr val="0000CC"/>
                </a:solidFill>
              </a:rPr>
              <a:t>Atmosféra - </a:t>
            </a:r>
            <a:r>
              <a:rPr lang="cs-CZ" dirty="0" smtClean="0">
                <a:solidFill>
                  <a:srgbClr val="0000CC"/>
                </a:solidFill>
              </a:rPr>
              <a:t>500</a:t>
            </a:r>
            <a:endParaRPr lang="cs-CZ" dirty="0">
              <a:solidFill>
                <a:srgbClr val="0000CC"/>
              </a:solidFill>
            </a:endParaRPr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3995936" y="5157192"/>
            <a:ext cx="1042416" cy="104241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7729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8000" dirty="0" smtClean="0">
                <a:solidFill>
                  <a:srgbClr val="CC0099"/>
                </a:solidFill>
              </a:rPr>
              <a:t>Co je to hydrosféra </a:t>
            </a:r>
            <a:endParaRPr lang="cs-CZ" sz="8000" dirty="0">
              <a:solidFill>
                <a:srgbClr val="CC0099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404664"/>
            <a:ext cx="6400800" cy="1752600"/>
          </a:xfrm>
        </p:spPr>
        <p:txBody>
          <a:bodyPr/>
          <a:lstStyle/>
          <a:p>
            <a:r>
              <a:rPr lang="cs-CZ" dirty="0" smtClean="0">
                <a:solidFill>
                  <a:srgbClr val="CC0099"/>
                </a:solidFill>
              </a:rPr>
              <a:t>Hydrosféra - 100</a:t>
            </a:r>
            <a:endParaRPr lang="cs-CZ" dirty="0">
              <a:solidFill>
                <a:srgbClr val="CC0099"/>
              </a:solidFill>
            </a:endParaRPr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3995936" y="5157192"/>
            <a:ext cx="1042416" cy="1042416"/>
          </a:xfrm>
          <a:prstGeom prst="actionButtonHome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7729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8000" dirty="0" smtClean="0">
                <a:solidFill>
                  <a:srgbClr val="CC0099"/>
                </a:solidFill>
              </a:rPr>
              <a:t>Jak hydrosféru dělíme </a:t>
            </a:r>
            <a:endParaRPr lang="cs-CZ" sz="8000" dirty="0">
              <a:solidFill>
                <a:srgbClr val="CC0099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404664"/>
            <a:ext cx="6400800" cy="1752600"/>
          </a:xfrm>
        </p:spPr>
        <p:txBody>
          <a:bodyPr/>
          <a:lstStyle/>
          <a:p>
            <a:r>
              <a:rPr lang="cs-CZ" dirty="0">
                <a:solidFill>
                  <a:srgbClr val="CC0099"/>
                </a:solidFill>
              </a:rPr>
              <a:t>Hydrosféra - </a:t>
            </a:r>
            <a:r>
              <a:rPr lang="cs-CZ" dirty="0" smtClean="0">
                <a:solidFill>
                  <a:srgbClr val="CC0099"/>
                </a:solidFill>
              </a:rPr>
              <a:t>200</a:t>
            </a:r>
            <a:endParaRPr lang="cs-CZ" dirty="0">
              <a:solidFill>
                <a:srgbClr val="CC0099"/>
              </a:solidFill>
            </a:endParaRPr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3995936" y="5157192"/>
            <a:ext cx="1042416" cy="1042416"/>
          </a:xfrm>
          <a:prstGeom prst="actionButtonHome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0823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8000" dirty="0" smtClean="0">
                <a:solidFill>
                  <a:srgbClr val="CC0099"/>
                </a:solidFill>
              </a:rPr>
              <a:t>Popiš oběh vody na Zemi</a:t>
            </a:r>
            <a:endParaRPr lang="cs-CZ" sz="8000" dirty="0">
              <a:solidFill>
                <a:srgbClr val="CC0099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404664"/>
            <a:ext cx="6400800" cy="1752600"/>
          </a:xfrm>
        </p:spPr>
        <p:txBody>
          <a:bodyPr/>
          <a:lstStyle/>
          <a:p>
            <a:r>
              <a:rPr lang="cs-CZ" dirty="0">
                <a:solidFill>
                  <a:srgbClr val="CC0099"/>
                </a:solidFill>
              </a:rPr>
              <a:t>Hydrosféra - </a:t>
            </a:r>
            <a:r>
              <a:rPr lang="cs-CZ" dirty="0" smtClean="0">
                <a:solidFill>
                  <a:srgbClr val="CC0099"/>
                </a:solidFill>
              </a:rPr>
              <a:t>300</a:t>
            </a:r>
            <a:endParaRPr lang="cs-CZ" dirty="0">
              <a:solidFill>
                <a:srgbClr val="CC0099"/>
              </a:solidFill>
            </a:endParaRPr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3995936" y="5157192"/>
            <a:ext cx="1042416" cy="1042416"/>
          </a:xfrm>
          <a:prstGeom prst="actionButtonHome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0823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dirty="0" smtClean="0">
                <a:solidFill>
                  <a:srgbClr val="CC0099"/>
                </a:solidFill>
              </a:rPr>
              <a:t>Co je to pramen </a:t>
            </a:r>
            <a:endParaRPr lang="cs-CZ" sz="8000" dirty="0">
              <a:solidFill>
                <a:srgbClr val="CC0099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404664"/>
            <a:ext cx="6400800" cy="1752600"/>
          </a:xfrm>
        </p:spPr>
        <p:txBody>
          <a:bodyPr/>
          <a:lstStyle/>
          <a:p>
            <a:r>
              <a:rPr lang="cs-CZ" dirty="0">
                <a:solidFill>
                  <a:srgbClr val="CC0099"/>
                </a:solidFill>
              </a:rPr>
              <a:t>Hydrosféra - </a:t>
            </a:r>
            <a:r>
              <a:rPr lang="cs-CZ" dirty="0" smtClean="0">
                <a:solidFill>
                  <a:srgbClr val="CC0099"/>
                </a:solidFill>
              </a:rPr>
              <a:t>400</a:t>
            </a:r>
            <a:endParaRPr lang="cs-CZ" dirty="0">
              <a:solidFill>
                <a:srgbClr val="CC0099"/>
              </a:solidFill>
            </a:endParaRPr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3995936" y="5157192"/>
            <a:ext cx="1042416" cy="1042416"/>
          </a:xfrm>
          <a:prstGeom prst="actionButtonHome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0823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8000" dirty="0" smtClean="0">
                <a:solidFill>
                  <a:srgbClr val="CC0099"/>
                </a:solidFill>
              </a:rPr>
              <a:t>Co je to sněžná čára</a:t>
            </a:r>
            <a:endParaRPr lang="cs-CZ" sz="8000" dirty="0">
              <a:solidFill>
                <a:srgbClr val="CC0099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404664"/>
            <a:ext cx="6400800" cy="1752600"/>
          </a:xfrm>
        </p:spPr>
        <p:txBody>
          <a:bodyPr/>
          <a:lstStyle/>
          <a:p>
            <a:r>
              <a:rPr lang="cs-CZ" dirty="0">
                <a:solidFill>
                  <a:srgbClr val="CC0099"/>
                </a:solidFill>
              </a:rPr>
              <a:t>Hydrosféra - </a:t>
            </a:r>
            <a:r>
              <a:rPr lang="cs-CZ" dirty="0" smtClean="0">
                <a:solidFill>
                  <a:srgbClr val="CC0099"/>
                </a:solidFill>
              </a:rPr>
              <a:t>500</a:t>
            </a:r>
            <a:endParaRPr lang="cs-CZ" dirty="0">
              <a:solidFill>
                <a:srgbClr val="CC0099"/>
              </a:solidFill>
            </a:endParaRPr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3995936" y="5157192"/>
            <a:ext cx="1042416" cy="1042416"/>
          </a:xfrm>
          <a:prstGeom prst="actionButtonHome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0823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8000" dirty="0" smtClean="0">
                <a:solidFill>
                  <a:srgbClr val="CC0000"/>
                </a:solidFill>
              </a:rPr>
              <a:t>Co patří do biosféry </a:t>
            </a:r>
            <a:endParaRPr lang="cs-CZ" sz="8000" dirty="0">
              <a:solidFill>
                <a:srgbClr val="CC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404664"/>
            <a:ext cx="6400800" cy="1752600"/>
          </a:xfrm>
        </p:spPr>
        <p:txBody>
          <a:bodyPr/>
          <a:lstStyle/>
          <a:p>
            <a:r>
              <a:rPr lang="cs-CZ" dirty="0" smtClean="0">
                <a:solidFill>
                  <a:srgbClr val="CC0000"/>
                </a:solidFill>
              </a:rPr>
              <a:t>Biosféra - 100</a:t>
            </a:r>
            <a:endParaRPr lang="cs-CZ" dirty="0">
              <a:solidFill>
                <a:srgbClr val="CC0000"/>
              </a:solidFill>
            </a:endParaRPr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3995936" y="5157192"/>
            <a:ext cx="1042416" cy="1042416"/>
          </a:xfrm>
          <a:prstGeom prst="actionButtonHome">
            <a:avLst/>
          </a:prstGeom>
          <a:solidFill>
            <a:srgbClr val="CC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0823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8000" dirty="0" smtClean="0">
                <a:solidFill>
                  <a:srgbClr val="CC0000"/>
                </a:solidFill>
              </a:rPr>
              <a:t>Jaký vegetační pás je nejblíže rovníku</a:t>
            </a:r>
            <a:endParaRPr lang="cs-CZ" sz="8000" dirty="0">
              <a:solidFill>
                <a:srgbClr val="CC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404664"/>
            <a:ext cx="6400800" cy="1752600"/>
          </a:xfrm>
        </p:spPr>
        <p:txBody>
          <a:bodyPr/>
          <a:lstStyle/>
          <a:p>
            <a:r>
              <a:rPr lang="cs-CZ" dirty="0">
                <a:solidFill>
                  <a:srgbClr val="CC0000"/>
                </a:solidFill>
              </a:rPr>
              <a:t>Biosféra - </a:t>
            </a:r>
            <a:r>
              <a:rPr lang="cs-CZ" dirty="0" smtClean="0">
                <a:solidFill>
                  <a:srgbClr val="CC0000"/>
                </a:solidFill>
              </a:rPr>
              <a:t>200</a:t>
            </a:r>
            <a:endParaRPr lang="cs-CZ" dirty="0">
              <a:solidFill>
                <a:srgbClr val="CC0000"/>
              </a:solidFill>
            </a:endParaRPr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3995936" y="5157192"/>
            <a:ext cx="1042416" cy="1042416"/>
          </a:xfrm>
          <a:prstGeom prst="actionButtonHome">
            <a:avLst/>
          </a:prstGeom>
          <a:solidFill>
            <a:srgbClr val="CC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7555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8000" dirty="0" smtClean="0">
                <a:solidFill>
                  <a:srgbClr val="CC0000"/>
                </a:solidFill>
              </a:rPr>
              <a:t>pro jaký vegetační pás jsou typické výkyvy teplot </a:t>
            </a:r>
            <a:endParaRPr lang="cs-CZ" sz="8000" dirty="0">
              <a:solidFill>
                <a:srgbClr val="CC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404664"/>
            <a:ext cx="6400800" cy="1752600"/>
          </a:xfrm>
        </p:spPr>
        <p:txBody>
          <a:bodyPr/>
          <a:lstStyle/>
          <a:p>
            <a:r>
              <a:rPr lang="cs-CZ" dirty="0">
                <a:solidFill>
                  <a:srgbClr val="CC0000"/>
                </a:solidFill>
              </a:rPr>
              <a:t>Biosféra - </a:t>
            </a:r>
            <a:r>
              <a:rPr lang="cs-CZ" dirty="0" smtClean="0">
                <a:solidFill>
                  <a:srgbClr val="CC0000"/>
                </a:solidFill>
              </a:rPr>
              <a:t>300</a:t>
            </a:r>
            <a:endParaRPr lang="cs-CZ" dirty="0">
              <a:solidFill>
                <a:srgbClr val="CC0000"/>
              </a:solidFill>
            </a:endParaRPr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3995936" y="5157192"/>
            <a:ext cx="1042416" cy="1042416"/>
          </a:xfrm>
          <a:prstGeom prst="actionButtonHome">
            <a:avLst/>
          </a:prstGeom>
          <a:solidFill>
            <a:srgbClr val="CC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7555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8000" dirty="0" smtClean="0">
                <a:solidFill>
                  <a:srgbClr val="CC0000"/>
                </a:solidFill>
              </a:rPr>
              <a:t>Prérie, pampy a pusty jsou </a:t>
            </a:r>
            <a:r>
              <a:rPr lang="cs-CZ" sz="8000" smtClean="0">
                <a:solidFill>
                  <a:srgbClr val="CC0000"/>
                </a:solidFill>
              </a:rPr>
              <a:t>označení pro …</a:t>
            </a:r>
            <a:endParaRPr lang="cs-CZ" sz="8000" dirty="0">
              <a:solidFill>
                <a:srgbClr val="CC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404664"/>
            <a:ext cx="6400800" cy="1752600"/>
          </a:xfrm>
        </p:spPr>
        <p:txBody>
          <a:bodyPr/>
          <a:lstStyle/>
          <a:p>
            <a:r>
              <a:rPr lang="cs-CZ" dirty="0">
                <a:solidFill>
                  <a:srgbClr val="CC0000"/>
                </a:solidFill>
              </a:rPr>
              <a:t>Biosféra - </a:t>
            </a:r>
            <a:r>
              <a:rPr lang="cs-CZ" dirty="0" smtClean="0">
                <a:solidFill>
                  <a:srgbClr val="CC0000"/>
                </a:solidFill>
              </a:rPr>
              <a:t>400</a:t>
            </a:r>
            <a:endParaRPr lang="cs-CZ" dirty="0">
              <a:solidFill>
                <a:srgbClr val="CC0000"/>
              </a:solidFill>
            </a:endParaRPr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3995936" y="5157192"/>
            <a:ext cx="1042416" cy="1042416"/>
          </a:xfrm>
          <a:prstGeom prst="actionButtonHome">
            <a:avLst/>
          </a:prstGeom>
          <a:solidFill>
            <a:srgbClr val="CC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7555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8000" dirty="0">
                <a:solidFill>
                  <a:srgbClr val="CC0000"/>
                </a:solidFill>
              </a:rPr>
              <a:t>Vyjmenuj 5 subtropických rostlin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404664"/>
            <a:ext cx="6400800" cy="1752600"/>
          </a:xfrm>
        </p:spPr>
        <p:txBody>
          <a:bodyPr/>
          <a:lstStyle/>
          <a:p>
            <a:r>
              <a:rPr lang="cs-CZ" dirty="0">
                <a:solidFill>
                  <a:srgbClr val="CC0000"/>
                </a:solidFill>
              </a:rPr>
              <a:t>Biosféra - </a:t>
            </a:r>
            <a:r>
              <a:rPr lang="cs-CZ" dirty="0" smtClean="0">
                <a:solidFill>
                  <a:srgbClr val="CC0000"/>
                </a:solidFill>
              </a:rPr>
              <a:t>500</a:t>
            </a:r>
            <a:endParaRPr lang="cs-CZ" dirty="0">
              <a:solidFill>
                <a:srgbClr val="CC0000"/>
              </a:solidFill>
            </a:endParaRPr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3995936" y="5157192"/>
            <a:ext cx="1042416" cy="1042416"/>
          </a:xfrm>
          <a:prstGeom prst="actionButtonHome">
            <a:avLst/>
          </a:prstGeom>
          <a:solidFill>
            <a:srgbClr val="CC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7555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8000" dirty="0" smtClean="0">
                <a:solidFill>
                  <a:srgbClr val="008000"/>
                </a:solidFill>
              </a:rPr>
              <a:t>Vyjmenuj 3 horniny</a:t>
            </a:r>
            <a:endParaRPr lang="cs-CZ" sz="8000" dirty="0">
              <a:solidFill>
                <a:srgbClr val="008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404664"/>
            <a:ext cx="6400800" cy="1752600"/>
          </a:xfrm>
        </p:spPr>
        <p:txBody>
          <a:bodyPr/>
          <a:lstStyle/>
          <a:p>
            <a:r>
              <a:rPr lang="cs-CZ" dirty="0" smtClean="0">
                <a:solidFill>
                  <a:srgbClr val="008000"/>
                </a:solidFill>
              </a:rPr>
              <a:t>Litosféra - 100</a:t>
            </a:r>
            <a:endParaRPr lang="cs-CZ" dirty="0">
              <a:solidFill>
                <a:srgbClr val="008000"/>
              </a:solidFill>
            </a:endParaRPr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3995936" y="5157192"/>
            <a:ext cx="1042416" cy="1042416"/>
          </a:xfrm>
          <a:prstGeom prst="actionButtonHome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7555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dirty="0" smtClean="0">
                <a:solidFill>
                  <a:srgbClr val="008000"/>
                </a:solidFill>
              </a:rPr>
              <a:t>Co je to ostrov </a:t>
            </a:r>
            <a:endParaRPr lang="cs-CZ" sz="8000" dirty="0">
              <a:solidFill>
                <a:srgbClr val="008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404664"/>
            <a:ext cx="6400800" cy="1752600"/>
          </a:xfrm>
        </p:spPr>
        <p:txBody>
          <a:bodyPr/>
          <a:lstStyle/>
          <a:p>
            <a:r>
              <a:rPr lang="cs-CZ" dirty="0">
                <a:solidFill>
                  <a:srgbClr val="008000"/>
                </a:solidFill>
              </a:rPr>
              <a:t>Litosféra - </a:t>
            </a:r>
            <a:r>
              <a:rPr lang="cs-CZ" dirty="0" smtClean="0">
                <a:solidFill>
                  <a:srgbClr val="008000"/>
                </a:solidFill>
              </a:rPr>
              <a:t>200</a:t>
            </a:r>
            <a:endParaRPr lang="cs-CZ" dirty="0">
              <a:solidFill>
                <a:srgbClr val="008000"/>
              </a:solidFill>
            </a:endParaRPr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3995936" y="5157192"/>
            <a:ext cx="1042416" cy="1042416"/>
          </a:xfrm>
          <a:prstGeom prst="actionButtonHome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6167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8000" dirty="0" smtClean="0">
                <a:solidFill>
                  <a:srgbClr val="008000"/>
                </a:solidFill>
              </a:rPr>
              <a:t>Jak se nazývá půdní obal země</a:t>
            </a:r>
            <a:endParaRPr lang="cs-CZ" sz="8000" dirty="0">
              <a:solidFill>
                <a:srgbClr val="008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404664"/>
            <a:ext cx="6400800" cy="1752600"/>
          </a:xfrm>
        </p:spPr>
        <p:txBody>
          <a:bodyPr/>
          <a:lstStyle/>
          <a:p>
            <a:r>
              <a:rPr lang="cs-CZ" dirty="0">
                <a:solidFill>
                  <a:srgbClr val="008000"/>
                </a:solidFill>
              </a:rPr>
              <a:t>Litosféra - </a:t>
            </a:r>
            <a:r>
              <a:rPr lang="cs-CZ" dirty="0" smtClean="0">
                <a:solidFill>
                  <a:srgbClr val="008000"/>
                </a:solidFill>
              </a:rPr>
              <a:t>300</a:t>
            </a:r>
            <a:endParaRPr lang="cs-CZ" dirty="0">
              <a:solidFill>
                <a:srgbClr val="008000"/>
              </a:solidFill>
            </a:endParaRPr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3995936" y="5157192"/>
            <a:ext cx="1042416" cy="1042416"/>
          </a:xfrm>
          <a:prstGeom prst="actionButtonHome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6167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8000" dirty="0" smtClean="0">
                <a:solidFill>
                  <a:srgbClr val="008000"/>
                </a:solidFill>
              </a:rPr>
              <a:t>Vyjmenuj 4 krajinotvorné činitele</a:t>
            </a:r>
            <a:endParaRPr lang="cs-CZ" sz="8000" dirty="0">
              <a:solidFill>
                <a:srgbClr val="008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404664"/>
            <a:ext cx="6400800" cy="1752600"/>
          </a:xfrm>
        </p:spPr>
        <p:txBody>
          <a:bodyPr/>
          <a:lstStyle/>
          <a:p>
            <a:r>
              <a:rPr lang="cs-CZ" dirty="0">
                <a:solidFill>
                  <a:srgbClr val="008000"/>
                </a:solidFill>
              </a:rPr>
              <a:t>Litosféra - </a:t>
            </a:r>
            <a:r>
              <a:rPr lang="cs-CZ" dirty="0" smtClean="0">
                <a:solidFill>
                  <a:srgbClr val="008000"/>
                </a:solidFill>
              </a:rPr>
              <a:t>400</a:t>
            </a:r>
            <a:endParaRPr lang="cs-CZ" dirty="0">
              <a:solidFill>
                <a:srgbClr val="008000"/>
              </a:solidFill>
            </a:endParaRPr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3995936" y="5157192"/>
            <a:ext cx="1042416" cy="1042416"/>
          </a:xfrm>
          <a:prstGeom prst="actionButtonHome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6167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8000" dirty="0" smtClean="0">
                <a:solidFill>
                  <a:srgbClr val="008000"/>
                </a:solidFill>
              </a:rPr>
              <a:t>Jaký je rozdíl mezi magmatem a lávou </a:t>
            </a:r>
            <a:endParaRPr lang="cs-CZ" sz="8000" dirty="0">
              <a:solidFill>
                <a:srgbClr val="008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404664"/>
            <a:ext cx="6400800" cy="1752600"/>
          </a:xfrm>
        </p:spPr>
        <p:txBody>
          <a:bodyPr/>
          <a:lstStyle/>
          <a:p>
            <a:r>
              <a:rPr lang="cs-CZ" dirty="0">
                <a:solidFill>
                  <a:srgbClr val="008000"/>
                </a:solidFill>
              </a:rPr>
              <a:t>Litosféra - </a:t>
            </a:r>
            <a:r>
              <a:rPr lang="cs-CZ" dirty="0" smtClean="0">
                <a:solidFill>
                  <a:srgbClr val="008000"/>
                </a:solidFill>
              </a:rPr>
              <a:t>500</a:t>
            </a:r>
            <a:endParaRPr lang="cs-CZ" dirty="0">
              <a:solidFill>
                <a:srgbClr val="008000"/>
              </a:solidFill>
            </a:endParaRPr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3995936" y="5157192"/>
            <a:ext cx="1042416" cy="1042416"/>
          </a:xfrm>
          <a:prstGeom prst="actionButtonHome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6167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8000" dirty="0" smtClean="0">
                <a:solidFill>
                  <a:srgbClr val="000000"/>
                </a:solidFill>
              </a:rPr>
              <a:t>V jakém vegetačním pásu žijí losi a sobi </a:t>
            </a:r>
            <a:endParaRPr lang="cs-CZ" sz="8000" dirty="0">
              <a:solidFill>
                <a:srgbClr val="0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404664"/>
            <a:ext cx="6400800" cy="1752600"/>
          </a:xfrm>
        </p:spPr>
        <p:txBody>
          <a:bodyPr/>
          <a:lstStyle/>
          <a:p>
            <a:r>
              <a:rPr lang="cs-CZ" dirty="0" smtClean="0">
                <a:solidFill>
                  <a:srgbClr val="000000"/>
                </a:solidFill>
              </a:rPr>
              <a:t>Zvířata - 100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3995936" y="5157192"/>
            <a:ext cx="1042416" cy="1042416"/>
          </a:xfrm>
          <a:prstGeom prst="actionButtonHome">
            <a:avLst/>
          </a:prstGeom>
          <a:solidFill>
            <a:srgbClr val="0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6167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8000" dirty="0" smtClean="0">
                <a:solidFill>
                  <a:srgbClr val="000000"/>
                </a:solidFill>
              </a:rPr>
              <a:t>Vyjmenuj 3 zvířata z polárních oblastí </a:t>
            </a:r>
            <a:endParaRPr lang="cs-CZ" sz="8000" dirty="0">
              <a:solidFill>
                <a:srgbClr val="0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404664"/>
            <a:ext cx="6400800" cy="1752600"/>
          </a:xfrm>
        </p:spPr>
        <p:txBody>
          <a:bodyPr/>
          <a:lstStyle/>
          <a:p>
            <a:r>
              <a:rPr lang="cs-CZ" dirty="0">
                <a:solidFill>
                  <a:srgbClr val="000000"/>
                </a:solidFill>
              </a:rPr>
              <a:t>Zvířata - </a:t>
            </a:r>
            <a:r>
              <a:rPr lang="cs-CZ" dirty="0" smtClean="0">
                <a:solidFill>
                  <a:srgbClr val="000000"/>
                </a:solidFill>
              </a:rPr>
              <a:t>200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3995936" y="5157192"/>
            <a:ext cx="1042416" cy="1042416"/>
          </a:xfrm>
          <a:prstGeom prst="actionButtonHome">
            <a:avLst/>
          </a:prstGeom>
          <a:solidFill>
            <a:srgbClr val="0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2524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8000" dirty="0" smtClean="0">
                <a:solidFill>
                  <a:srgbClr val="000000"/>
                </a:solidFill>
              </a:rPr>
              <a:t>Které ze zvířat nežije v tropech: papoušci, kolibříci, motýli, srnky, pavouci</a:t>
            </a:r>
            <a:endParaRPr lang="cs-CZ" sz="8000" dirty="0">
              <a:solidFill>
                <a:srgbClr val="0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404664"/>
            <a:ext cx="6400800" cy="1752600"/>
          </a:xfrm>
        </p:spPr>
        <p:txBody>
          <a:bodyPr/>
          <a:lstStyle/>
          <a:p>
            <a:r>
              <a:rPr lang="cs-CZ" dirty="0">
                <a:solidFill>
                  <a:srgbClr val="000000"/>
                </a:solidFill>
              </a:rPr>
              <a:t>Zvířata - </a:t>
            </a:r>
            <a:r>
              <a:rPr lang="cs-CZ" dirty="0" smtClean="0">
                <a:solidFill>
                  <a:srgbClr val="000000"/>
                </a:solidFill>
              </a:rPr>
              <a:t>300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3995936" y="5157192"/>
            <a:ext cx="1042416" cy="1042416"/>
          </a:xfrm>
          <a:prstGeom prst="actionButtonHome">
            <a:avLst/>
          </a:prstGeom>
          <a:solidFill>
            <a:srgbClr val="0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2524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8000" dirty="0" smtClean="0">
                <a:solidFill>
                  <a:srgbClr val="000000"/>
                </a:solidFill>
              </a:rPr>
              <a:t>Které zvíře nepatří mezi ostatní: srnka, velbloud, kůň, skot </a:t>
            </a:r>
            <a:endParaRPr lang="cs-CZ" sz="8000" dirty="0">
              <a:solidFill>
                <a:srgbClr val="0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404664"/>
            <a:ext cx="6400800" cy="1752600"/>
          </a:xfrm>
        </p:spPr>
        <p:txBody>
          <a:bodyPr/>
          <a:lstStyle/>
          <a:p>
            <a:r>
              <a:rPr lang="cs-CZ" dirty="0">
                <a:solidFill>
                  <a:srgbClr val="000000"/>
                </a:solidFill>
              </a:rPr>
              <a:t>Zvířata - </a:t>
            </a:r>
            <a:r>
              <a:rPr lang="cs-CZ" dirty="0" smtClean="0">
                <a:solidFill>
                  <a:srgbClr val="000000"/>
                </a:solidFill>
              </a:rPr>
              <a:t>400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3995936" y="5157192"/>
            <a:ext cx="1042416" cy="1042416"/>
          </a:xfrm>
          <a:prstGeom prst="actionButtonHom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2524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600" smtClean="0">
                <a:solidFill>
                  <a:srgbClr val="000000"/>
                </a:solidFill>
              </a:rPr>
              <a:t>Vyjmenuj Africkou pětku </a:t>
            </a:r>
            <a:endParaRPr lang="cs-CZ" sz="6600" dirty="0">
              <a:solidFill>
                <a:srgbClr val="0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404664"/>
            <a:ext cx="6400800" cy="1752600"/>
          </a:xfrm>
        </p:spPr>
        <p:txBody>
          <a:bodyPr/>
          <a:lstStyle/>
          <a:p>
            <a:r>
              <a:rPr lang="cs-CZ" dirty="0">
                <a:solidFill>
                  <a:srgbClr val="000000"/>
                </a:solidFill>
              </a:rPr>
              <a:t>Zvířata - </a:t>
            </a:r>
            <a:r>
              <a:rPr lang="cs-CZ" dirty="0" smtClean="0">
                <a:solidFill>
                  <a:srgbClr val="000000"/>
                </a:solidFill>
              </a:rPr>
              <a:t>500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3995936" y="5157192"/>
            <a:ext cx="1042416" cy="1042416"/>
          </a:xfrm>
          <a:prstGeom prst="actionButtonHom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2524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271</TotalTime>
  <Words>347</Words>
  <Application>Microsoft Office PowerPoint</Application>
  <PresentationFormat>Předvádění na obrazovce (4:3)</PresentationFormat>
  <Paragraphs>104</Paragraphs>
  <Slides>27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Motiv systému Office</vt:lpstr>
      <vt:lpstr>Prezentace aplikace PowerPoint</vt:lpstr>
      <vt:lpstr>Prezentace aplikace PowerPoint</vt:lpstr>
      <vt:lpstr>Co je to atmosféra</vt:lpstr>
      <vt:lpstr>Složení vzduchu </vt:lpstr>
      <vt:lpstr>Co je to počasí </vt:lpstr>
      <vt:lpstr>Vyjmenuj 5 věcí, které sledujeme u počasí</vt:lpstr>
      <vt:lpstr>vyjmenuj 3 části atmosféry</vt:lpstr>
      <vt:lpstr>Co je to hydrosféra </vt:lpstr>
      <vt:lpstr>Jak hydrosféru dělíme </vt:lpstr>
      <vt:lpstr>Popiš oběh vody na Zemi</vt:lpstr>
      <vt:lpstr>Co je to pramen </vt:lpstr>
      <vt:lpstr>Co je to sněžná čára</vt:lpstr>
      <vt:lpstr>Co patří do biosféry </vt:lpstr>
      <vt:lpstr>Jaký vegetační pás je nejblíže rovníku</vt:lpstr>
      <vt:lpstr>pro jaký vegetační pás jsou typické výkyvy teplot </vt:lpstr>
      <vt:lpstr>Prérie, pampy a pusty jsou označení pro …</vt:lpstr>
      <vt:lpstr>Vyjmenuj 5 subtropických rostlin</vt:lpstr>
      <vt:lpstr>Vyjmenuj 3 horniny</vt:lpstr>
      <vt:lpstr>Co je to ostrov </vt:lpstr>
      <vt:lpstr>Jak se nazývá půdní obal země</vt:lpstr>
      <vt:lpstr>Vyjmenuj 4 krajinotvorné činitele</vt:lpstr>
      <vt:lpstr>Jaký je rozdíl mezi magmatem a lávou </vt:lpstr>
      <vt:lpstr>V jakém vegetačním pásu žijí losi a sobi </vt:lpstr>
      <vt:lpstr>Vyjmenuj 3 zvířata z polárních oblastí </vt:lpstr>
      <vt:lpstr>Které ze zvířat nežije v tropech: papoušci, kolibříci, motýli, srnky, pavouci</vt:lpstr>
      <vt:lpstr>Které zvíře nepatří mezi ostatní: srnka, velbloud, kůň, skot </vt:lpstr>
      <vt:lpstr>Vyjmenuj Africkou pětku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tomedi</dc:creator>
  <cp:lastModifiedBy>Učitel</cp:lastModifiedBy>
  <cp:revision>25</cp:revision>
  <dcterms:created xsi:type="dcterms:W3CDTF">2012-02-03T13:08:44Z</dcterms:created>
  <dcterms:modified xsi:type="dcterms:W3CDTF">2013-10-24T12:02:33Z</dcterms:modified>
</cp:coreProperties>
</file>