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0" r:id="rId2"/>
    <p:sldId id="256" r:id="rId3"/>
    <p:sldId id="259" r:id="rId4"/>
    <p:sldId id="257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5757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EBD6B3B0-8BB5-41B4-95B2-845301473AA6}" type="datetimeFigureOut">
              <a:rPr lang="cs-CZ" smtClean="0"/>
              <a:t>16. 10. 2013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2A55416D-1E81-43D7-B54D-20F12744E39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83271503"/>
              </p:ext>
            </p:extLst>
          </p:nvPr>
        </p:nvGraphicFramePr>
        <p:xfrm>
          <a:off x="1835696" y="112849"/>
          <a:ext cx="5849620" cy="6658804"/>
        </p:xfrm>
        <a:graphic>
          <a:graphicData uri="http://schemas.openxmlformats.org/drawingml/2006/table">
            <a:tbl>
              <a:tblPr/>
              <a:tblGrid>
                <a:gridCol w="1689100"/>
                <a:gridCol w="4160520"/>
              </a:tblGrid>
              <a:tr h="95917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Základní škola Jablonec nad Nisou – </a:t>
                      </a:r>
                      <a:r>
                        <a:rPr lang="cs-CZ" sz="1100" dirty="0" err="1">
                          <a:latin typeface="Arial"/>
                          <a:ea typeface="Calibri"/>
                          <a:cs typeface="Times New Roman"/>
                        </a:rPr>
                        <a:t>Mšeno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, Mozartova 24, příspěvková organizace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b="1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VY_32_INOVACE_ZE7-18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Číslo projektu: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CZ.1.07/1.4.00/21.3603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Autor: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Mgr. Jana Málková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Vytvořeno dne: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18. 8. 2013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oblast: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latin typeface="Arial"/>
                          <a:ea typeface="Calibri"/>
                          <a:cs typeface="Times New Roman"/>
                        </a:rPr>
                        <a:t>Člověk a příroda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Vzdělávací obor: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>
                          <a:latin typeface="Arial"/>
                          <a:ea typeface="Calibri"/>
                          <a:cs typeface="Times New Roman"/>
                        </a:rPr>
                        <a:t>Zeměpis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Ročník: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7</a:t>
                      </a: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.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Tematický okruh: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Amerika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36222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>
                          <a:latin typeface="Arial"/>
                          <a:ea typeface="Calibri"/>
                          <a:cs typeface="Times New Roman"/>
                        </a:rPr>
                        <a:t>Téma: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Arial"/>
                          <a:ea typeface="Calibri"/>
                          <a:cs typeface="Times New Roman"/>
                        </a:rPr>
                        <a:t>Státy Jižní a Střední Ameriky</a:t>
                      </a:r>
                      <a:endParaRPr lang="cs-CZ" sz="11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10212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b="1" dirty="0">
                          <a:latin typeface="Arial"/>
                          <a:ea typeface="Calibri"/>
                          <a:cs typeface="Times New Roman"/>
                        </a:rPr>
                        <a:t>Anotace: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15000"/>
                        </a:lnSpc>
                        <a:spcBef>
                          <a:spcPts val="600"/>
                        </a:spcBef>
                        <a:spcAft>
                          <a:spcPts val="60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Aktivitu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využijeme na začátku hodiny věnované tematickému celku Amerika – státy Jižní a Střední Ameriky. Žáci se seznámí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se základními geografickými pojmy a doplní je do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osmisměrky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. Aktivita slouží k motivaci, zopakování již známých pojmů</a:t>
                      </a:r>
                      <a:b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</a:b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a procvičení nových.</a:t>
                      </a:r>
                      <a:endParaRPr lang="cs-CZ" sz="12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222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88035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200" dirty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Arial"/>
                        <a:ea typeface="Calibri"/>
                        <a:cs typeface="Times New Roman"/>
                      </a:endParaRPr>
                    </a:p>
                    <a:p>
                      <a:pPr indent="90170"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Arial"/>
                          <a:ea typeface="Calibri"/>
                          <a:cs typeface="Times New Roman"/>
                        </a:rPr>
                        <a:t>Materiály </a:t>
                      </a:r>
                      <a:r>
                        <a:rPr lang="cs-CZ" sz="1100" dirty="0">
                          <a:latin typeface="Arial"/>
                          <a:ea typeface="Calibri"/>
                          <a:cs typeface="Times New Roman"/>
                        </a:rPr>
                        <a:t>jsou určeny pro bezplatné použití pro potřeby výuky a vzdělání na všech typech škol a školských zařízení. Jakékoliv další využití podléhá autorským zákonům. Není-li uvedeno jinak, je zdrojem tohoto materiálu autor.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1" descr="logo eu.bmp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157192"/>
            <a:ext cx="4374160" cy="95473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23082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87624" y="1196752"/>
            <a:ext cx="6984776" cy="122237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Státy Jižní a Střední 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07287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03648" y="2060848"/>
            <a:ext cx="7498080" cy="2485256"/>
          </a:xfrm>
        </p:spPr>
        <p:txBody>
          <a:bodyPr>
            <a:norm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Jižní Ameriku omývají 2 oceány: Atlantský a Tichý. Od Střední Ameriky ji rozděluje Panamská šíje. Celou Jižní Amerikou se táhne pohoří Andy. V Andách leží nejvyšší vrchol celého </a:t>
            </a:r>
            <a:r>
              <a:rPr lang="cs-CZ" sz="2000" smtClean="0">
                <a:latin typeface="Arial" panose="020B0604020202020204" pitchFamily="34" charset="0"/>
                <a:cs typeface="Arial" panose="020B0604020202020204" pitchFamily="34" charset="0"/>
              </a:rPr>
              <a:t>amerického </a:t>
            </a:r>
            <a:r>
              <a:rPr lang="cs-CZ" sz="2000" smtClean="0">
                <a:latin typeface="Arial" panose="020B0604020202020204" pitchFamily="34" charset="0"/>
                <a:cs typeface="Arial" panose="020B0604020202020204" pitchFamily="34" charset="0"/>
              </a:rPr>
              <a:t>kontinentu - </a:t>
            </a:r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Aconcagua ( 6 960 m. n. m) Největším státem Jižní Ameriky je Brazílie s hlavním městem Brasilií. 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187624" y="476672"/>
            <a:ext cx="6984776" cy="1222375"/>
          </a:xfrm>
          <a:prstGeom prst="rect">
            <a:avLst/>
          </a:prstGeom>
        </p:spPr>
        <p:txBody>
          <a:bodyPr anchor="ctr">
            <a:normAutofit fontScale="9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300" kern="1200">
                <a:solidFill>
                  <a:schemeClr val="tx2">
                    <a:satMod val="130000"/>
                  </a:schemeClr>
                </a:solidFill>
                <a:effectLst>
                  <a:outerShdw blurRad="50000" dist="30000" dir="5400000" algn="tl" rotWithShape="0">
                    <a:srgbClr val="000000">
                      <a:alpha val="3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Státy Jižní a Střední  Ameriky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24732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94503667"/>
              </p:ext>
            </p:extLst>
          </p:nvPr>
        </p:nvGraphicFramePr>
        <p:xfrm>
          <a:off x="2843808" y="692696"/>
          <a:ext cx="6095996" cy="556113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58588"/>
                <a:gridCol w="358588"/>
                <a:gridCol w="358588"/>
                <a:gridCol w="358588"/>
                <a:gridCol w="358588"/>
                <a:gridCol w="358588"/>
                <a:gridCol w="356043"/>
                <a:gridCol w="361133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5648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4456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Ř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388272" y="1062028"/>
            <a:ext cx="1582484" cy="36933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VENEZUELA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6943" y="2251505"/>
            <a:ext cx="1321708" cy="369332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accent4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URUGUAY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338887" y="2708920"/>
            <a:ext cx="1432828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6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PARAGUAY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38587" y="3901698"/>
            <a:ext cx="864339" cy="369332"/>
          </a:xfrm>
          <a:prstGeom prst="rect">
            <a:avLst/>
          </a:prstGeom>
          <a:solidFill>
            <a:schemeClr val="bg1">
              <a:lumMod val="7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CHILE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31923" y="4999152"/>
            <a:ext cx="825867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PERU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6120" y="3356627"/>
            <a:ext cx="1082348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accent2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BOLIVIE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8882" y="5606953"/>
            <a:ext cx="1531188" cy="369332"/>
          </a:xfrm>
          <a:prstGeom prst="rect">
            <a:avLst/>
          </a:prstGeom>
          <a:solidFill>
            <a:srgbClr val="FFFF66"/>
          </a:solidFill>
          <a:ln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ARGENTINA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531535" y="5959344"/>
            <a:ext cx="1095172" cy="369332"/>
          </a:xfrm>
          <a:prstGeom prst="rect">
            <a:avLst/>
          </a:prstGeom>
          <a:solidFill>
            <a:srgbClr val="FF5757"/>
          </a:solidFill>
          <a:ln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MEXICO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475884" y="1701912"/>
            <a:ext cx="1142172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PANAMA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9504" y="4427820"/>
            <a:ext cx="1210588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  <a:scene3d>
            <a:camera prst="orthographicFront"/>
            <a:lightRig rig="threePt" dir="t"/>
          </a:scene3d>
          <a:sp3d>
            <a:bevelT w="165100" prst="coolSlant"/>
          </a:sp3d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BRAZILIE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1037295" y="106816"/>
            <a:ext cx="238257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Najdi uvedené výrazy v </a:t>
            </a:r>
            <a:r>
              <a:rPr lang="cs-CZ" u="sng" dirty="0" err="1" smtClean="0">
                <a:latin typeface="Arial" panose="020B0604020202020204" pitchFamily="34" charset="0"/>
                <a:cs typeface="Arial" panose="020B0604020202020204" pitchFamily="34" charset="0"/>
              </a:rPr>
              <a:t>osmisměrce</a:t>
            </a:r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3213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14568197"/>
              </p:ext>
            </p:extLst>
          </p:nvPr>
        </p:nvGraphicFramePr>
        <p:xfrm>
          <a:off x="2195736" y="980728"/>
          <a:ext cx="6095996" cy="5561136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358588"/>
                <a:gridCol w="358588"/>
                <a:gridCol w="358588"/>
                <a:gridCol w="358588"/>
                <a:gridCol w="358588"/>
                <a:gridCol w="358588"/>
                <a:gridCol w="356043"/>
                <a:gridCol w="361133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  <a:gridCol w="35858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0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b="0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4564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445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Ř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X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  <a:endParaRPr lang="cs-CZ" b="1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043608" y="280541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latin typeface="Arial" panose="020B0604020202020204" pitchFamily="34" charset="0"/>
                <a:cs typeface="Arial" panose="020B0604020202020204" pitchFamily="34" charset="0"/>
              </a:rPr>
              <a:t>Správné řešení</a:t>
            </a:r>
            <a:endParaRPr lang="cs-CZ" u="sng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952007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87</TotalTime>
  <Words>708</Words>
  <Application>Microsoft Office PowerPoint</Application>
  <PresentationFormat>Předvádění na obrazovce (4:3)</PresentationFormat>
  <Paragraphs>551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Slunovrat</vt:lpstr>
      <vt:lpstr>Prezentace aplikace PowerPoint</vt:lpstr>
      <vt:lpstr>Státy Jižní a Střední  Ameriky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Málková</dc:creator>
  <cp:lastModifiedBy>Jana Málková</cp:lastModifiedBy>
  <cp:revision>23</cp:revision>
  <dcterms:created xsi:type="dcterms:W3CDTF">2013-08-27T06:34:46Z</dcterms:created>
  <dcterms:modified xsi:type="dcterms:W3CDTF">2013-10-16T09:14:41Z</dcterms:modified>
</cp:coreProperties>
</file>