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61" r:id="rId2"/>
    <p:sldId id="260" r:id="rId3"/>
    <p:sldId id="259" r:id="rId4"/>
    <p:sldId id="257" r:id="rId5"/>
    <p:sldId id="258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9DC8A"/>
    <a:srgbClr val="EA97FB"/>
    <a:srgbClr val="99FF79"/>
    <a:srgbClr val="E373F9"/>
    <a:srgbClr val="F8836C"/>
    <a:srgbClr val="FFF39B"/>
    <a:srgbClr val="96E0EA"/>
    <a:srgbClr val="F44320"/>
    <a:srgbClr val="00CCFF"/>
    <a:srgbClr val="66FF33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164" y="-8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2B5FDC2-83C4-421C-9D3A-1EBA5FECC49F}" type="datetimeFigureOut">
              <a:rPr lang="cs-CZ" smtClean="0"/>
              <a:pPr/>
              <a:t>25.10.2013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7AA4733-74F9-4B3F-9137-C8F11690426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2B5FDC2-83C4-421C-9D3A-1EBA5FECC49F}" type="datetimeFigureOut">
              <a:rPr lang="cs-CZ" smtClean="0"/>
              <a:pPr/>
              <a:t>25.10.2013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7AA4733-74F9-4B3F-9137-C8F1169042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2B5FDC2-83C4-421C-9D3A-1EBA5FECC49F}" type="datetimeFigureOut">
              <a:rPr lang="cs-CZ" smtClean="0"/>
              <a:pPr/>
              <a:t>25.10.2013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7AA4733-74F9-4B3F-9137-C8F11690426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2B5FDC2-83C4-421C-9D3A-1EBA5FECC49F}" type="datetimeFigureOut">
              <a:rPr lang="cs-CZ" smtClean="0"/>
              <a:pPr/>
              <a:t>25.10.2013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7AA4733-74F9-4B3F-9137-C8F1169042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2B5FDC2-83C4-421C-9D3A-1EBA5FECC49F}" type="datetimeFigureOut">
              <a:rPr lang="cs-CZ" smtClean="0"/>
              <a:pPr/>
              <a:t>25.10.2013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7AA4733-74F9-4B3F-9137-C8F1169042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2B5FDC2-83C4-421C-9D3A-1EBA5FECC49F}" type="datetimeFigureOut">
              <a:rPr lang="cs-CZ" smtClean="0"/>
              <a:pPr/>
              <a:t>25.10.2013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7AA4733-74F9-4B3F-9137-C8F1169042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2B5FDC2-83C4-421C-9D3A-1EBA5FECC49F}" type="datetimeFigureOut">
              <a:rPr lang="cs-CZ" smtClean="0"/>
              <a:pPr/>
              <a:t>25.10.2013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7AA4733-74F9-4B3F-9137-C8F11690426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2B5FDC2-83C4-421C-9D3A-1EBA5FECC49F}" type="datetimeFigureOut">
              <a:rPr lang="cs-CZ" smtClean="0"/>
              <a:pPr/>
              <a:t>25.10.2013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7AA4733-74F9-4B3F-9137-C8F1169042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2B5FDC2-83C4-421C-9D3A-1EBA5FECC49F}" type="datetimeFigureOut">
              <a:rPr lang="cs-CZ" smtClean="0"/>
              <a:pPr/>
              <a:t>25.10.2013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7AA4733-74F9-4B3F-9137-C8F11690426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2B5FDC2-83C4-421C-9D3A-1EBA5FECC49F}" type="datetimeFigureOut">
              <a:rPr lang="cs-CZ" smtClean="0"/>
              <a:pPr/>
              <a:t>25.10.2013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7AA4733-74F9-4B3F-9137-C8F1169042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2B5FDC2-83C4-421C-9D3A-1EBA5FECC49F}" type="datetimeFigureOut">
              <a:rPr lang="cs-CZ" smtClean="0"/>
              <a:pPr/>
              <a:t>25.10.2013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7AA4733-74F9-4B3F-9137-C8F1169042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62B5FDC2-83C4-421C-9D3A-1EBA5FECC49F}" type="datetimeFigureOut">
              <a:rPr lang="cs-CZ" smtClean="0"/>
              <a:pPr/>
              <a:t>25.10.2013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77AA4733-74F9-4B3F-9137-C8F11690426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image" Target="../media/image6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5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87025044"/>
              </p:ext>
            </p:extLst>
          </p:nvPr>
        </p:nvGraphicFramePr>
        <p:xfrm>
          <a:off x="1835696" y="112849"/>
          <a:ext cx="5849620" cy="6658804"/>
        </p:xfrm>
        <a:graphic>
          <a:graphicData uri="http://schemas.openxmlformats.org/drawingml/2006/table">
            <a:tbl>
              <a:tblPr/>
              <a:tblGrid>
                <a:gridCol w="1689100"/>
                <a:gridCol w="4160520"/>
              </a:tblGrid>
              <a:tr h="959175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Základní škola Jablonec nad Nisou – </a:t>
                      </a:r>
                      <a:r>
                        <a:rPr lang="cs-CZ" sz="1100" dirty="0" err="1">
                          <a:latin typeface="Arial"/>
                          <a:ea typeface="Calibri"/>
                          <a:cs typeface="Times New Roman"/>
                        </a:rPr>
                        <a:t>Mšeno</a:t>
                      </a: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, Mozartova 24, příspěvková organizace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VY_32_INOVACE_ZE7-20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 dirty="0">
                          <a:latin typeface="Arial"/>
                          <a:ea typeface="Calibri"/>
                          <a:cs typeface="Times New Roman"/>
                        </a:rPr>
                        <a:t>Číslo projektu: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latin typeface="Arial"/>
                          <a:ea typeface="Calibri"/>
                          <a:cs typeface="Times New Roman"/>
                        </a:rPr>
                        <a:t>CZ.1.07/1.4.00/21.3603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Autor: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>
                          <a:latin typeface="Arial"/>
                          <a:ea typeface="Calibri"/>
                          <a:cs typeface="Times New Roman"/>
                        </a:rPr>
                        <a:t>Mgr. Jana Málková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Vytvořeno dne: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18. 8. 2013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Vzdělávací oblast: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>
                          <a:latin typeface="Arial"/>
                          <a:ea typeface="Calibri"/>
                          <a:cs typeface="Times New Roman"/>
                        </a:rPr>
                        <a:t>Člověk a příroda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Vzdělávací obor: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latin typeface="Arial"/>
                          <a:ea typeface="Calibri"/>
                          <a:cs typeface="Times New Roman"/>
                        </a:rPr>
                        <a:t>Zeměpis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Ročník: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7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.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Tematický okruh: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Amerika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Téma: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Zajímavosti o USA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0212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 dirty="0">
                          <a:latin typeface="Arial"/>
                          <a:ea typeface="Calibri"/>
                          <a:cs typeface="Times New Roman"/>
                        </a:rPr>
                        <a:t>Anotace: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Aktivitu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využijeme na začátku hodiny věnované tematickému celku Amerika – zajímavosti o USA. Žáci se seznámí</a:t>
                      </a:r>
                      <a:br>
                        <a:rPr lang="cs-CZ" sz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</a:b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se základními geografickými pojmy a přiřadí je k uvedeným obrázkům. Aktivita slouží k motivaci, zopakování již známých pojmů a procvičení nových.</a:t>
                      </a:r>
                      <a:endParaRPr lang="cs-CZ" sz="12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2226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88035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Arial"/>
                          <a:ea typeface="Calibri"/>
                          <a:cs typeface="Times New Roman"/>
                        </a:rPr>
                        <a:t>Materiály </a:t>
                      </a: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jsou určeny pro bezplatné použití pro potřeby výuky a vzdělání na všech typech škol a školských zařízení. Jakékoliv další využití podléhá autorským zákonům. Není-li uvedeno jinak, je zdrojem tohoto materiálu autor.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1" descr="logo eu.bmp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5157192"/>
            <a:ext cx="4374160" cy="95473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23325633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75656" y="1268760"/>
            <a:ext cx="7498080" cy="1143000"/>
          </a:xfrm>
        </p:spPr>
        <p:txBody>
          <a:bodyPr/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Zajímavosti o USA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5669076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403648" y="1484784"/>
            <a:ext cx="7498080" cy="4800600"/>
          </a:xfrm>
        </p:spPr>
        <p:txBody>
          <a:bodyPr>
            <a:normAutofit/>
          </a:bodyPr>
          <a:lstStyle/>
          <a:p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Spojené státy americké se skládají z 50 států. Hlavní město Spojených státu amerických je Washington D.C. Na východě státu Kalifornie se rozkládá jedno z největších pohoří Severní Ameriky - Sierra Nevada. Nejdelší řekou USA je řeka Mississippi, která protéká například státy Missouri,  Arkansas, Mississippi , Tennessee a dalšími. Největší </a:t>
            </a:r>
            <a:r>
              <a:rPr lang="cs-CZ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Hawaiskou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sopkou je </a:t>
            </a:r>
            <a:r>
              <a:rPr lang="cs-CZ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Mauna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Kea, která už ale není aktivní. Grand </a:t>
            </a:r>
            <a:r>
              <a:rPr lang="cs-CZ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canyon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(Velký 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kaňon) ležící na severu Arizony je největší kaňon na světě. Byl vytvořen řekou Colorado. Největší skupinou jezer v Severní Americe jsou Velká jezera. Rozkládají se například ve státech:</a:t>
            </a:r>
            <a:r>
              <a:rPr lang="cs-CZ" sz="20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Michigan, Minnesota, Ohio, </a:t>
            </a:r>
            <a:r>
              <a:rPr lang="cs-CZ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Pennsylvania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a další. Největší je Hořejší jezero. V USA také sídlí  NASA, což je organizace pro výzkum vesmíru. Vesmírné </a:t>
            </a:r>
            <a:r>
              <a:rPr lang="cs-CZ" sz="2000" dirty="0">
                <a:latin typeface="Arial" panose="020B0604020202020204" pitchFamily="34" charset="0"/>
                <a:cs typeface="Arial" panose="020B0604020202020204" pitchFamily="34" charset="0"/>
              </a:rPr>
              <a:t>středisko NASA 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sídlí na Floridě.</a:t>
            </a:r>
            <a:endParaRPr lang="cs-CZ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1331640" y="260648"/>
            <a:ext cx="7498080" cy="1143000"/>
          </a:xfrm>
        </p:spPr>
        <p:txBody>
          <a:bodyPr/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Zajímavosti o USA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96059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jana.malkova\AppData\Local\Microsoft\Windows\Temporary Internet Files\Content.IE5\1JI1KIM6\MC9004369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37788" y="1304957"/>
            <a:ext cx="1735459" cy="1816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jana.malkova\AppData\Local\Microsoft\Windows\Temporary Internet Files\Content.IE5\2KEGA77K\MC90043698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83787" y="3121064"/>
            <a:ext cx="1989460" cy="17187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jana.malkova\AppData\Local\Microsoft\Windows\Temporary Internet Files\Content.IE5\1JI1KIM6\MC90043694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6753" y="3123100"/>
            <a:ext cx="1889980" cy="18228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jana.malkova\AppData\Local\Microsoft\Windows\Temporary Internet Files\Content.IE5\2KEGA77K\MC90043694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16671" y="1149314"/>
            <a:ext cx="1732420" cy="1839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027140" y="0"/>
            <a:ext cx="1939432" cy="1200329"/>
          </a:xfrm>
          <a:prstGeom prst="rect">
            <a:avLst/>
          </a:prstGeom>
          <a:solidFill>
            <a:srgbClr val="96E0EA"/>
          </a:solidFill>
          <a:scene3d>
            <a:camera prst="orthographicFront"/>
            <a:lightRig rig="threePt" dir="t"/>
          </a:scene3d>
          <a:sp3d>
            <a:bevelT prst="relaxedInset"/>
          </a:sp3d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1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*Sierra Nevada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*Tichý oceán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*Hollywood</a:t>
            </a:r>
          </a:p>
        </p:txBody>
      </p:sp>
      <p:pic>
        <p:nvPicPr>
          <p:cNvPr id="1033" name="Picture 9" descr="C:\Users\jana.malkova\AppData\Local\Microsoft\Windows\Temporary Internet Files\Content.IE5\R1KBH1U2\MC90043695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4715" y="5082851"/>
            <a:ext cx="1778908" cy="1718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993130" y="1304957"/>
            <a:ext cx="2699792" cy="923330"/>
          </a:xfrm>
          <a:prstGeom prst="rect">
            <a:avLst/>
          </a:prstGeom>
          <a:solidFill>
            <a:srgbClr val="FFF39B"/>
          </a:solidFill>
          <a:scene3d>
            <a:camera prst="orthographicFront"/>
            <a:lightRig rig="threePt" dir="t"/>
          </a:scene3d>
          <a:sp3d>
            <a:bevelT prst="relaxedInset"/>
          </a:sp3d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2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*Colorado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*Grand Canyon(kaňon)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434839" y="2358537"/>
            <a:ext cx="1709161" cy="923330"/>
          </a:xfrm>
          <a:prstGeom prst="rect">
            <a:avLst/>
          </a:prstGeom>
          <a:solidFill>
            <a:srgbClr val="F8836C"/>
          </a:solidFill>
          <a:scene3d>
            <a:camera prst="orthographicFront"/>
            <a:lightRig rig="threePt" dir="t"/>
          </a:scene3d>
          <a:sp3d>
            <a:bevelT prst="relaxedInset"/>
          </a:sp3d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3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*Detroit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*Velká jezera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55689" y="3326136"/>
            <a:ext cx="1742903" cy="923330"/>
          </a:xfrm>
          <a:prstGeom prst="rect">
            <a:avLst/>
          </a:prstGeom>
          <a:solidFill>
            <a:srgbClr val="EA97FB"/>
          </a:solidFill>
          <a:scene3d>
            <a:camera prst="orthographicFront"/>
            <a:lightRig rig="threePt" dir="t"/>
          </a:scene3d>
          <a:sp3d>
            <a:bevelT prst="relaxedInset"/>
          </a:sp3d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4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*Prérie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*Mississippi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194870" y="4345771"/>
            <a:ext cx="1924931" cy="1200329"/>
          </a:xfrm>
          <a:prstGeom prst="rect">
            <a:avLst/>
          </a:prstGeom>
          <a:solidFill>
            <a:srgbClr val="99FF79"/>
          </a:solidFill>
          <a:scene3d>
            <a:camera prst="orthographicFront"/>
            <a:lightRig rig="threePt" dir="t"/>
          </a:scene3d>
          <a:sp3d>
            <a:bevelT prst="relaxedInset"/>
          </a:sp3d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5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*Miami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*NASA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*Mexický záliv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34" name="Picture 10" descr="C:\Users\jana.malkova\AppData\Local\Microsoft\Windows\Temporary Internet Files\Content.IE5\QVB9K3U4\MC90043695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2770" y="4839821"/>
            <a:ext cx="1636522" cy="1783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6009977" y="5648235"/>
            <a:ext cx="1863298" cy="1200329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scene3d>
            <a:camera prst="orthographicFront"/>
            <a:lightRig rig="threePt" dir="t"/>
          </a:scene3d>
          <a:sp3d>
            <a:bevelT prst="relaxedInset"/>
          </a:sp3d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6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*Souostroví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*</a:t>
            </a:r>
            <a:r>
              <a:rPr lang="cs-CZ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Mauna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Kea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*Honolulu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Ovál 11"/>
          <p:cNvSpPr/>
          <p:nvPr/>
        </p:nvSpPr>
        <p:spPr>
          <a:xfrm>
            <a:off x="524583" y="1504176"/>
            <a:ext cx="792088" cy="792087"/>
          </a:xfrm>
          <a:prstGeom prst="ellipse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" name="Ovál 29"/>
          <p:cNvSpPr/>
          <p:nvPr/>
        </p:nvSpPr>
        <p:spPr>
          <a:xfrm>
            <a:off x="5049292" y="5456313"/>
            <a:ext cx="792088" cy="792087"/>
          </a:xfrm>
          <a:prstGeom prst="ellipse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1" name="Ovál 30"/>
          <p:cNvSpPr/>
          <p:nvPr/>
        </p:nvSpPr>
        <p:spPr>
          <a:xfrm>
            <a:off x="2193623" y="5546100"/>
            <a:ext cx="792088" cy="792087"/>
          </a:xfrm>
          <a:prstGeom prst="ellipse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2" name="Ovál 31"/>
          <p:cNvSpPr/>
          <p:nvPr/>
        </p:nvSpPr>
        <p:spPr>
          <a:xfrm>
            <a:off x="5073247" y="3363462"/>
            <a:ext cx="792088" cy="792087"/>
          </a:xfrm>
          <a:prstGeom prst="ellipse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3" name="Ovál 32"/>
          <p:cNvSpPr/>
          <p:nvPr/>
        </p:nvSpPr>
        <p:spPr>
          <a:xfrm>
            <a:off x="1989061" y="3391757"/>
            <a:ext cx="792088" cy="792087"/>
          </a:xfrm>
          <a:prstGeom prst="ellipse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4" name="Ovál 33"/>
          <p:cNvSpPr/>
          <p:nvPr/>
        </p:nvSpPr>
        <p:spPr>
          <a:xfrm>
            <a:off x="4943610" y="1673253"/>
            <a:ext cx="792088" cy="792087"/>
          </a:xfrm>
          <a:prstGeom prst="ellipse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191741" y="260648"/>
            <a:ext cx="49639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>
                <a:latin typeface="Arial" panose="020B0604020202020204" pitchFamily="34" charset="0"/>
                <a:cs typeface="Arial" panose="020B0604020202020204" pitchFamily="34" charset="0"/>
              </a:rPr>
              <a:t>Přiraď k obrázkům uvedené očíslované pojmy:</a:t>
            </a:r>
            <a:endParaRPr lang="cs-CZ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529007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C:\Users\jana.malkova\AppData\Local\Microsoft\Windows\Temporary Internet Files\Content.IE5\1JI1KIM6\MC9004369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11703" y="1004095"/>
            <a:ext cx="1735459" cy="1816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4" descr="C:\Users\jana.malkova\AppData\Local\Microsoft\Windows\Temporary Internet Files\Content.IE5\2KEGA77K\MC90043698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59832" y="2953410"/>
            <a:ext cx="1989460" cy="17187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7" descr="C:\Users\jana.malkova\AppData\Local\Microsoft\Windows\Temporary Internet Files\Content.IE5\1JI1KIM6\MC90043694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9286" y="2711564"/>
            <a:ext cx="1994441" cy="1923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9" descr="C:\Users\jana.malkova\AppData\Local\Microsoft\Windows\Temporary Internet Files\Content.IE5\R1KBH1U2\MC90043695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0359" y="4879244"/>
            <a:ext cx="1883368" cy="18195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 descr="C:\Users\jana.malkova\AppData\Local\Microsoft\Windows\Temporary Internet Files\Content.IE5\QVB9K3U4\MC90043695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23510" y="4682837"/>
            <a:ext cx="1780537" cy="1940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Ovál 12"/>
          <p:cNvSpPr/>
          <p:nvPr/>
        </p:nvSpPr>
        <p:spPr>
          <a:xfrm>
            <a:off x="383661" y="1468288"/>
            <a:ext cx="792088" cy="792087"/>
          </a:xfrm>
          <a:prstGeom prst="ellipse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endParaRPr lang="cs-CZ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Ovál 13"/>
          <p:cNvSpPr/>
          <p:nvPr/>
        </p:nvSpPr>
        <p:spPr>
          <a:xfrm>
            <a:off x="5125639" y="5456313"/>
            <a:ext cx="792088" cy="792087"/>
          </a:xfrm>
          <a:prstGeom prst="ellipse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</a:t>
            </a:r>
            <a:endParaRPr lang="cs-CZ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Ovál 14"/>
          <p:cNvSpPr/>
          <p:nvPr/>
        </p:nvSpPr>
        <p:spPr>
          <a:xfrm>
            <a:off x="2264435" y="5456313"/>
            <a:ext cx="792088" cy="792087"/>
          </a:xfrm>
          <a:prstGeom prst="ellipse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v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Ovál 15"/>
          <p:cNvSpPr/>
          <p:nvPr/>
        </p:nvSpPr>
        <p:spPr>
          <a:xfrm>
            <a:off x="5243206" y="3363462"/>
            <a:ext cx="792088" cy="792087"/>
          </a:xfrm>
          <a:prstGeom prst="ellipse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endParaRPr lang="cs-CZ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Ovál 16"/>
          <p:cNvSpPr/>
          <p:nvPr/>
        </p:nvSpPr>
        <p:spPr>
          <a:xfrm>
            <a:off x="2087157" y="3459280"/>
            <a:ext cx="792088" cy="792087"/>
          </a:xfrm>
          <a:prstGeom prst="ellipse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endParaRPr lang="cs-CZ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Ovál 17"/>
          <p:cNvSpPr/>
          <p:nvPr/>
        </p:nvSpPr>
        <p:spPr>
          <a:xfrm>
            <a:off x="4847162" y="1468290"/>
            <a:ext cx="792088" cy="792087"/>
          </a:xfrm>
          <a:prstGeom prst="ellipse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  <a:endParaRPr lang="cs-CZ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9" name="Picture 8" descr="C:\Users\jana.malkova\AppData\Local\Microsoft\Windows\Temporary Internet Files\Content.IE5\2KEGA77K\MC90043694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6951" y="931735"/>
            <a:ext cx="1660412" cy="17634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2514742" y="5687282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7027140" y="0"/>
            <a:ext cx="1939432" cy="1200329"/>
          </a:xfrm>
          <a:prstGeom prst="rect">
            <a:avLst/>
          </a:prstGeom>
          <a:solidFill>
            <a:srgbClr val="96E0EA"/>
          </a:solidFill>
          <a:scene3d>
            <a:camera prst="orthographicFront"/>
            <a:lightRig rig="threePt" dir="t"/>
          </a:scene3d>
          <a:sp3d>
            <a:bevelT prst="relaxedInset"/>
          </a:sp3d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1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*Sierra Nevada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*Tichý oceán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*Hollywood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7434839" y="2358537"/>
            <a:ext cx="1709161" cy="923330"/>
          </a:xfrm>
          <a:prstGeom prst="rect">
            <a:avLst/>
          </a:prstGeom>
          <a:solidFill>
            <a:srgbClr val="F8836C"/>
          </a:solidFill>
          <a:scene3d>
            <a:camera prst="orthographicFront"/>
            <a:lightRig rig="threePt" dir="t"/>
          </a:scene3d>
          <a:sp3d>
            <a:bevelT prst="relaxedInset"/>
          </a:sp3d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3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*Detroit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*Velká jezera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155689" y="3326136"/>
            <a:ext cx="1742903" cy="923330"/>
          </a:xfrm>
          <a:prstGeom prst="rect">
            <a:avLst/>
          </a:prstGeom>
          <a:solidFill>
            <a:srgbClr val="EA97FB"/>
          </a:solidFill>
          <a:scene3d>
            <a:camera prst="orthographicFront"/>
            <a:lightRig rig="threePt" dir="t"/>
          </a:scene3d>
          <a:sp3d>
            <a:bevelT prst="relaxedInset"/>
          </a:sp3d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4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*Prérie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*Mississippi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7194870" y="4345771"/>
            <a:ext cx="1924931" cy="1200329"/>
          </a:xfrm>
          <a:prstGeom prst="rect">
            <a:avLst/>
          </a:prstGeom>
          <a:solidFill>
            <a:srgbClr val="99FF79"/>
          </a:solidFill>
          <a:scene3d>
            <a:camera prst="orthographicFront"/>
            <a:lightRig rig="threePt" dir="t"/>
          </a:scene3d>
          <a:sp3d>
            <a:bevelT prst="relaxedInset"/>
          </a:sp3d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5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*Miami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*NASA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*Mexický záliv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6009977" y="5648235"/>
            <a:ext cx="1863298" cy="1200329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scene3d>
            <a:camera prst="orthographicFront"/>
            <a:lightRig rig="threePt" dir="t"/>
          </a:scene3d>
          <a:sp3d>
            <a:bevelT prst="relaxedInset"/>
          </a:sp3d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6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*Souostroví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*</a:t>
            </a:r>
            <a:r>
              <a:rPr lang="cs-CZ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Mauna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Kea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*Honolulu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844974" y="1368526"/>
            <a:ext cx="2699792" cy="923330"/>
          </a:xfrm>
          <a:prstGeom prst="rect">
            <a:avLst/>
          </a:prstGeom>
          <a:solidFill>
            <a:srgbClr val="FFF39B"/>
          </a:solidFill>
          <a:scene3d>
            <a:camera prst="orthographicFront"/>
            <a:lightRig rig="threePt" dir="t"/>
          </a:scene3d>
          <a:sp3d>
            <a:bevelT prst="relaxedInset"/>
          </a:sp3d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2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*Colorado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*Grand Canyon(kaňon)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1043608" y="280541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>
                <a:latin typeface="Arial" panose="020B0604020202020204" pitchFamily="34" charset="0"/>
                <a:cs typeface="Arial" panose="020B0604020202020204" pitchFamily="34" charset="0"/>
              </a:rPr>
              <a:t>Správné řešení</a:t>
            </a:r>
            <a:endParaRPr lang="cs-CZ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75362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209597" y="572487"/>
            <a:ext cx="727280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 2"/>
              <a:buNone/>
            </a:pP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Zdroj: </a:t>
            </a:r>
          </a:p>
          <a:p>
            <a:pPr>
              <a:buFont typeface="Wingdings 2"/>
              <a:buNone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V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materiálu byly použity prostředky z galerie Microsoft Office 2010,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  vlastní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licence Základní škola Jablonec nad Nisou – Mšeno, Mozartova 24, příspěvková organizace.</a:t>
            </a:r>
          </a:p>
        </p:txBody>
      </p:sp>
    </p:spTree>
    <p:extLst>
      <p:ext uri="{BB962C8B-B14F-4D97-AF65-F5344CB8AC3E}">
        <p14:creationId xmlns:p14="http://schemas.microsoft.com/office/powerpoint/2010/main" xmlns="" val="67555674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116</TotalTime>
  <Words>364</Words>
  <Application>Microsoft Office PowerPoint</Application>
  <PresentationFormat>Předvádění na obrazovce (4:3)</PresentationFormat>
  <Paragraphs>82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Slunovrat</vt:lpstr>
      <vt:lpstr>Snímek 1</vt:lpstr>
      <vt:lpstr>Zajímavosti o USA</vt:lpstr>
      <vt:lpstr>Zajímavosti o USA</vt:lpstr>
      <vt:lpstr>Snímek 4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Málková</dc:creator>
  <cp:lastModifiedBy>Dum</cp:lastModifiedBy>
  <cp:revision>29</cp:revision>
  <dcterms:created xsi:type="dcterms:W3CDTF">2013-08-13T13:25:33Z</dcterms:created>
  <dcterms:modified xsi:type="dcterms:W3CDTF">2013-10-25T12:58:13Z</dcterms:modified>
</cp:coreProperties>
</file>