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9"/>
  </p:notesMasterIdLst>
  <p:sldIdLst>
    <p:sldId id="260" r:id="rId2"/>
    <p:sldId id="269" r:id="rId3"/>
    <p:sldId id="270" r:id="rId4"/>
    <p:sldId id="271" r:id="rId5"/>
    <p:sldId id="272" r:id="rId6"/>
    <p:sldId id="273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675170269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VY_32_INOVACE_05 _A_14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Základní pojmy vytápění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l-PL" sz="1600" dirty="0" smtClean="0">
                          <a:latin typeface="Arial" pitchFamily="34" charset="0"/>
                          <a:cs typeface="Times New Roman" pitchFamily="18" charset="0"/>
                        </a:rPr>
                        <a:t>Sdílení tepla II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</a:t>
            </a:r>
            <a:r>
              <a:rPr lang="cs-CZ" smtClean="0">
                <a:latin typeface="Arial" pitchFamily="34" charset="0"/>
                <a:cs typeface="Arial" pitchFamily="34" charset="0"/>
              </a:rPr>
              <a:t>určen pro studijní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obor MIEZ, předmět VYTÁPĚNÍ,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xmlns="" val="345519427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124744"/>
            <a:ext cx="8424936" cy="1944216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Sdílení tepla vedením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Výpočet velikosti tepelného toku (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Q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) je závislý na materiálu, rozměrech a povrchové úpravě stěny. Také na povrchových teplotách stěn. 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Sdílení tepla II</a:t>
            </a: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395536" y="3789040"/>
            <a:ext cx="8424936" cy="266429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449263" marR="0" lvl="0" indent="-36195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   </a:t>
            </a:r>
            <a:r>
              <a:rPr kumimoji="0" lang="el-GR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λ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 - součinitel tepelného toku </a:t>
            </a:r>
            <a:r>
              <a:rPr lang="en-US" sz="2800" noProof="0" dirty="0" smtClean="0">
                <a:latin typeface="Arial Narrow" pitchFamily="34" charset="0"/>
                <a:cs typeface="Times New Roman" pitchFamily="18" charset="0"/>
              </a:rPr>
              <a:t>[W./</a:t>
            </a:r>
            <a:r>
              <a:rPr lang="en-US" sz="2800" noProof="0" dirty="0" err="1" smtClean="0">
                <a:latin typeface="Arial Narrow" pitchFamily="34" charset="0"/>
                <a:cs typeface="Times New Roman" pitchFamily="18" charset="0"/>
              </a:rPr>
              <a:t>mK</a:t>
            </a:r>
            <a:r>
              <a:rPr lang="en-US" sz="2800" noProof="0" dirty="0" smtClean="0">
                <a:latin typeface="Arial Narrow" pitchFamily="34" charset="0"/>
                <a:cs typeface="Times New Roman" pitchFamily="18" charset="0"/>
              </a:rPr>
              <a:t>]</a:t>
            </a: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  <a:p>
            <a:pPr marL="449263" lvl="0" indent="-361950">
              <a:spcBef>
                <a:spcPts val="1800"/>
              </a:spcBef>
              <a:buClr>
                <a:schemeClr val="accent1"/>
              </a:buClr>
              <a:buSzPct val="70000"/>
              <a:defRPr/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d – tloušťka stěny  </a:t>
            </a:r>
            <a:r>
              <a:rPr lang="en-US" sz="2800" dirty="0" smtClean="0">
                <a:latin typeface="Arial Narrow" pitchFamily="34" charset="0"/>
                <a:cs typeface="Times New Roman" pitchFamily="18" charset="0"/>
              </a:rPr>
              <a:t>[m]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449263" lvl="0" indent="-361950">
              <a:spcBef>
                <a:spcPts val="1800"/>
              </a:spcBef>
              <a:buClr>
                <a:schemeClr val="accent1"/>
              </a:buClr>
              <a:buSzPct val="70000"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  S – plocha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stěny  </a:t>
            </a:r>
            <a:r>
              <a:rPr lang="en-US" sz="2800" dirty="0" smtClean="0">
                <a:latin typeface="Arial Narrow" pitchFamily="34" charset="0"/>
                <a:cs typeface="Times New Roman" pitchFamily="18" charset="0"/>
              </a:rPr>
              <a:t>[m</a:t>
            </a:r>
            <a:r>
              <a:rPr lang="cs-CZ" sz="2800" baseline="30000" dirty="0" smtClean="0">
                <a:latin typeface="Arial Narrow" pitchFamily="34" charset="0"/>
                <a:cs typeface="Times New Roman" pitchFamily="18" charset="0"/>
              </a:rPr>
              <a:t>2</a:t>
            </a:r>
            <a:r>
              <a:rPr lang="en-US" sz="2800" dirty="0" smtClean="0">
                <a:latin typeface="Arial Narrow" pitchFamily="34" charset="0"/>
                <a:cs typeface="Times New Roman" pitchFamily="18" charset="0"/>
              </a:rPr>
              <a:t>]</a:t>
            </a: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  <a:p>
            <a:pPr marL="449263" lvl="0" indent="-361950">
              <a:spcBef>
                <a:spcPts val="1800"/>
              </a:spcBef>
              <a:buClr>
                <a:schemeClr val="accent1"/>
              </a:buClr>
              <a:buSzPct val="70000"/>
              <a:defRPr/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t</a:t>
            </a:r>
            <a:r>
              <a:rPr lang="cs-CZ" sz="2800" baseline="-25000" dirty="0" smtClean="0">
                <a:latin typeface="Arial Narrow" pitchFamily="34" charset="0"/>
                <a:cs typeface="Times New Roman" pitchFamily="18" charset="0"/>
              </a:rPr>
              <a:t>1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, t</a:t>
            </a:r>
            <a:r>
              <a:rPr lang="cs-CZ" sz="2800" baseline="-25000" dirty="0" smtClean="0">
                <a:latin typeface="Arial Narrow" pitchFamily="34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- povrchové teploty stěn  </a:t>
            </a:r>
            <a:r>
              <a:rPr lang="en-US" sz="2800" dirty="0" smtClean="0">
                <a:latin typeface="Arial Narrow" pitchFamily="34" charset="0"/>
                <a:cs typeface="Times New Roman" pitchFamily="18" charset="0"/>
              </a:rPr>
              <a:t>[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°C</a:t>
            </a:r>
            <a:r>
              <a:rPr lang="en-US" sz="2800" dirty="0" smtClean="0">
                <a:latin typeface="Arial Narrow" pitchFamily="34" charset="0"/>
                <a:cs typeface="Times New Roman" pitchFamily="18" charset="0"/>
              </a:rPr>
              <a:t>]</a:t>
            </a:r>
            <a:endParaRPr kumimoji="0" lang="cs-CZ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2852936"/>
            <a:ext cx="3761531" cy="8043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268760"/>
            <a:ext cx="8424936" cy="1944216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 materiály ve stavebnictví se běžněji pro vyjádření tepelně izolačních vlastností materiálu uvádí 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tepelný odpor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Sdílení tepla II</a:t>
            </a: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395536" y="3933056"/>
            <a:ext cx="8424936" cy="1368152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449263" lvl="0" indent="-361950">
              <a:spcBef>
                <a:spcPts val="1800"/>
              </a:spcBef>
              <a:buClr>
                <a:schemeClr val="accent1"/>
              </a:buClr>
              <a:buSzPct val="70000"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   </a:t>
            </a:r>
            <a:r>
              <a:rPr kumimoji="0" lang="el-GR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λ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 - součinitel tepelného toku </a:t>
            </a:r>
            <a:r>
              <a:rPr lang="en-US" sz="2800" dirty="0" smtClean="0">
                <a:latin typeface="Arial Narrow" pitchFamily="34" charset="0"/>
                <a:cs typeface="Times New Roman" pitchFamily="18" charset="0"/>
              </a:rPr>
              <a:t>[W./</a:t>
            </a:r>
            <a:r>
              <a:rPr lang="en-US" sz="2800" dirty="0" err="1" smtClean="0">
                <a:latin typeface="Arial Narrow" pitchFamily="34" charset="0"/>
                <a:cs typeface="Times New Roman" pitchFamily="18" charset="0"/>
              </a:rPr>
              <a:t>mK</a:t>
            </a:r>
            <a:r>
              <a:rPr lang="en-US" sz="2800" dirty="0" smtClean="0">
                <a:latin typeface="Arial Narrow" pitchFamily="34" charset="0"/>
                <a:cs typeface="Times New Roman" pitchFamily="18" charset="0"/>
              </a:rPr>
              <a:t>]</a:t>
            </a: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  <a:p>
            <a:pPr marL="449263" lvl="0" indent="-361950">
              <a:spcBef>
                <a:spcPts val="1800"/>
              </a:spcBef>
              <a:buClr>
                <a:schemeClr val="accent1"/>
              </a:buClr>
              <a:buSzPct val="70000"/>
              <a:defRPr/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d – tloušťka stěny </a:t>
            </a:r>
            <a:r>
              <a:rPr lang="en-US" sz="2800" dirty="0" smtClean="0">
                <a:latin typeface="Arial Narrow" pitchFamily="34" charset="0"/>
                <a:cs typeface="Times New Roman" pitchFamily="18" charset="0"/>
              </a:rPr>
              <a:t>[m]</a:t>
            </a:r>
            <a:endParaRPr kumimoji="0" lang="cs-CZ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</p:txBody>
      </p:sp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2636912"/>
            <a:ext cx="3509104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268760"/>
            <a:ext cx="8424936" cy="1944216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Sdílení tepla prouděním je závislé na součiniteli přestupu tepla, ploše a povrchových teplotách stěny a proudícího média. 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Sdílení tepla II</a:t>
            </a: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395536" y="3645024"/>
            <a:ext cx="8424936" cy="252028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449263" lvl="0" indent="-361950">
              <a:spcBef>
                <a:spcPts val="1800"/>
              </a:spcBef>
              <a:buClr>
                <a:schemeClr val="accent1"/>
              </a:buClr>
              <a:buSzPct val="70000"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  </a:t>
            </a:r>
            <a:r>
              <a:rPr kumimoji="0" lang="el-GR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α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 - součinitel přestupu tepla </a:t>
            </a:r>
            <a:r>
              <a:rPr lang="en-US" sz="2800" dirty="0" smtClean="0">
                <a:latin typeface="Arial Narrow" pitchFamily="34" charset="0"/>
                <a:cs typeface="Times New Roman" pitchFamily="18" charset="0"/>
              </a:rPr>
              <a:t>[W./m</a:t>
            </a:r>
            <a:r>
              <a:rPr lang="cs-CZ" sz="2800" baseline="30000" dirty="0" smtClean="0">
                <a:latin typeface="Arial Narrow" pitchFamily="34" charset="0"/>
                <a:cs typeface="Times New Roman" pitchFamily="18" charset="0"/>
              </a:rPr>
              <a:t>2</a:t>
            </a:r>
            <a:r>
              <a:rPr lang="en-US" sz="2800" dirty="0" smtClean="0">
                <a:latin typeface="Arial Narrow" pitchFamily="34" charset="0"/>
                <a:cs typeface="Times New Roman" pitchFamily="18" charset="0"/>
              </a:rPr>
              <a:t>K]</a:t>
            </a: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  <a:p>
            <a:pPr marL="449263" lvl="0" indent="-361950">
              <a:spcBef>
                <a:spcPts val="1800"/>
              </a:spcBef>
              <a:buClr>
                <a:schemeClr val="accent1"/>
              </a:buClr>
              <a:buSzPct val="70000"/>
              <a:defRPr/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S - plocha stěny </a:t>
            </a:r>
            <a:r>
              <a:rPr lang="en-US" sz="2800" dirty="0" smtClean="0">
                <a:latin typeface="Arial Narrow" pitchFamily="34" charset="0"/>
                <a:cs typeface="Times New Roman" pitchFamily="18" charset="0"/>
              </a:rPr>
              <a:t>[m</a:t>
            </a:r>
            <a:r>
              <a:rPr lang="cs-CZ" sz="2800" baseline="30000" dirty="0" smtClean="0">
                <a:latin typeface="Arial Narrow" pitchFamily="34" charset="0"/>
                <a:cs typeface="Times New Roman" pitchFamily="18" charset="0"/>
              </a:rPr>
              <a:t>2</a:t>
            </a:r>
            <a:r>
              <a:rPr lang="en-US" sz="2800" dirty="0" smtClean="0">
                <a:latin typeface="Arial Narrow" pitchFamily="34" charset="0"/>
                <a:cs typeface="Times New Roman" pitchFamily="18" charset="0"/>
              </a:rPr>
              <a:t>]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449263" lvl="0" indent="-361950">
              <a:spcBef>
                <a:spcPts val="1800"/>
              </a:spcBef>
              <a:buClr>
                <a:schemeClr val="accent1"/>
              </a:buClr>
              <a:buSzPct val="70000"/>
              <a:defRPr/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</a:t>
            </a:r>
            <a:r>
              <a:rPr lang="cs-CZ" sz="2800" baseline="-25000" dirty="0" err="1" smtClean="0">
                <a:latin typeface="Arial Narrow" pitchFamily="34" charset="0"/>
                <a:cs typeface="Times New Roman" pitchFamily="18" charset="0"/>
              </a:rPr>
              <a:t>s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- povrchová teplota stěny </a:t>
            </a:r>
            <a:r>
              <a:rPr lang="en-US" sz="2800" dirty="0" smtClean="0">
                <a:latin typeface="Arial Narrow" pitchFamily="34" charset="0"/>
                <a:cs typeface="Times New Roman" pitchFamily="18" charset="0"/>
              </a:rPr>
              <a:t>[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°C</a:t>
            </a:r>
            <a:r>
              <a:rPr lang="en-US" sz="2800" dirty="0" smtClean="0">
                <a:latin typeface="Arial Narrow" pitchFamily="34" charset="0"/>
                <a:cs typeface="Times New Roman" pitchFamily="18" charset="0"/>
              </a:rPr>
              <a:t>]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449263" lvl="0" indent="-361950">
              <a:spcBef>
                <a:spcPts val="1800"/>
              </a:spcBef>
              <a:buClr>
                <a:schemeClr val="accent1"/>
              </a:buClr>
              <a:buSzPct val="70000"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  t</a:t>
            </a:r>
            <a:r>
              <a:rPr kumimoji="0" lang="cs-CZ" sz="2800" b="0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1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 - teplota média </a:t>
            </a:r>
            <a:r>
              <a:rPr lang="en-US" sz="2800" dirty="0" smtClean="0">
                <a:latin typeface="Arial Narrow" pitchFamily="34" charset="0"/>
                <a:cs typeface="Times New Roman" pitchFamily="18" charset="0"/>
              </a:rPr>
              <a:t>[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°C</a:t>
            </a:r>
            <a:r>
              <a:rPr lang="en-US" sz="2800" dirty="0" smtClean="0">
                <a:latin typeface="Arial Narrow" pitchFamily="34" charset="0"/>
                <a:cs typeface="Times New Roman" pitchFamily="18" charset="0"/>
              </a:rPr>
              <a:t>]</a:t>
            </a:r>
            <a:endParaRPr kumimoji="0" lang="cs-CZ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2564904"/>
            <a:ext cx="5815359" cy="5484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268760"/>
            <a:ext cx="8424936" cy="5328592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Součinitelé prostupu a přestupu tepla jsou uvedeny ve stavebních tabulkách.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Příklad: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Vypočtěte tepelný tok z plochého otopného tělesa jehož povrch je 2m</a:t>
            </a:r>
            <a:r>
              <a:rPr lang="cs-CZ" sz="2800" baseline="30000" dirty="0" smtClean="0">
                <a:latin typeface="Arial Narrow" pitchFamily="34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.Jeho povrchová teplota je 80°C. součinitel přestupu tepla je </a:t>
            </a:r>
            <a:r>
              <a:rPr lang="el-GR" sz="2800" dirty="0" smtClean="0">
                <a:latin typeface="Arial Narrow" pitchFamily="34" charset="0"/>
                <a:cs typeface="Times New Roman" pitchFamily="18" charset="0"/>
              </a:rPr>
              <a:t>α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= 10 </a:t>
            </a:r>
            <a:r>
              <a:rPr lang="en-US" sz="2800" dirty="0" smtClean="0">
                <a:latin typeface="Arial Narrow" pitchFamily="34" charset="0"/>
                <a:cs typeface="Times New Roman" pitchFamily="18" charset="0"/>
              </a:rPr>
              <a:t>[W./m</a:t>
            </a:r>
            <a:r>
              <a:rPr lang="cs-CZ" sz="2800" baseline="30000" dirty="0" smtClean="0">
                <a:latin typeface="Arial Narrow" pitchFamily="34" charset="0"/>
                <a:cs typeface="Times New Roman" pitchFamily="18" charset="0"/>
              </a:rPr>
              <a:t>2</a:t>
            </a:r>
            <a:r>
              <a:rPr lang="en-US" sz="2800" dirty="0" smtClean="0">
                <a:latin typeface="Arial Narrow" pitchFamily="34" charset="0"/>
                <a:cs typeface="Times New Roman" pitchFamily="18" charset="0"/>
              </a:rPr>
              <a:t>K]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Teplota  vzduchu v místnosti = 20°C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Řešení:   Q = </a:t>
            </a:r>
            <a:r>
              <a:rPr lang="el-GR" sz="2800" b="1" dirty="0" smtClean="0">
                <a:latin typeface="Arial Narrow" pitchFamily="34" charset="0"/>
                <a:cs typeface="Times New Roman" pitchFamily="18" charset="0"/>
              </a:rPr>
              <a:t>α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. S . (</a:t>
            </a:r>
            <a:r>
              <a:rPr lang="cs-CZ" sz="2800" b="1" dirty="0" err="1" smtClean="0">
                <a:latin typeface="Arial Narrow" pitchFamily="34" charset="0"/>
                <a:cs typeface="Times New Roman" pitchFamily="18" charset="0"/>
              </a:rPr>
              <a:t>t</a:t>
            </a:r>
            <a:r>
              <a:rPr lang="cs-CZ" sz="2800" b="1" baseline="-25000" dirty="0" err="1" smtClean="0">
                <a:latin typeface="Arial Narrow" pitchFamily="34" charset="0"/>
                <a:cs typeface="Times New Roman" pitchFamily="18" charset="0"/>
              </a:rPr>
              <a:t>s</a:t>
            </a:r>
            <a:r>
              <a:rPr lang="cs-CZ" sz="2800" b="1" baseline="-25000" dirty="0" smtClean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- t</a:t>
            </a:r>
            <a:r>
              <a:rPr lang="cs-CZ" sz="2800" b="1" baseline="-25000" dirty="0" smtClean="0">
                <a:latin typeface="Arial Narrow" pitchFamily="34" charset="0"/>
                <a:cs typeface="Times New Roman" pitchFamily="18" charset="0"/>
              </a:rPr>
              <a:t>1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) 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= 10 . 2 . (80 – 20) = 1200W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Sdílení tepla II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6076</TotalTime>
  <Words>375</Words>
  <Application>Microsoft Office PowerPoint</Application>
  <PresentationFormat>Předvádění na obrazovce (4:3)</PresentationFormat>
  <Paragraphs>54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Václav Nepokoj</cp:lastModifiedBy>
  <cp:revision>568</cp:revision>
  <dcterms:created xsi:type="dcterms:W3CDTF">2012-04-09T07:10:25Z</dcterms:created>
  <dcterms:modified xsi:type="dcterms:W3CDTF">2013-10-26T16:10:34Z</dcterms:modified>
</cp:coreProperties>
</file>