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96" r:id="rId1"/>
  </p:sldMasterIdLst>
  <p:notesMasterIdLst>
    <p:notesMasterId r:id="rId9"/>
  </p:notesMasterIdLst>
  <p:sldIdLst>
    <p:sldId id="260" r:id="rId2"/>
    <p:sldId id="261" r:id="rId3"/>
    <p:sldId id="266" r:id="rId4"/>
    <p:sldId id="267" r:id="rId5"/>
    <p:sldId id="268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A10F"/>
    <a:srgbClr val="A6F890"/>
    <a:srgbClr val="66FF66"/>
    <a:srgbClr val="25F757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E069FC-C2A3-45D3-8488-4B476B21F13D}" type="datetimeFigureOut">
              <a:rPr lang="cs-CZ" smtClean="0"/>
              <a:pPr/>
              <a:t>26.10.2013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006F058-7D7E-4D72-99CA-A15BE9E715B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CF6952-A43E-4E8A-AB4D-15FA3F15CA24}" type="slidenum">
              <a:rPr lang="cs-CZ" smtClean="0"/>
              <a:pPr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ko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006F058-7D7E-4D72-99CA-A15BE9E715B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94BEBED5-D5D3-4335-9C96-FCDAFADA38F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ovací čára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ovací čára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Elipsa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Elipsa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Elipsa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1AAF4A07-C2FA-4CBA-B5A0-314F4C347622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DA897FDA-20DB-44E8-9E96-5079581005CE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ovací čára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ovací čára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Elipsa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Elipsa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Elipsa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Elipsa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Elipsa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ovací čára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A768FE-226B-45C6-9109-9177E79C6AE1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4CF9CF-C69F-472D-8B17-27ADF0D773E5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04EB77B-014B-4208-98ED-6933D87AE5F6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112E5-506A-40A2-BFB5-D235E30893F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96B5AB40-97E6-465B-97DE-25A1D73341CD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ovací čára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ovací čára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179F26-58AB-4AD9-A527-A74A4301634F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0702FD-6AD4-48C8-B1E5-C9DE7E5BF75A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95E2C46-9790-47FF-8317-137BA8326BD0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ovací čára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70F5C49-366F-4E3C-8347-F09612DA912C}" type="datetime1">
              <a:rPr lang="cs-CZ" smtClean="0"/>
              <a:pPr/>
              <a:t>26.10.2013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DBA619F5-EE30-4CF2-B1E3-41D3DB6A92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 spd="slow">
    <p:wipe dir="d"/>
  </p:transition>
  <p:timing>
    <p:tnLst>
      <p:par>
        <p:cTn id="1" dur="indefinite" restart="never" nodeType="tmRoot"/>
      </p:par>
    </p:tnLst>
  </p:timing>
  <p:hf hdr="0" ftr="0" dt="0"/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675170269"/>
              </p:ext>
            </p:extLst>
          </p:nvPr>
        </p:nvGraphicFramePr>
        <p:xfrm>
          <a:off x="1979712" y="2132856"/>
          <a:ext cx="6929486" cy="3720476"/>
        </p:xfrm>
        <a:graphic>
          <a:graphicData uri="http://schemas.openxmlformats.org/drawingml/2006/table">
            <a:tbl>
              <a:tblPr firstCol="1">
                <a:effectLst/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VY_32_INOVACE_05_ A_17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Základní pojmy vytápění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pl-PL" sz="1600" dirty="0" smtClean="0">
                          <a:latin typeface="Arial" pitchFamily="34" charset="0"/>
                          <a:cs typeface="Times New Roman" pitchFamily="18" charset="0"/>
                        </a:rPr>
                        <a:t>Historie ústředního vytápění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Ing.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Václav Nepokoj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1" descr="OPVK_hor_zakladni_logolink_RGB_cz.jpg"/>
          <p:cNvPicPr>
            <a:picLocks noChangeAspect="1" noChangeArrowheads="1"/>
          </p:cNvPicPr>
          <p:nvPr/>
        </p:nvPicPr>
        <p:blipFill>
          <a:blip r:embed="rId3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979712" y="332656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6" name="Picture 2" descr="sosasou-logo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Podstatou ústředního vytápění je přenos tepla na větší vzdálenost. Přenos zajišťuje teplonosná látka.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První teplonosnou látkou byly kouřové plyny.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Palivem bylo dřevo a kouřové plyny byly vedeny ve stěnách nebo podlahou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První zmínky se datují od 1. století před naším letopočtem a používali ho římští občané ve svých vilách.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Vodu jako teplonosnou látku používali také Římané, když využívali jednoduchým způsobem termální.</a:t>
            </a:r>
          </a:p>
          <a:p>
            <a:pPr lvl="1">
              <a:spcBef>
                <a:spcPts val="1800"/>
              </a:spcBef>
            </a:pP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2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Historie ústředního vytápění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Číně se objevuje později, ve větším rozšíření u střední vrstvy.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Rozpadem říše římské dochází ke stagnaci vývoje.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Ve středověku se používají otevřená nebo jednoduchým způsobem zakrytá ohniště. Kouřové plyny byly odváděny speciálním otvorem ve střeše.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Praze jsou první komíny ve větším počtu stavěny za vlády Karla IV ve čtrnáctém století. 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3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Historie ústředního vytápění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Dále se rozšiřují krby  a kachlová kamna především u vyšší vrstvy obyvatel. U některých je využíváno zadní přikládání z důvodu neobtěžování uživatelů.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Modernější teplovzdušné vytápění začíná až v 19. století, které souvisí s rozvojem parních strojů a využíváním páry.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Koncem 18. století vynálezce parního stroje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James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Watt odebírá páru přímo z kotle.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Voda je použita k vytápění také koncem 18. století na vytápění líhní, teprve v 19. století pro vytápění objektů v Anglii. 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4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Historie ústředního vytápění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268760"/>
            <a:ext cx="8640960" cy="5040560"/>
          </a:xfrm>
        </p:spPr>
        <p:txBody>
          <a:bodyPr>
            <a:noAutofit/>
          </a:bodyPr>
          <a:lstStyle/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 devatenáctém století pokračuje vývoj poměrně pomalu. 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Výrazný rozvoj začíná až po roce 1945, kdy ústředním topením bylo v českých vybaveno pouze dvě procenta bytů.</a:t>
            </a:r>
          </a:p>
          <a:p>
            <a:pPr marL="449263" indent="-36195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Největší změny začínají ve druhé polovině dvacátého století s rozvojem centrálních zdrojů tepla (kotelny, výtopny) a také rozvodného potrubí včetně příslušenství.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5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260648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Historie ústředního vytápění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700808"/>
            <a:ext cx="8424936" cy="2952328"/>
          </a:xfrm>
        </p:spPr>
        <p:txBody>
          <a:bodyPr>
            <a:noAutofit/>
          </a:bodyPr>
          <a:lstStyle/>
          <a:p>
            <a:pPr>
              <a:spcBef>
                <a:spcPts val="1800"/>
              </a:spcBef>
              <a:buNone/>
            </a:pPr>
            <a:r>
              <a:rPr lang="cs-CZ" sz="2800" b="1" dirty="0" smtClean="0">
                <a:latin typeface="Arial Narrow" pitchFamily="34" charset="0"/>
                <a:cs typeface="Times New Roman" pitchFamily="18" charset="0"/>
              </a:rPr>
              <a:t>  </a:t>
            </a:r>
            <a:r>
              <a:rPr lang="cs-CZ" sz="2800" b="1" smtClean="0">
                <a:latin typeface="Arial Narrow" pitchFamily="34" charset="0"/>
                <a:cs typeface="Times New Roman" pitchFamily="18" charset="0"/>
              </a:rPr>
              <a:t>Kontrolní otázky  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Definujte ústřední vytápění.</a:t>
            </a:r>
          </a:p>
          <a:p>
            <a:pPr lvl="0"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Která teplonosná látka byla využívána jako první?</a:t>
            </a:r>
          </a:p>
          <a:p>
            <a:pPr marL="449263" indent="-449263">
              <a:spcBef>
                <a:spcPts val="1800"/>
              </a:spcBef>
              <a:tabLst>
                <a:tab pos="261938" algn="l"/>
              </a:tabLst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Kdy se začala využívat pára pro ústřední vytápění?</a:t>
            </a:r>
          </a:p>
          <a:p>
            <a:pPr>
              <a:spcBef>
                <a:spcPts val="18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S čím souvisí největší rozvoj ústředního vytápění?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6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332656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l-PL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Historie ústředního vytápění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988840"/>
            <a:ext cx="8640960" cy="4320480"/>
          </a:xfrm>
        </p:spPr>
        <p:txBody>
          <a:bodyPr>
            <a:noAutofit/>
          </a:bodyPr>
          <a:lstStyle/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Stanislav </a:t>
            </a:r>
            <a:r>
              <a:rPr lang="cs-CZ" sz="2800" dirty="0" err="1" smtClean="0">
                <a:latin typeface="Arial Narrow" pitchFamily="34" charset="0"/>
                <a:cs typeface="Times New Roman" pitchFamily="18" charset="0"/>
              </a:rPr>
              <a:t>Tajbr</a:t>
            </a: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  Vytápění. Praha 2003 Sobotáles ISBN 80-85920-96-4</a:t>
            </a:r>
          </a:p>
          <a:p>
            <a:pPr marL="442913" indent="-442913">
              <a:spcBef>
                <a:spcPts val="1200"/>
              </a:spcBef>
            </a:pPr>
            <a:r>
              <a:rPr lang="cs-CZ" sz="2800" dirty="0" smtClean="0">
                <a:latin typeface="Arial Narrow" pitchFamily="34" charset="0"/>
                <a:cs typeface="Times New Roman" pitchFamily="18" charset="0"/>
              </a:rPr>
              <a:t>Pokud není uvedeno jinak, je použitý materiál z vlastních zdrojů.</a:t>
            </a:r>
            <a:endParaRPr lang="cs-CZ" sz="2500" dirty="0" smtClean="0">
              <a:latin typeface="Arial Narrow" pitchFamily="34" charset="0"/>
              <a:cs typeface="Times New Roman" pitchFamily="18" charset="0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5"/>
          </p:nvPr>
        </p:nvSpPr>
        <p:spPr/>
        <p:txBody>
          <a:bodyPr vert="horz" lIns="91440" tIns="45720" rIns="91440" bIns="45720" rtlCol="0" anchor="ctr"/>
          <a:lstStyle/>
          <a:p>
            <a:fld id="{DBA619F5-EE30-4CF2-B1E3-41D3DB6A92F4}" type="slidenum">
              <a:rPr lang="cs-CZ" sz="180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pPr/>
              <a:t>7</a:t>
            </a:fld>
            <a:endParaRPr lang="cs-CZ" sz="1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9552" y="404664"/>
            <a:ext cx="8136904" cy="648072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Použité zdroje</a:t>
            </a:r>
          </a:p>
        </p:txBody>
      </p:sp>
    </p:spTree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5491</TotalTime>
  <Words>386</Words>
  <Application>Microsoft Office PowerPoint</Application>
  <PresentationFormat>Předvádění na obrazovce (4:3)</PresentationFormat>
  <Paragraphs>56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Arkýř</vt:lpstr>
      <vt:lpstr>Snímek 1</vt:lpstr>
      <vt:lpstr>Snímek 2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autolakýrník</dc:title>
  <dc:creator>Václav Nepokoj</dc:creator>
  <cp:lastModifiedBy>Václav Nepokoj</cp:lastModifiedBy>
  <cp:revision>504</cp:revision>
  <dcterms:created xsi:type="dcterms:W3CDTF">2012-04-09T07:10:25Z</dcterms:created>
  <dcterms:modified xsi:type="dcterms:W3CDTF">2013-10-26T16:11:58Z</dcterms:modified>
</cp:coreProperties>
</file>